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4" r:id="rId4"/>
    <p:sldId id="268" r:id="rId5"/>
    <p:sldId id="269" r:id="rId6"/>
    <p:sldId id="262" r:id="rId7"/>
    <p:sldId id="270" r:id="rId8"/>
    <p:sldId id="259" r:id="rId9"/>
    <p:sldId id="271" r:id="rId10"/>
    <p:sldId id="272" r:id="rId11"/>
    <p:sldId id="274" r:id="rId12"/>
    <p:sldId id="276" r:id="rId13"/>
    <p:sldId id="277" r:id="rId14"/>
    <p:sldId id="278" r:id="rId15"/>
    <p:sldId id="258" r:id="rId16"/>
    <p:sldId id="275" r:id="rId17"/>
    <p:sldId id="273" r:id="rId18"/>
    <p:sldId id="279" r:id="rId19"/>
    <p:sldId id="280" r:id="rId20"/>
    <p:sldId id="281" r:id="rId21"/>
    <p:sldId id="282" r:id="rId22"/>
    <p:sldId id="283" r:id="rId23"/>
    <p:sldId id="284" r:id="rId24"/>
    <p:sldId id="285" r:id="rId25"/>
    <p:sldId id="260" r:id="rId26"/>
    <p:sldId id="286" r:id="rId27"/>
    <p:sldId id="287" r:id="rId28"/>
    <p:sldId id="288" r:id="rId29"/>
    <p:sldId id="301" r:id="rId30"/>
    <p:sldId id="289" r:id="rId31"/>
    <p:sldId id="290" r:id="rId32"/>
    <p:sldId id="291" r:id="rId33"/>
    <p:sldId id="292" r:id="rId34"/>
    <p:sldId id="293" r:id="rId35"/>
    <p:sldId id="294" r:id="rId36"/>
    <p:sldId id="295" r:id="rId37"/>
    <p:sldId id="296" r:id="rId38"/>
    <p:sldId id="297" r:id="rId39"/>
    <p:sldId id="298" r:id="rId40"/>
    <p:sldId id="266" r:id="rId41"/>
    <p:sldId id="299" r:id="rId42"/>
    <p:sldId id="300"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4" d="100"/>
          <a:sy n="84" d="100"/>
        </p:scale>
        <p:origin x="17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7E997AC-734A-4EE2-9A0C-FB04AF882B92}" type="datetimeFigureOut">
              <a:rPr lang="en-GB" smtClean="0"/>
              <a:t>13/05/2018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33324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997AC-734A-4EE2-9A0C-FB04AF882B92}" type="datetimeFigureOut">
              <a:rPr lang="en-GB" smtClean="0"/>
              <a:t>13/05/2018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394003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997AC-734A-4EE2-9A0C-FB04AF882B92}" type="datetimeFigureOut">
              <a:rPr lang="en-GB" smtClean="0"/>
              <a:t>13/05/2018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1083338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E997AC-734A-4EE2-9A0C-FB04AF882B92}" type="datetimeFigureOut">
              <a:rPr lang="en-GB" smtClean="0"/>
              <a:t>13/05/2018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11755542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7E997AC-734A-4EE2-9A0C-FB04AF882B92}" type="datetimeFigureOut">
              <a:rPr lang="en-GB" smtClean="0"/>
              <a:t>13/05/2018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22516106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7E997AC-734A-4EE2-9A0C-FB04AF882B92}" type="datetimeFigureOut">
              <a:rPr lang="en-GB" smtClean="0"/>
              <a:t>13/05/2018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20333874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7E997AC-734A-4EE2-9A0C-FB04AF882B92}" type="datetimeFigureOut">
              <a:rPr lang="en-GB" smtClean="0"/>
              <a:t>13/05/2018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2380612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7E997AC-734A-4EE2-9A0C-FB04AF882B92}" type="datetimeFigureOut">
              <a:rPr lang="en-GB" smtClean="0"/>
              <a:t>13/05/2018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11004676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E997AC-734A-4EE2-9A0C-FB04AF882B92}" type="datetimeFigureOut">
              <a:rPr lang="en-GB" smtClean="0"/>
              <a:t>13/05/2018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3909406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E997AC-734A-4EE2-9A0C-FB04AF882B92}" type="datetimeFigureOut">
              <a:rPr lang="en-GB" smtClean="0"/>
              <a:t>13/05/2018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13045285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7E997AC-734A-4EE2-9A0C-FB04AF882B92}" type="datetimeFigureOut">
              <a:rPr lang="en-GB" smtClean="0"/>
              <a:t>13/05/2018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251022-6E03-4F07-8CB5-428F89C96B7E}" type="slidenum">
              <a:rPr lang="en-GB" smtClean="0"/>
              <a:t>‹#›</a:t>
            </a:fld>
            <a:endParaRPr lang="en-GB"/>
          </a:p>
        </p:txBody>
      </p:sp>
    </p:spTree>
    <p:extLst>
      <p:ext uri="{BB962C8B-B14F-4D97-AF65-F5344CB8AC3E}">
        <p14:creationId xmlns:p14="http://schemas.microsoft.com/office/powerpoint/2010/main" val="2836575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E997AC-734A-4EE2-9A0C-FB04AF882B92}" type="datetimeFigureOut">
              <a:rPr lang="en-GB" smtClean="0"/>
              <a:t>13/05/2018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251022-6E03-4F07-8CB5-428F89C96B7E}" type="slidenum">
              <a:rPr lang="en-GB" smtClean="0"/>
              <a:t>‹#›</a:t>
            </a:fld>
            <a:endParaRPr lang="en-GB"/>
          </a:p>
        </p:txBody>
      </p:sp>
    </p:spTree>
    <p:extLst>
      <p:ext uri="{BB962C8B-B14F-4D97-AF65-F5344CB8AC3E}">
        <p14:creationId xmlns:p14="http://schemas.microsoft.com/office/powerpoint/2010/main" val="83217216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davidalton.net/"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hyperlink" Target="http://www.davidalton.net/"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Layout" Target="../slideLayouts/slideLayout6.xml"/><Relationship Id="rId6" Type="http://schemas.openxmlformats.org/officeDocument/2006/relationships/image" Target="../media/image20.jpeg"/><Relationship Id="rId5" Type="http://schemas.openxmlformats.org/officeDocument/2006/relationships/image" Target="../media/image19.jpe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a:t>The Christian Duty To Defend Democracy</a:t>
            </a:r>
            <a:br>
              <a:rPr lang="en-GB" dirty="0"/>
            </a:br>
            <a:r>
              <a:rPr lang="en-GB" dirty="0">
                <a:hlinkClick r:id="rId2"/>
              </a:rPr>
              <a:t>www.davidalton.net</a:t>
            </a:r>
            <a:r>
              <a:rPr lang="en-GB" dirty="0"/>
              <a:t> </a:t>
            </a:r>
          </a:p>
        </p:txBody>
      </p:sp>
      <p:sp>
        <p:nvSpPr>
          <p:cNvPr id="3" name="Subtitle 2"/>
          <p:cNvSpPr>
            <a:spLocks noGrp="1"/>
          </p:cNvSpPr>
          <p:nvPr>
            <p:ph type="subTitle" idx="1"/>
          </p:nvPr>
        </p:nvSpPr>
        <p:spPr>
          <a:xfrm>
            <a:off x="1323975" y="5045075"/>
            <a:ext cx="9144000" cy="1655762"/>
          </a:xfrm>
        </p:spPr>
        <p:txBody>
          <a:bodyPr/>
          <a:lstStyle/>
          <a:p>
            <a:r>
              <a:rPr lang="en-GB" dirty="0">
                <a:hlinkClick r:id="rId2"/>
              </a:rPr>
              <a:t>www.davidalton.net</a:t>
            </a:r>
            <a:endParaRPr lang="en-GB" dirty="0"/>
          </a:p>
          <a:p>
            <a:endParaRPr lang="en-GB" dirty="0"/>
          </a:p>
          <a:p>
            <a:endParaRPr lang="en-GB" dirty="0"/>
          </a:p>
        </p:txBody>
      </p:sp>
      <p:pic>
        <p:nvPicPr>
          <p:cNvPr id="29700" name="Picture 4" descr="Image result for the cardinal vaughan memorial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4267200"/>
            <a:ext cx="441007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18709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Winston Churchill: 1947- </a:t>
            </a:r>
          </a:p>
        </p:txBody>
      </p:sp>
      <p:sp>
        <p:nvSpPr>
          <p:cNvPr id="3" name="Rectangle 2"/>
          <p:cNvSpPr/>
          <p:nvPr/>
        </p:nvSpPr>
        <p:spPr>
          <a:xfrm>
            <a:off x="6248400" y="1943101"/>
            <a:ext cx="4770120" cy="5109091"/>
          </a:xfrm>
          <a:prstGeom prst="rect">
            <a:avLst/>
          </a:prstGeom>
        </p:spPr>
        <p:txBody>
          <a:bodyPr wrap="square">
            <a:spAutoFit/>
          </a:bodyPr>
          <a:lstStyle/>
          <a:p>
            <a:pPr fontAlgn="base">
              <a:spcAft>
                <a:spcPts val="0"/>
              </a:spcAft>
            </a:pPr>
            <a:r>
              <a:rPr lang="en-GB" sz="2800" b="1" i="1" dirty="0">
                <a:latin typeface="inherit"/>
                <a:ea typeface="Times New Roman" panose="02020603050405020304" pitchFamily="18" charset="0"/>
                <a:cs typeface="Open Sans" panose="020B0606030504020204" pitchFamily="34" charset="0"/>
              </a:rPr>
              <a:t>“Many forms of Government have been tried, and will be tried in this world of sin and woe. No one pretends that democracy is perfect or all-wise. Indeed, it has been said that democracy is the worst form of Government except for all those other forms that have been tried from time to time.…”</a:t>
            </a:r>
            <a:endParaRPr lang="en-GB" sz="2800" dirty="0">
              <a:effectLst/>
              <a:latin typeface="Times New Roman" panose="02020603050405020304" pitchFamily="18" charset="0"/>
              <a:ea typeface="Times New Roman" panose="02020603050405020304" pitchFamily="18" charset="0"/>
            </a:endParaRPr>
          </a:p>
          <a:p>
            <a:pPr fontAlgn="base">
              <a:spcAft>
                <a:spcPts val="2040"/>
              </a:spcAft>
            </a:pPr>
            <a:r>
              <a:rPr lang="en-GB" dirty="0">
                <a:solidFill>
                  <a:srgbClr val="444444"/>
                </a:solidFill>
                <a:latin typeface="Open Sans" panose="020B060603050402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p:txBody>
      </p:sp>
      <p:pic>
        <p:nvPicPr>
          <p:cNvPr id="5122" name="Picture 2" descr="Image result for churc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690688"/>
            <a:ext cx="51054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748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673666" y="332656"/>
            <a:ext cx="3131840" cy="3528392"/>
          </a:xfrm>
          <a:prstGeom prst="rect">
            <a:avLst/>
          </a:prstGeom>
          <a:ln>
            <a:noFill/>
          </a:ln>
          <a:effectLst>
            <a:softEdge rad="112500"/>
          </a:effectLst>
        </p:spPr>
      </p:pic>
      <p:pic>
        <p:nvPicPr>
          <p:cNvPr id="39940" name="Picture 4" descr="C:\Users\ALTOND\Desktop\Archive\1972  Notice of Poll for a City Councillor for the Low Hill Ward of Liverpool-5.jpg"/>
          <p:cNvPicPr>
            <a:picLocks noChangeAspect="1" noChangeArrowheads="1"/>
          </p:cNvPicPr>
          <p:nvPr/>
        </p:nvPicPr>
        <p:blipFill>
          <a:blip r:embed="rId3" cstate="print"/>
          <a:srcRect/>
          <a:stretch>
            <a:fillRect/>
          </a:stretch>
        </p:blipFill>
        <p:spPr bwMode="auto">
          <a:xfrm>
            <a:off x="3805506" y="-440010"/>
            <a:ext cx="4824536" cy="633670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9941" name="Picture 5" descr="C:\Users\ALTOND\Desktop\Archive\1972 elected, aged 21,  Britain's youngest City Councillor. councillor for Liverpool's Low Hill Ward.jpg"/>
          <p:cNvPicPr>
            <a:picLocks noChangeAspect="1" noChangeArrowheads="1"/>
          </p:cNvPicPr>
          <p:nvPr/>
        </p:nvPicPr>
        <p:blipFill>
          <a:blip r:embed="rId4" cstate="print"/>
          <a:srcRect/>
          <a:stretch>
            <a:fillRect/>
          </a:stretch>
        </p:blipFill>
        <p:spPr bwMode="auto">
          <a:xfrm>
            <a:off x="768534" y="3861048"/>
            <a:ext cx="3168352" cy="256490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3" descr="C:\Users\ALTOND\Desktop\Archive\1973 - Champagne Day as May and Friends are rehoused from Smollett Street slum clearance area of Low Hill follwing campaign by her local councillor, DA.-9002.jpg"/>
          <p:cNvPicPr>
            <a:picLocks noChangeAspect="1" noChangeArrowheads="1"/>
          </p:cNvPicPr>
          <p:nvPr/>
        </p:nvPicPr>
        <p:blipFill>
          <a:blip r:embed="rId5" cstate="print"/>
          <a:srcRect/>
          <a:stretch>
            <a:fillRect/>
          </a:stretch>
        </p:blipFill>
        <p:spPr bwMode="auto">
          <a:xfrm>
            <a:off x="8779248" y="471512"/>
            <a:ext cx="3168352" cy="3672408"/>
          </a:xfrm>
          <a:prstGeom prst="rect">
            <a:avLst/>
          </a:prstGeom>
          <a:noFill/>
        </p:spPr>
      </p:pic>
      <p:pic>
        <p:nvPicPr>
          <p:cNvPr id="6" name="Picture 4" descr="C:\Users\ALTOND\Desktop\Archive\1978 Chairman of Liverpool Housing Committee - -unveiling plans at brand new St.Dunstan's Village, low cost homes for sale development in Edge Hill.jpg"/>
          <p:cNvPicPr>
            <a:picLocks noChangeAspect="1" noChangeArrowheads="1"/>
          </p:cNvPicPr>
          <p:nvPr/>
        </p:nvPicPr>
        <p:blipFill>
          <a:blip r:embed="rId6" cstate="print"/>
          <a:srcRect/>
          <a:stretch>
            <a:fillRect/>
          </a:stretch>
        </p:blipFill>
        <p:spPr bwMode="auto">
          <a:xfrm>
            <a:off x="8630042" y="4143920"/>
            <a:ext cx="3317558" cy="2646008"/>
          </a:xfrm>
          <a:prstGeom prst="rect">
            <a:avLst/>
          </a:prstGeom>
          <a:noFill/>
        </p:spPr>
      </p:pic>
    </p:spTree>
    <p:extLst>
      <p:ext uri="{BB962C8B-B14F-4D97-AF65-F5344CB8AC3E}">
        <p14:creationId xmlns:p14="http://schemas.microsoft.com/office/powerpoint/2010/main" val="1138126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3" name="Picture 3" descr="C:\Users\ALTOND\Desktop\Archive\1979 - By-Election Acceptance Speech at St.George's Hall with Returning Officer, The Lord Mayor, Cllr.Ruth Dean 1.jpg"/>
          <p:cNvPicPr>
            <a:picLocks noChangeAspect="1" noChangeArrowheads="1"/>
          </p:cNvPicPr>
          <p:nvPr/>
        </p:nvPicPr>
        <p:blipFill>
          <a:blip r:embed="rId2" cstate="print"/>
          <a:srcRect/>
          <a:stretch>
            <a:fillRect/>
          </a:stretch>
        </p:blipFill>
        <p:spPr bwMode="auto">
          <a:xfrm>
            <a:off x="548507" y="845815"/>
            <a:ext cx="3161605" cy="58235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0964" name="Picture 4" descr="C:\Users\ALTOND\Desktop\Archive\1992 Ballot Paper General Election-50.jpg"/>
          <p:cNvPicPr>
            <a:picLocks noChangeAspect="1" noChangeArrowheads="1"/>
          </p:cNvPicPr>
          <p:nvPr/>
        </p:nvPicPr>
        <p:blipFill>
          <a:blip r:embed="rId3" cstate="print"/>
          <a:srcRect/>
          <a:stretch>
            <a:fillRect/>
          </a:stretch>
        </p:blipFill>
        <p:spPr bwMode="auto">
          <a:xfrm>
            <a:off x="3513906" y="3756075"/>
            <a:ext cx="4323306" cy="2913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8674" name="AutoShape 2" descr="data:image/jpeg;base64,/9j/4AAQSkZJRgABAQAAAQABAAD/2wCEAAkGBxQTEhUUExQVFRUXGBgaGRcYGBwcHBwcFxgcHBoYGhscHSggHRwlHRgYITEkJSkrLi4uFx8zODQsNygtLisBCgoKDg0OGxAQGjQlICUsLCwsLywyNCwsLCwsLCwsLCwsLCwsLCwsLCwsLCwsLCwsLCwsLCwsLCwsLCwsLCwsLP/AABEIAJAAyAMBIgACEQEDEQH/xAAbAAABBQEBAAAAAAAAAAAAAAAGAgMEBQcBAP/EAEMQAAIBAgMFBgIGBggHAAAAAAECAwARBBIhBQYxQVETImFxgZEysSNCUqHB0QcUYnKC4RUkM0NTkrLwJWNzg5Oi8f/EABsBAAIDAQEBAAAAAAAAAAAAAAMEAQIFAAYH/8QAMREAAgIBAwQBAQYFBQAAAAAAAQIAAxEEEjEFIUFRE2EicYGRobEGMkLB0RQVMzRS/9oADAMBAAIRAxEAPwCll+IeQNWEWLftviPG3tUGVfh/dFPlgslzwFj91ZRcg9vc9T8SsoyPBlvsfbDLnDEtZSRfqL09h9vyZGJsSLW6anWqbZzhnYLr3WOnS3E1P2HswT50LMlgDdfxqy2WHCg+4G3T6dQzsvGIvbmOM6RMDltmBFr66a+1XuB2ukccSNcsVFyPHrVRtjZP6vGi5y92Y3IAtoNNKiOO8n7q/OoNrIxzz2kV6am+pdv8uTC+faiMkqpcuqt3eF/Kqvc7FM3aZ72VU1Y+f5VVbPWQzyZslgHvYm505CmsIT2Mg65PnVjewYE/WVTQpsZFPO3n75oEcqm1iDfhrTtqz2VyI4zfUF7fdUuXEN+sg5jc5Sf8tWGpHr1+sXPST4b3+kN8tVe0x3/4R8zVdujinZnVmLC19eWtWW0ReT0FFFgddwiV2nNNuwmQStMuvhUnLTbrVSZXEisKZlGhqY4qPMulRukyHXhSyK5arZkRtjSSacNJK1bMiNk0gmnCKSRU5kRk0hqdZabYVOZ06mIsU0+EEEdbkmvUy4r1MLcwHYwRrUyFKR3DcaKKk6GX1Gh15c6s0ELEE4MG1rZXQ/dcVNxC4eRg7wTBhaxA9r5TQW0B/wDU1V6qBjKHz5EqNmnK7gWUEOOQvx0+XvStl4pow7IbGw+dWuAw+CjYse21BFnRyBfjyqP/AEZhbMExhS/ANbTXhqNaEdFbyCPzhV6jQcgocHHj1GtoY95kUvYkMRoPAUziIxmisSvdW9tb6+PD0qxfYiNGiw4yIkFmbNY3va1rMLW/Gn5t2ZT2ZSSNyAA4v0P1bX086G2jvznGYRNfpAAoOBk+CJXofp5PN/kaj4YfRSfwfM1cR7vYntJHKx2s+UBj3ieA4aVGi2HiRFJeLXuWXMCTbjY/nQm0tw/p9w6a/TEY3j+n9DIWIH0cf8fzFPuP6wPT/TSZ8HNljXsJb976vUjieVemktiSCrix+w3JdbG2tD+Fxyp8Qw1FR4YcN59mWm5i/SOf2R86uMb/AGjeS/I1UbjuGMpHILyPO/WrjGDvt6fKj1AisTG17BtSxB8D+0ikUhhThpDVaLRtlqPONDUlqYxHD2rjOkMivWpRrldIjeWkkU7SWFWzOjJFIIp2kEVMiN2ppxT5ptqtOkdxXq61eqwlYMKo6VIjlYcGYeTH86YSp2ydly4k2jFkGhkPD06mvoVworXc4GPunmVaxjhSZ4bWkjF+2cfxVPwOOx8ovGsjDkXAAPqRRFhNhYXBr2kpDMPrvqSf2R18qqtsb2PJdIB2ScM31z5fZH31hm0aptunqH3mPAGobrHkWTaOJVxE6QySs1uzCBrDxbhfwq923j8FCcggSSUDVVsAp8W/KhXCyGCLOuks2YRnmiA2d79WJsPKokaAUerpS2n7XA9eT/iVfWsg7cmWU213PwARDojP+J/CvYbamNN+zknZVvmbio0vqTVfej/dJR/R7f8AdpjWUUaSncqA9/PeCputufBaD+z97JvrzS2I+JQh9bEfjRds7FSzLmhxavbjeIXHmAwtWV4A/Rr5CpmFxbxOHjJVhwI+R6iuv6TXYu6s7T+k6vWMpw3cTWsGswJ7V42GlsqZT6943qFjD329PlTuwNsLiYg4FmGjr0Ph4HjUbFt328/wrx+rrettr8ibVDBhlY2TSGrpNNM1JmMzzGmJzp6inGNRcW2mvC+vtUTo2WpLTouXMwGY2sdPU+FAe8e8MsUymMm1tehqNjNv9ooJU25Ei1vLrVhWxwZGRmaEMbEzhFNma9g2nDlfrXS1ZpjtuP2qvoVKKDpoSPkfGrvZe2nexQXsO8pbkOl+BqxrI7yAQYWk0kmm0fMARzHPj5Gu1AnRRNNmlGkNVhOMaevVxq9V5Uys3d2GcSczXEIPq56Dwoo2tt2PCjsolBcC2UfCvn+VV229sCBRBBYPYAkfUHh40KqP516urT2a9/kt7J4HuYr2Lp12rzJWKxLytnkYs3jy8AOVew+GMrpEOLkDyvxPtTFEm4cGbElj9RCfU6fnWxbt01BKDAAiKZtsAJ5lZt636y6j4YwsajoFH86h1N3liKYyUHmQ3uP5VABqdCwbToR6ldQMWERV60Ddc22ax8JT86z6/HSj3Yhtslj+xL+NJda/6/4iMaH/AJPwmeYH4F8hT9R8Ge4vkPlT161lH2RFTzLzdDaXY4lfsydxvXgff50ZYo99/wB41l5a2t+GvtWjrLmAY/WAb3ANeW/iKgALaPuM1+l2dysXektXCa4zV5MzaiHoQ3q2hZ2jDWsL6dW4UWtWcfpEYxTZwNJktx4FeNvcVKLubEqzY7wi2bukuIgWR7iR7EX5LyWqzaH6PJc47pZeq/dRTsDbsUeEgeR1QZANT0tRFgN4YpkLQnOovc+A8KsDg8wjAkDAzM2i/RwSh+MG2gYaX96Ett7KlwbDvEBxcW0PQitTxG+j9oUeERKODMSSfYaVT717I/XkV1srJcqRqDfiPWwqy2EN3ORIanK8YMHt2duEOqyOSrLa5tx5UZeoPlWTbOhu5LkAg2NxfUcbitA3XxGaIjTum1xwPl/vnVrF2nIglbI7y6pDUoGm2NVAlohhXq49eq8qYKo5JJJuSbkniacphaWK+lVqFUATyTMScmPCi39HZ+km65Vt7mg+9Ee4k2XFZftoR7Uv1BS2mcD1C6Y4tEs/0gbKYhcQguUFnHO3X0/Gg+N7i4rYrcjQNt7clwxkwtiDqYibW/cP4GvOdJ6qtA+K3+XwfU0NXpC53LzBejzAt/wd/wDpSfjQHLBKh+kglX+En5VZwYzFNhnhCOkAVmZmS2g1Kgnr5VrdQsq1NQVLF5HmK6ZXqfLKZTYU90eVOGkRHQW4V29bI4ic9IdDWh4MfRp+4v8AprPoo87Kg4swHua0Ui2g5XHtp+Fec/iJwKlX6zU6WDvJ+k6aQa9ekk142bs4azT9JG0e0mRQAOyUgdSSQbn2rSWNC+9e7wnIeMhJMtjcaMOh/Or14DZMq4JEg7sbIM8EZDizLlOgJUA8FvoNaMsHgFw7ZY1teM3t4EUB7rY9sLOcO4IBYEA6crEjwvRjtzEzNJEcPIIyAQ+l7q9tfMW0qLAd3MaoIKggQhwEcTi7AMT16VA22wUG1QYMQkS9iHuSb3Z8zk8uHypW0SSBmPn0oZ42wmzBLZmRbawzpIxKle0bMNOAJ096O92MEYoADxbve4oOSSXFYsRs7uqubAm+VR+QrRQLAAcALe1NPnAEzxjJInr0ljXiaRVQJYmcauVxq9VsSsE1NOKaZBpYavpQM8kRHlNWe7suXFQnq9vcGqgNVruvCXxcY5Ld28h/M0PUMBUxPGDLVAlxiauDS1NMhqWDXzZj3npsR4GqTfWcJgpiTbMMo8SxsBVwtufACsy3x28MXIqR/wBjETY/bb7XkOXnT3TtK2ouCjjzF9RYK0JMpUFhau0muwxtIwSNcztoF/E9AK+gswUZM8+AScCX25GC7XFBiO7EMx8zoo+ftRNf/frU7dvY64WIIDdz3nbq1vkOAqsD14Pq+tGpuyvA7Cej0NHxp35juamy1cL02WrIj0UTUad9fSnC1RZ219K7Egys21shZ7NfLInwv+B6g12GMTqySaSRWVgGNmHLhxFPYjHKnHXnYdOtCm0pZ4yuMX4JRxGoTojeltaMaXZcyK7lRoe7MwAQXCqo8BQ/t7a5lk/V4Td2NmYcFUfEfahj+ncXiGEaN8Wnd09SelHW7G7awxtbUkd9yNT4DwoYq2keTGbL/kH0jGz8DHEO4oBPFuZB1F/epRNDu09sNHipFBFmCm3IW0AHpan8PtxW0Isaa/0z8jvEPnXMuGNNk1FXaMZ+tbzpYxCk2DAnzoZRl5EvuB4McY16kMa5XCdBXFwvAcsoy9G+qfEH868HHUe9Jl3+mIytFER0N6rn3jF7/q2GB/dr0dPWbFXDrmZD6FScg4lrhc0rZIgZG6DgPEngBWkbrbFGHQ3IaR9Wby4KPAffWZwb+4hBlSOFB0C2FPH9IuM0Fo9eHcP3a6+lJ63qN2oG3GBD0aZKjnkzW8fi3jQtHH2rD6mYKSPAnS9C+L/SEU0bCSIf+YbD3Cmg+bfzaCEKyhWPAGIgnyB402u/2OINghA4/R3t59Kza69pyy5/OMs2R2Msdsb3PiRleVFTnGhsD4Mb3NVgx0fAMD4DX7hXJ96cbYloEsNSThz95I0qUu3dpxqjCDKHNlIgtcngBW3T1Q0rtrqA/OIPpA5yzGTtm7CxOIPdQxr9uQEey8T91aFu9sGLCqcvec/E54n8h4Vmo3n2x/hSf+A/lSl3h2yTYRy31/uenmKR1es1Op7McD0IxTRVVwO81+9CytoKAX3x2lHKkcxKEsvdZACQTb2o6lazEdCfurLeoqMx2thHb1SS7wR5mUfVNr8ifCp2Nnyxu1wtlOp4CsvaYgm3DiKY0lKucsJTUWMvZYaYrePp91VGK24x51TNLemo3zN4DU1rLWi9gBES7NyZaYvFfRG2pI1PnR5uiloIlOqsgIB1uDoR6EffWZytp51p+6qF8BDltmGYXPIFiGsetvkK6yckjtJF2sphiSNVsNFHftxbTXLe4FhyNO7L26zo8bLpqY34Bsps6+lxr4+FSNoYNRIQijMIlVb8EUXs3nyqPvBiY44ILi5sojX7RsL3PJbcT40rtUEtDgscLM32xPmxEj8i59ga7iJL94f/AGnzhy7M4QOSxvnOVQbkkKBxHK56UmbZzlAzRKBY3MbG6gc7cDS41yqcRr/brCu4/sf3jC4m/WkyYsqQw4g6U3LCyGx1uLqeoPPz61FZtBTYsWxciJMjI2DD/D4jOiv1ANcof3YxJ7yX4C4HnXqz3XacRpXyIabsbHTDQmNlBd+0OoBNl0Hpa3vXt0dlLHhIYWjzdurmR7fDddLn1oGl37nMnaZIwchQDWwzG5PidBUTGb3Yh3jYNkEQAVFJCm32hfWnfkEV2GaTgtmRnAJgpRq5kiDftpchvPS9WD4Yxxh1UHEQ4UhFsDY8yPUCsm2rvlip8mdlGR+0XKtiGtbjXcTvtjHlWYy2dAVGUWFiQSCOfAVHyiT8cNtxtr42eWD9YQvEsjWmZbNmKnugnl5Cp+72FgQ7RMM5ldmHaKUyhDnbQG/e1v7VnGI31xryJI0xzJfLYAKCeJy8CfGoOD29iIu07OQr2pBk4d4gk39yagWDtOKGa5vRj2OIeJZsVmLIBGYx+r8u68mXRTz1pzeGWYxYySOSfCyxKCwazRNYadkxGnDl6issxu9uOkQrJPIUkBFiAAw52019Kj7T23jJYxHNLM0Y0Cte1wOB628ak2DE4IczYcNthjicLea/9WBaDMQXLC4e5GUtodL86Y2JjyVknDYxo442DCZhm74DB41HMLr6igaPe/DrJFOIZWmiiSNVLKIyUBAY2BY6nhUjDb+dkcOi4csIge0L3zFn0kIA0tl0F6KWQ+YPDepP3xZsU2zOxDsmbIrPrIWzIe//AAi/vRF2pd9MtmafvZtPoCM5OnDXTyoI3Z3sSEzRBGYSSA4YsQTEzXQE+AVhw6UWPMsZVMpEaDEJcEXtKqBSAefdN6Gy1Pz5l1Z14lfvTKRCL6o5Zbqb2awIBBsQba2PKhPYGxZMXKY4rfCWJOgFtNelyasds7XUoIkSRl7QyyNJoztlygBVvlAHiaa2ftxMLE6JF2kjyK7sxKjLHYxgZdb3JJvRkrCDtBs5Y95Wx4BzBJKbAQsiMDxu5It6Fdaf2DsQ4gEpNErAMSjkjuqLltBwq2x23cLKmJBSWMYh4pDkCnvIDntcjQk8fGq7ZeOjheUqJGQxyIuYAN9IoALW04g8KLgyuY9DsUuHcyxLEhVe0JOUsVvlXS5tz00o+3cDQwdiVzGIKzldQVkY2dD9YWBNAeEx8Zh7GYSWWQujx2uMwAZSG0N7ceVF+yyZI+0QGKMiLIQblFgL5QftEkgnlYkVzfWcPpJuLxWbPlPdcKS417neAt5lT70G75SEnCi393Iuh0BuBbXS9rVe4ydjIrAdiOzRSgtlKqWJfyDEEDxqFtbZvb4cqGAdG7SIGx8Cp1GrG3GlbF3AgQ9TbWBMD8fI/YxAcNQbEnW/w+3Kp27EkjTOpJtZswNtLc+NhrVdBijldbFZNboVuCRxItwNxSsXgJYZkkFwsgvfw0zAmsop2KHk5ms1v2xYrdhjMVtjEDJAnNc4vbipOnDSqwPYeJpeMlMjZiABwUDkKYh++ntOpRQDENU6vYSvEl4DFdnIrdDr5V6mMtdozoSYBWxGUwTtwRj6Gn12NMeETUdxPT6yUAsPUKF+sBE3axB/u7eZAp5d0sQeSj+KjtHpxWoRc+pOIDLuXOfrRj1J/CnhuNL/AIqexo1V6Wr1Qu0ttEGdpbsM+Ggi7QBoBN9QkPnYMLdOBFEuISOWyvHnXO7FWQkkNEoAU/VYsOJ6U6HruejDUsPEGaVPmB2D3LXIJBKWKhWAAFi2UMV16HQ1dYzZaDFTYgF2MvbC1jYB0sptlBBvbnVvnr2eqi8g9hJNYPJldFsfDiRG7C1ru+nwSBQqIn2kzBmNuopramIicsgAJ7WO+e/dFh2uXhoWsPDWlbV2qUORAWbmAeF/GhXEySAkjswTe4vmbWn6NzjLCL2ADsDCbaGJwolKApcNiAls2SwsIxJ172bhyqAk+z87E9nqyZ8wYqUyHtOx5g5uF6GJcWb95df2eFVzE38L0SxwPrKquYRbZxEcnYiM91Io1PUWJJB6kAiiXaO1IJcRmaRWhzsVXM5F8hyFktYKDxt1oEwrVJz6eWv8qKqgrmUPMOdnjDzFR9EezTDqSRZbZnMoUEg38eVTsGV7FAmYBjmBPw2MhN+mXJfS9Z6q+tHGHlV44Ev3VjAvy6tpzIOlQy4E4cxzHcSrKWu4e5ubgJw0PE66eFK7YGQd1rli3DkcRnP/AKgVJeMhY2UElnLWP7pC38tTbxpCvlcDib95ummgoOSITAme7Xk7J2Li7Zjp0J1PzFFO10EuzALjOqhv8vH7qotqyl8VJdc0WYkk/s8T91WGDhzYRmL6lHNrdb6cay9c32lPox/SICDmBUL3UeFIRbk+dcw5sSK4U1uPWmwcgRUjuZIUV2mkevUcMIMgz//Z"/>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28676" name="AutoShape 4" descr="data:image/jpeg;base64,/9j/4AAQSkZJRgABAQAAAQABAAD/2wCEAAkGBxQTEhUUExQVFRUXGBgaGRcYGBwcHBwcFxgcHBoYGhscHSggHRwlHRgYITEkJSkrLi4uFx8zODQsNygtLisBCgoKDg0OGxAQGjQlICUsLCwsLywyNCwsLCwsLCwsLCwsLCwsLCwsLCwsLCwsLCwsLCwsLCwsLCwsLCwsLCwsLP/AABEIAJAAyAMBIgACEQEDEQH/xAAbAAABBQEBAAAAAAAAAAAAAAAGAgMEBQcBAP/EAEMQAAIBAgMFBgIGBggHAAAAAAECAwARBBIhBQYxQVETImFxgZEysSNCUqHB0QcUYnKC4RUkM0NTkrLwJWNzg5Oi8f/EABsBAAIDAQEBAAAAAAAAAAAAAAMEAQIFAAYH/8QAMREAAgIBAwQBAQYFBQAAAAAAAQIAAxEEEjEFIUFRE2EicYGRobEGMkLB0RQVMzRS/9oADAMBAAIRAxEAPwCll+IeQNWEWLftviPG3tUGVfh/dFPlgslzwFj91ZRcg9vc9T8SsoyPBlvsfbDLnDEtZSRfqL09h9vyZGJsSLW6anWqbZzhnYLr3WOnS3E1P2HswT50LMlgDdfxqy2WHCg+4G3T6dQzsvGIvbmOM6RMDltmBFr66a+1XuB2ukccSNcsVFyPHrVRtjZP6vGi5y92Y3IAtoNNKiOO8n7q/OoNrIxzz2kV6am+pdv8uTC+faiMkqpcuqt3eF/Kqvc7FM3aZ72VU1Y+f5VVbPWQzyZslgHvYm505CmsIT2Mg65PnVjewYE/WVTQpsZFPO3n75oEcqm1iDfhrTtqz2VyI4zfUF7fdUuXEN+sg5jc5Sf8tWGpHr1+sXPST4b3+kN8tVe0x3/4R8zVdujinZnVmLC19eWtWW0ReT0FFFgddwiV2nNNuwmQStMuvhUnLTbrVSZXEisKZlGhqY4qPMulRukyHXhSyK5arZkRtjSSacNJK1bMiNk0gmnCKSRU5kRk0hqdZabYVOZ06mIsU0+EEEdbkmvUy4r1MLcwHYwRrUyFKR3DcaKKk6GX1Gh15c6s0ELEE4MG1rZXQ/dcVNxC4eRg7wTBhaxA9r5TQW0B/wDU1V6qBjKHz5EqNmnK7gWUEOOQvx0+XvStl4pow7IbGw+dWuAw+CjYse21BFnRyBfjyqP/AEZhbMExhS/ANbTXhqNaEdFbyCPzhV6jQcgocHHj1GtoY95kUvYkMRoPAUziIxmisSvdW9tb6+PD0qxfYiNGiw4yIkFmbNY3va1rMLW/Gn5t2ZT2ZSSNyAA4v0P1bX086G2jvznGYRNfpAAoOBk+CJXofp5PN/kaj4YfRSfwfM1cR7vYntJHKx2s+UBj3ieA4aVGi2HiRFJeLXuWXMCTbjY/nQm0tw/p9w6a/TEY3j+n9DIWIH0cf8fzFPuP6wPT/TSZ8HNljXsJb976vUjieVemktiSCrix+w3JdbG2tD+Fxyp8Qw1FR4YcN59mWm5i/SOf2R86uMb/AGjeS/I1UbjuGMpHILyPO/WrjGDvt6fKj1AisTG17BtSxB8D+0ikUhhThpDVaLRtlqPONDUlqYxHD2rjOkMivWpRrldIjeWkkU7SWFWzOjJFIIp2kEVMiN2ppxT5ptqtOkdxXq61eqwlYMKo6VIjlYcGYeTH86YSp2ydly4k2jFkGhkPD06mvoVworXc4GPunmVaxjhSZ4bWkjF+2cfxVPwOOx8ovGsjDkXAAPqRRFhNhYXBr2kpDMPrvqSf2R18qqtsb2PJdIB2ScM31z5fZH31hm0aptunqH3mPAGobrHkWTaOJVxE6QySs1uzCBrDxbhfwq923j8FCcggSSUDVVsAp8W/KhXCyGCLOuks2YRnmiA2d79WJsPKokaAUerpS2n7XA9eT/iVfWsg7cmWU213PwARDojP+J/CvYbamNN+zknZVvmbio0vqTVfej/dJR/R7f8AdpjWUUaSncqA9/PeCputufBaD+z97JvrzS2I+JQh9bEfjRds7FSzLmhxavbjeIXHmAwtWV4A/Rr5CpmFxbxOHjJVhwI+R6iuv6TXYu6s7T+k6vWMpw3cTWsGswJ7V42GlsqZT6943qFjD329PlTuwNsLiYg4FmGjr0Ph4HjUbFt328/wrx+rrettr8ibVDBhlY2TSGrpNNM1JmMzzGmJzp6inGNRcW2mvC+vtUTo2WpLTouXMwGY2sdPU+FAe8e8MsUymMm1tehqNjNv9ooJU25Ei1vLrVhWxwZGRmaEMbEzhFNma9g2nDlfrXS1ZpjtuP2qvoVKKDpoSPkfGrvZe2nexQXsO8pbkOl+BqxrI7yAQYWk0kmm0fMARzHPj5Gu1AnRRNNmlGkNVhOMaevVxq9V5Uys3d2GcSczXEIPq56Dwoo2tt2PCjsolBcC2UfCvn+VV229sCBRBBYPYAkfUHh40KqP516urT2a9/kt7J4HuYr2Lp12rzJWKxLytnkYs3jy8AOVew+GMrpEOLkDyvxPtTFEm4cGbElj9RCfU6fnWxbt01BKDAAiKZtsAJ5lZt636y6j4YwsajoFH86h1N3liKYyUHmQ3uP5VABqdCwbToR6ldQMWERV60Ddc22ax8JT86z6/HSj3Yhtslj+xL+NJda/6/4iMaH/AJPwmeYH4F8hT9R8Ge4vkPlT161lH2RFTzLzdDaXY4lfsydxvXgff50ZYo99/wB41l5a2t+GvtWjrLmAY/WAb3ANeW/iKgALaPuM1+l2dysXektXCa4zV5MzaiHoQ3q2hZ2jDWsL6dW4UWtWcfpEYxTZwNJktx4FeNvcVKLubEqzY7wi2bukuIgWR7iR7EX5LyWqzaH6PJc47pZeq/dRTsDbsUeEgeR1QZANT0tRFgN4YpkLQnOovc+A8KsDg8wjAkDAzM2i/RwSh+MG2gYaX96Ett7KlwbDvEBxcW0PQitTxG+j9oUeERKODMSSfYaVT717I/XkV1srJcqRqDfiPWwqy2EN3ORIanK8YMHt2duEOqyOSrLa5tx5UZeoPlWTbOhu5LkAg2NxfUcbitA3XxGaIjTum1xwPl/vnVrF2nIglbI7y6pDUoGm2NVAlohhXq49eq8qYKo5JJJuSbkniacphaWK+lVqFUATyTMScmPCi39HZ+km65Vt7mg+9Ee4k2XFZftoR7Uv1BS2mcD1C6Y4tEs/0gbKYhcQguUFnHO3X0/Gg+N7i4rYrcjQNt7clwxkwtiDqYibW/cP4GvOdJ6qtA+K3+XwfU0NXpC53LzBejzAt/wd/wDpSfjQHLBKh+kglX+En5VZwYzFNhnhCOkAVmZmS2g1Kgnr5VrdQsq1NQVLF5HmK6ZXqfLKZTYU90eVOGkRHQW4V29bI4ic9IdDWh4MfRp+4v8AprPoo87Kg4swHua0Ui2g5XHtp+Fec/iJwKlX6zU6WDvJ+k6aQa9ekk142bs4azT9JG0e0mRQAOyUgdSSQbn2rSWNC+9e7wnIeMhJMtjcaMOh/Or14DZMq4JEg7sbIM8EZDizLlOgJUA8FvoNaMsHgFw7ZY1teM3t4EUB7rY9sLOcO4IBYEA6crEjwvRjtzEzNJEcPIIyAQ+l7q9tfMW0qLAd3MaoIKggQhwEcTi7AMT16VA22wUG1QYMQkS9iHuSb3Z8zk8uHypW0SSBmPn0oZ42wmzBLZmRbawzpIxKle0bMNOAJ096O92MEYoADxbve4oOSSXFYsRs7uqubAm+VR+QrRQLAAcALe1NPnAEzxjJInr0ljXiaRVQJYmcauVxq9VsSsE1NOKaZBpYavpQM8kRHlNWe7suXFQnq9vcGqgNVruvCXxcY5Ld28h/M0PUMBUxPGDLVAlxiauDS1NMhqWDXzZj3npsR4GqTfWcJgpiTbMMo8SxsBVwtufACsy3x28MXIqR/wBjETY/bb7XkOXnT3TtK2ouCjjzF9RYK0JMpUFhau0muwxtIwSNcztoF/E9AK+gswUZM8+AScCX25GC7XFBiO7EMx8zoo+ftRNf/frU7dvY64WIIDdz3nbq1vkOAqsD14Pq+tGpuyvA7Cej0NHxp35juamy1cL02WrIj0UTUad9fSnC1RZ219K7Egys21shZ7NfLInwv+B6g12GMTqySaSRWVgGNmHLhxFPYjHKnHXnYdOtCm0pZ4yuMX4JRxGoTojeltaMaXZcyK7lRoe7MwAQXCqo8BQ/t7a5lk/V4Td2NmYcFUfEfahj+ncXiGEaN8Wnd09SelHW7G7awxtbUkd9yNT4DwoYq2keTGbL/kH0jGz8DHEO4oBPFuZB1F/epRNDu09sNHipFBFmCm3IW0AHpan8PtxW0Isaa/0z8jvEPnXMuGNNk1FXaMZ+tbzpYxCk2DAnzoZRl5EvuB4McY16kMa5XCdBXFwvAcsoy9G+qfEH868HHUe9Jl3+mIytFER0N6rn3jF7/q2GB/dr0dPWbFXDrmZD6FScg4lrhc0rZIgZG6DgPEngBWkbrbFGHQ3IaR9Wby4KPAffWZwb+4hBlSOFB0C2FPH9IuM0Fo9eHcP3a6+lJ63qN2oG3GBD0aZKjnkzW8fi3jQtHH2rD6mYKSPAnS9C+L/SEU0bCSIf+YbD3Cmg+bfzaCEKyhWPAGIgnyB402u/2OINghA4/R3t59Kza69pyy5/OMs2R2Msdsb3PiRleVFTnGhsD4Mb3NVgx0fAMD4DX7hXJ96cbYloEsNSThz95I0qUu3dpxqjCDKHNlIgtcngBW3T1Q0rtrqA/OIPpA5yzGTtm7CxOIPdQxr9uQEey8T91aFu9sGLCqcvec/E54n8h4Vmo3n2x/hSf+A/lSl3h2yTYRy31/uenmKR1es1Op7McD0IxTRVVwO81+9CytoKAX3x2lHKkcxKEsvdZACQTb2o6lazEdCfurLeoqMx2thHb1SS7wR5mUfVNr8ifCp2Nnyxu1wtlOp4CsvaYgm3DiKY0lKucsJTUWMvZYaYrePp91VGK24x51TNLemo3zN4DU1rLWi9gBES7NyZaYvFfRG2pI1PnR5uiloIlOqsgIB1uDoR6EffWZytp51p+6qF8BDltmGYXPIFiGsetvkK6yckjtJF2sphiSNVsNFHftxbTXLe4FhyNO7L26zo8bLpqY34Bsps6+lxr4+FSNoYNRIQijMIlVb8EUXs3nyqPvBiY44ILi5sojX7RsL3PJbcT40rtUEtDgscLM32xPmxEj8i59ga7iJL94f/AGnzhy7M4QOSxvnOVQbkkKBxHK56UmbZzlAzRKBY3MbG6gc7cDS41yqcRr/brCu4/sf3jC4m/WkyYsqQw4g6U3LCyGx1uLqeoPPz61FZtBTYsWxciJMjI2DD/D4jOiv1ANcof3YxJ7yX4C4HnXqz3XacRpXyIabsbHTDQmNlBd+0OoBNl0Hpa3vXt0dlLHhIYWjzdurmR7fDddLn1oGl37nMnaZIwchQDWwzG5PidBUTGb3Yh3jYNkEQAVFJCm32hfWnfkEV2GaTgtmRnAJgpRq5kiDftpchvPS9WD4Yxxh1UHEQ4UhFsDY8yPUCsm2rvlip8mdlGR+0XKtiGtbjXcTvtjHlWYy2dAVGUWFiQSCOfAVHyiT8cNtxtr42eWD9YQvEsjWmZbNmKnugnl5Cp+72FgQ7RMM5ldmHaKUyhDnbQG/e1v7VnGI31xryJI0xzJfLYAKCeJy8CfGoOD29iIu07OQr2pBk4d4gk39yagWDtOKGa5vRj2OIeJZsVmLIBGYx+r8u68mXRTz1pzeGWYxYySOSfCyxKCwazRNYadkxGnDl6issxu9uOkQrJPIUkBFiAAw52019Kj7T23jJYxHNLM0Y0Cte1wOB628ak2DE4IczYcNthjicLea/9WBaDMQXLC4e5GUtodL86Y2JjyVknDYxo442DCZhm74DB41HMLr6igaPe/DrJFOIZWmiiSNVLKIyUBAY2BY6nhUjDb+dkcOi4csIge0L3zFn0kIA0tl0F6KWQ+YPDepP3xZsU2zOxDsmbIrPrIWzIe//AAi/vRF2pd9MtmafvZtPoCM5OnDXTyoI3Z3sSEzRBGYSSA4YsQTEzXQE+AVhw6UWPMsZVMpEaDEJcEXtKqBSAefdN6Gy1Pz5l1Z14lfvTKRCL6o5Zbqb2awIBBsQba2PKhPYGxZMXKY4rfCWJOgFtNelyasds7XUoIkSRl7QyyNJoztlygBVvlAHiaa2ftxMLE6JF2kjyK7sxKjLHYxgZdb3JJvRkrCDtBs5Y95Wx4BzBJKbAQsiMDxu5It6Fdaf2DsQ4gEpNErAMSjkjuqLltBwq2x23cLKmJBSWMYh4pDkCnvIDntcjQk8fGq7ZeOjheUqJGQxyIuYAN9IoALW04g8KLgyuY9DsUuHcyxLEhVe0JOUsVvlXS5tz00o+3cDQwdiVzGIKzldQVkY2dD9YWBNAeEx8Zh7GYSWWQujx2uMwAZSG0N7ceVF+yyZI+0QGKMiLIQblFgL5QftEkgnlYkVzfWcPpJuLxWbPlPdcKS417neAt5lT70G75SEnCi393Iuh0BuBbXS9rVe4ydjIrAdiOzRSgtlKqWJfyDEEDxqFtbZvb4cqGAdG7SIGx8Cp1GrG3GlbF3AgQ9TbWBMD8fI/YxAcNQbEnW/w+3Kp27EkjTOpJtZswNtLc+NhrVdBijldbFZNboVuCRxItwNxSsXgJYZkkFwsgvfw0zAmsop2KHk5ms1v2xYrdhjMVtjEDJAnNc4vbipOnDSqwPYeJpeMlMjZiABwUDkKYh++ntOpRQDENU6vYSvEl4DFdnIrdDr5V6mMtdozoSYBWxGUwTtwRj6Gn12NMeETUdxPT6yUAsPUKF+sBE3axB/u7eZAp5d0sQeSj+KjtHpxWoRc+pOIDLuXOfrRj1J/CnhuNL/AIqexo1V6Wr1Qu0ttEGdpbsM+Ggi7QBoBN9QkPnYMLdOBFEuISOWyvHnXO7FWQkkNEoAU/VYsOJ6U6HruejDUsPEGaVPmB2D3LXIJBKWKhWAAFi2UMV16HQ1dYzZaDFTYgF2MvbC1jYB0sptlBBvbnVvnr2eqi8g9hJNYPJldFsfDiRG7C1ru+nwSBQqIn2kzBmNuopramIicsgAJ7WO+e/dFh2uXhoWsPDWlbV2qUORAWbmAeF/GhXEySAkjswTe4vmbWn6NzjLCL2ADsDCbaGJwolKApcNiAls2SwsIxJ172bhyqAk+z87E9nqyZ8wYqUyHtOx5g5uF6GJcWb95df2eFVzE38L0SxwPrKquYRbZxEcnYiM91Io1PUWJJB6kAiiXaO1IJcRmaRWhzsVXM5F8hyFktYKDxt1oEwrVJz6eWv8qKqgrmUPMOdnjDzFR9EezTDqSRZbZnMoUEg38eVTsGV7FAmYBjmBPw2MhN+mXJfS9Z6q+tHGHlV44Ev3VjAvy6tpzIOlQy4E4cxzHcSrKWu4e5ubgJw0PE66eFK7YGQd1rli3DkcRnP/AKgVJeMhY2UElnLWP7pC38tTbxpCvlcDib95ummgoOSITAme7Xk7J2Li7Zjp0J1PzFFO10EuzALjOqhv8vH7qotqyl8VJdc0WYkk/s8T91WGDhzYRmL6lHNrdb6cay9c32lPox/SICDmBUL3UeFIRbk+dcw5sSK4U1uPWmwcgRUjuZIUV2mkevUcMIMgz//Z"/>
          <p:cNvSpPr>
            <a:spLocks noChangeAspect="1" noChangeArrowheads="1"/>
          </p:cNvSpPr>
          <p:nvPr/>
        </p:nvSpPr>
        <p:spPr bwMode="auto">
          <a:xfrm>
            <a:off x="15240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6146" name="Picture 2" descr="Image result for david alton in the house of common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059" y="1291590"/>
            <a:ext cx="2847975" cy="42347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LTOND\Desktop\Archive\1979 - The Morning After The Night Before - celebration at Liverpool's St.George's Hall of a record swing of 32.4% and 64% of the vote-1008.jpg"/>
          <p:cNvPicPr>
            <a:picLocks noChangeAspect="1" noChangeArrowheads="1"/>
          </p:cNvPicPr>
          <p:nvPr/>
        </p:nvPicPr>
        <p:blipFill>
          <a:blip r:embed="rId5" cstate="print"/>
          <a:srcRect/>
          <a:stretch>
            <a:fillRect/>
          </a:stretch>
        </p:blipFill>
        <p:spPr bwMode="auto">
          <a:xfrm>
            <a:off x="4111690" y="294365"/>
            <a:ext cx="3990945" cy="295974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781567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p:cNvPicPr>
            <a:picLocks noChangeAspect="1" noChangeArrowheads="1"/>
          </p:cNvPicPr>
          <p:nvPr/>
        </p:nvPicPr>
        <p:blipFill>
          <a:blip r:embed="rId2" cstate="print"/>
          <a:srcRect/>
          <a:stretch>
            <a:fillRect/>
          </a:stretch>
        </p:blipFill>
        <p:spPr bwMode="auto">
          <a:xfrm>
            <a:off x="773108" y="737280"/>
            <a:ext cx="4990154" cy="5544616"/>
          </a:xfrm>
          <a:prstGeom prst="rect">
            <a:avLst/>
          </a:prstGeom>
          <a:ln>
            <a:noFill/>
          </a:ln>
          <a:effectLst>
            <a:softEdge rad="112500"/>
          </a:effectLst>
        </p:spPr>
      </p:pic>
      <p:pic>
        <p:nvPicPr>
          <p:cNvPr id="51201" name="Picture 1" descr="C:\Users\ALTOND\Desktop\Archive\1997 Coat of Arms granted with peerage Choose Life-76.jpg"/>
          <p:cNvPicPr>
            <a:picLocks noChangeAspect="1" noChangeArrowheads="1"/>
          </p:cNvPicPr>
          <p:nvPr/>
        </p:nvPicPr>
        <p:blipFill>
          <a:blip r:embed="rId3" cstate="print"/>
          <a:srcRect/>
          <a:stretch>
            <a:fillRect/>
          </a:stretch>
        </p:blipFill>
        <p:spPr bwMode="auto">
          <a:xfrm>
            <a:off x="6709410" y="737280"/>
            <a:ext cx="3710498" cy="5442064"/>
          </a:xfrm>
          <a:prstGeom prst="rect">
            <a:avLst/>
          </a:prstGeom>
          <a:noFill/>
        </p:spPr>
      </p:pic>
    </p:spTree>
    <p:extLst>
      <p:ext uri="{BB962C8B-B14F-4D97-AF65-F5344CB8AC3E}">
        <p14:creationId xmlns:p14="http://schemas.microsoft.com/office/powerpoint/2010/main" val="348794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0100" y="1828800"/>
            <a:ext cx="8896300" cy="1077218"/>
          </a:xfrm>
          <a:prstGeom prst="rect">
            <a:avLst/>
          </a:prstGeom>
        </p:spPr>
        <p:txBody>
          <a:bodyPr wrap="square">
            <a:spAutoFit/>
          </a:bodyPr>
          <a:lstStyle/>
          <a:p>
            <a:r>
              <a:rPr lang="en-GB" sz="3200" b="1" i="1" dirty="0"/>
              <a:t>“I have climbed to the top of the greasy pole“ </a:t>
            </a:r>
          </a:p>
          <a:p>
            <a:r>
              <a:rPr lang="en-GB" sz="3200" b="1" i="1" dirty="0"/>
              <a:t> - Benjamin Disraeli</a:t>
            </a:r>
            <a:endParaRPr lang="en-GB" sz="3200" dirty="0"/>
          </a:p>
        </p:txBody>
      </p:sp>
      <p:pic>
        <p:nvPicPr>
          <p:cNvPr id="2050" name="Picture 2"/>
          <p:cNvPicPr>
            <a:picLocks noChangeAspect="1" noChangeArrowheads="1"/>
          </p:cNvPicPr>
          <p:nvPr/>
        </p:nvPicPr>
        <p:blipFill>
          <a:blip r:embed="rId2" cstate="print"/>
          <a:srcRect/>
          <a:stretch>
            <a:fillRect/>
          </a:stretch>
        </p:blipFill>
        <p:spPr bwMode="auto">
          <a:xfrm>
            <a:off x="5735960" y="2924945"/>
            <a:ext cx="3672408" cy="32099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1" name="Picture 3"/>
          <p:cNvPicPr>
            <a:picLocks noChangeAspect="1" noChangeArrowheads="1"/>
          </p:cNvPicPr>
          <p:nvPr/>
        </p:nvPicPr>
        <p:blipFill>
          <a:blip r:embed="rId3" cstate="print"/>
          <a:srcRect/>
          <a:stretch>
            <a:fillRect/>
          </a:stretch>
        </p:blipFill>
        <p:spPr bwMode="auto">
          <a:xfrm>
            <a:off x="1991544" y="2924944"/>
            <a:ext cx="3676650" cy="331236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Title 2"/>
          <p:cNvSpPr>
            <a:spLocks noGrp="1"/>
          </p:cNvSpPr>
          <p:nvPr>
            <p:ph type="title"/>
          </p:nvPr>
        </p:nvSpPr>
        <p:spPr>
          <a:xfrm>
            <a:off x="800101" y="188640"/>
            <a:ext cx="9688388" cy="1741760"/>
          </a:xfrm>
        </p:spPr>
        <p:txBody>
          <a:bodyPr/>
          <a:lstStyle/>
          <a:p>
            <a:r>
              <a:rPr lang="en-GB" b="1" dirty="0"/>
              <a:t>Doing things rather than being things</a:t>
            </a:r>
          </a:p>
        </p:txBody>
      </p:sp>
    </p:spTree>
    <p:extLst>
      <p:ext uri="{BB962C8B-B14F-4D97-AF65-F5344CB8AC3E}">
        <p14:creationId xmlns:p14="http://schemas.microsoft.com/office/powerpoint/2010/main" val="1450913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1520" y="0"/>
            <a:ext cx="9417616" cy="2506290"/>
          </a:xfrm>
        </p:spPr>
        <p:txBody>
          <a:bodyPr>
            <a:normAutofit/>
          </a:bodyPr>
          <a:lstStyle/>
          <a:p>
            <a:r>
              <a:rPr lang="en-GB" sz="2800" b="1" dirty="0">
                <a:solidFill>
                  <a:schemeClr val="tx1"/>
                </a:solidFill>
              </a:rPr>
              <a:t>William Wilberforce, The Quakers, Thomas Clarkson, Granville Sharpe, Olaudah Equiano, Josiah Wedgewood, John Newton, and the Liverpool MP William Roscoe led the campaign to abolish slavery. </a:t>
            </a:r>
            <a:br>
              <a:rPr lang="en-GB" b="1" dirty="0">
                <a:solidFill>
                  <a:schemeClr val="tx1"/>
                </a:solidFill>
              </a:rPr>
            </a:br>
            <a:endParaRPr lang="en-GB" b="1" dirty="0">
              <a:solidFill>
                <a:schemeClr val="tx1"/>
              </a:solidFill>
            </a:endParaRPr>
          </a:p>
        </p:txBody>
      </p:sp>
      <p:pic>
        <p:nvPicPr>
          <p:cNvPr id="3" name="Picture 3" descr="1"/>
          <p:cNvPicPr>
            <a:picLocks noChangeAspect="1" noChangeArrowheads="1"/>
          </p:cNvPicPr>
          <p:nvPr/>
        </p:nvPicPr>
        <p:blipFill>
          <a:blip r:embed="rId2" cstate="print"/>
          <a:srcRect/>
          <a:stretch>
            <a:fillRect/>
          </a:stretch>
        </p:blipFill>
        <p:spPr>
          <a:xfrm>
            <a:off x="6672064" y="4437112"/>
            <a:ext cx="1512168" cy="2420888"/>
          </a:xfrm>
          <a:prstGeom prst="rect">
            <a:avLst/>
          </a:prstGeom>
          <a:ln>
            <a:noFill/>
          </a:ln>
          <a:effectLst>
            <a:softEdge rad="112500"/>
          </a:effectLst>
        </p:spPr>
      </p:pic>
      <p:pic>
        <p:nvPicPr>
          <p:cNvPr id="5" name="Picture 2" descr="WilliamWilberforce"/>
          <p:cNvPicPr>
            <a:picLocks noChangeAspect="1" noChangeArrowheads="1"/>
          </p:cNvPicPr>
          <p:nvPr/>
        </p:nvPicPr>
        <p:blipFill>
          <a:blip r:embed="rId3" cstate="print"/>
          <a:srcRect/>
          <a:stretch>
            <a:fillRect/>
          </a:stretch>
        </p:blipFill>
        <p:spPr bwMode="auto">
          <a:xfrm>
            <a:off x="1958309" y="1557586"/>
            <a:ext cx="2520280" cy="24125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Equiano blow-up"/>
          <p:cNvPicPr>
            <a:picLocks noChangeAspect="1" noChangeArrowheads="1"/>
          </p:cNvPicPr>
          <p:nvPr/>
        </p:nvPicPr>
        <p:blipFill>
          <a:blip r:embed="rId4" cstate="print"/>
          <a:srcRect/>
          <a:stretch>
            <a:fillRect/>
          </a:stretch>
        </p:blipFill>
        <p:spPr bwMode="auto">
          <a:xfrm>
            <a:off x="3752900" y="4437112"/>
            <a:ext cx="2370584" cy="195064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5058" name="Picture 2"/>
          <p:cNvPicPr>
            <a:picLocks noChangeAspect="1" noChangeArrowheads="1"/>
          </p:cNvPicPr>
          <p:nvPr/>
        </p:nvPicPr>
        <p:blipFill>
          <a:blip r:embed="rId5" cstate="print"/>
          <a:srcRect/>
          <a:stretch>
            <a:fillRect/>
          </a:stretch>
        </p:blipFill>
        <p:spPr bwMode="auto">
          <a:xfrm>
            <a:off x="4833091" y="1660809"/>
            <a:ext cx="2808312" cy="1810891"/>
          </a:xfrm>
          <a:prstGeom prst="rect">
            <a:avLst/>
          </a:prstGeom>
          <a:ln>
            <a:noFill/>
          </a:ln>
          <a:effectLst>
            <a:softEdge rad="112500"/>
          </a:effectLst>
        </p:spPr>
      </p:pic>
      <p:pic>
        <p:nvPicPr>
          <p:cNvPr id="45059" name="Picture 3"/>
          <p:cNvPicPr>
            <a:picLocks noChangeAspect="1" noChangeArrowheads="1"/>
          </p:cNvPicPr>
          <p:nvPr/>
        </p:nvPicPr>
        <p:blipFill>
          <a:blip r:embed="rId6" cstate="print"/>
          <a:srcRect/>
          <a:stretch>
            <a:fillRect/>
          </a:stretch>
        </p:blipFill>
        <p:spPr bwMode="auto">
          <a:xfrm>
            <a:off x="1271395" y="3970165"/>
            <a:ext cx="2481505" cy="201622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5060" name="Picture 4"/>
          <p:cNvPicPr>
            <a:picLocks noChangeAspect="1" noChangeArrowheads="1"/>
          </p:cNvPicPr>
          <p:nvPr/>
        </p:nvPicPr>
        <p:blipFill>
          <a:blip r:embed="rId7" cstate="print"/>
          <a:srcRect/>
          <a:stretch>
            <a:fillRect/>
          </a:stretch>
        </p:blipFill>
        <p:spPr bwMode="auto">
          <a:xfrm>
            <a:off x="8328248" y="4149081"/>
            <a:ext cx="2095500" cy="2477269"/>
          </a:xfrm>
          <a:prstGeom prst="rect">
            <a:avLst/>
          </a:prstGeom>
          <a:ln>
            <a:noFill/>
          </a:ln>
          <a:effectLst>
            <a:outerShdw blurRad="292100" dist="139700" dir="2700000" algn="tl" rotWithShape="0">
              <a:srgbClr val="333333">
                <a:alpha val="65000"/>
              </a:srgbClr>
            </a:outerShdw>
          </a:effectLst>
        </p:spPr>
      </p:pic>
      <p:pic>
        <p:nvPicPr>
          <p:cNvPr id="45061" name="Picture 5"/>
          <p:cNvPicPr>
            <a:picLocks noChangeAspect="1" noChangeArrowheads="1"/>
          </p:cNvPicPr>
          <p:nvPr/>
        </p:nvPicPr>
        <p:blipFill>
          <a:blip r:embed="rId8" cstate="print"/>
          <a:srcRect/>
          <a:stretch>
            <a:fillRect/>
          </a:stretch>
        </p:blipFill>
        <p:spPr bwMode="auto">
          <a:xfrm>
            <a:off x="4943872" y="3212977"/>
            <a:ext cx="2232248" cy="1881521"/>
          </a:xfrm>
          <a:prstGeom prst="ellipse">
            <a:avLst/>
          </a:prstGeom>
          <a:ln>
            <a:noFill/>
          </a:ln>
          <a:effectLst>
            <a:softEdge rad="112500"/>
          </a:effectLst>
        </p:spPr>
      </p:pic>
      <p:pic>
        <p:nvPicPr>
          <p:cNvPr id="4" name="Picture 2" descr="https://encrypted-tbn2.gstatic.com/images?q=tbn:ANd9GcSpgMOLZpobEFK06jpN120xXVIJCXw0R9x5uF8shz5RenbB8qfZ_A"/>
          <p:cNvPicPr>
            <a:picLocks noChangeAspect="1" noChangeArrowheads="1"/>
          </p:cNvPicPr>
          <p:nvPr/>
        </p:nvPicPr>
        <p:blipFill>
          <a:blip r:embed="rId9" cstate="print"/>
          <a:srcRect/>
          <a:stretch>
            <a:fillRect/>
          </a:stretch>
        </p:blipFill>
        <p:spPr bwMode="auto">
          <a:xfrm>
            <a:off x="7752185" y="1936279"/>
            <a:ext cx="1952625" cy="1891656"/>
          </a:xfrm>
          <a:prstGeom prst="rect">
            <a:avLst/>
          </a:prstGeom>
          <a:noFill/>
        </p:spPr>
      </p:pic>
    </p:spTree>
    <p:extLst>
      <p:ext uri="{BB962C8B-B14F-4D97-AF65-F5344CB8AC3E}">
        <p14:creationId xmlns:p14="http://schemas.microsoft.com/office/powerpoint/2010/main" val="2336267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For the pearl to emerge from the oyster, you need a bit of grit to enter in.</a:t>
            </a:r>
            <a:br>
              <a:rPr lang="en-GB" dirty="0"/>
            </a:br>
            <a:endParaRPr lang="en-GB" dirty="0"/>
          </a:p>
        </p:txBody>
      </p:sp>
      <p:pic>
        <p:nvPicPr>
          <p:cNvPr id="7170" name="Picture 2" descr="Image result for a bit of grit needs to enter the oys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629" y="1690688"/>
            <a:ext cx="5266373" cy="407193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10800000" flipH="1" flipV="1">
            <a:off x="1074420" y="5940235"/>
            <a:ext cx="9829800" cy="707886"/>
          </a:xfrm>
          <a:prstGeom prst="rect">
            <a:avLst/>
          </a:prstGeom>
        </p:spPr>
        <p:txBody>
          <a:bodyPr wrap="square">
            <a:spAutoFit/>
          </a:bodyPr>
          <a:lstStyle/>
          <a:p>
            <a:r>
              <a:rPr lang="en-GB" sz="4000" b="1" dirty="0">
                <a:solidFill>
                  <a:srgbClr val="444444"/>
                </a:solidFill>
                <a:highlight>
                  <a:srgbClr val="FFFF00"/>
                </a:highlight>
                <a:latin typeface="Calibri Light" panose="020F0302020204030204" pitchFamily="34" charset="0"/>
                <a:ea typeface="Calibri" panose="020F0502020204030204" pitchFamily="34" charset="0"/>
                <a:cs typeface="Open Sans" panose="020B0606030504020204" pitchFamily="34" charset="0"/>
              </a:rPr>
              <a:t>Judge people by their causes.</a:t>
            </a:r>
            <a:endParaRPr lang="en-GB" sz="4000" b="1" dirty="0">
              <a:highlight>
                <a:srgbClr val="FFFF00"/>
              </a:highlight>
              <a:latin typeface="Calibri Light" panose="020F0302020204030204" pitchFamily="34" charset="0"/>
            </a:endParaRPr>
          </a:p>
        </p:txBody>
      </p:sp>
    </p:spTree>
    <p:extLst>
      <p:ext uri="{BB962C8B-B14F-4D97-AF65-F5344CB8AC3E}">
        <p14:creationId xmlns:p14="http://schemas.microsoft.com/office/powerpoint/2010/main" val="97127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4380" y="571500"/>
            <a:ext cx="8389620" cy="2554545"/>
          </a:xfrm>
          <a:prstGeom prst="rect">
            <a:avLst/>
          </a:prstGeom>
        </p:spPr>
        <p:txBody>
          <a:bodyPr wrap="square">
            <a:spAutoFit/>
          </a:bodyPr>
          <a:lstStyle/>
          <a:p>
            <a:pPr fontAlgn="base">
              <a:spcAft>
                <a:spcPts val="0"/>
              </a:spcAft>
            </a:pPr>
            <a:r>
              <a:rPr lang="en-GB" sz="3200" b="1" dirty="0">
                <a:latin typeface="inherit"/>
                <a:ea typeface="Times New Roman" panose="02020603050405020304" pitchFamily="18" charset="0"/>
                <a:cs typeface="Open Sans" panose="020B0606030504020204" pitchFamily="34" charset="0"/>
              </a:rPr>
              <a:t>This </a:t>
            </a:r>
            <a:r>
              <a:rPr lang="en-GB" sz="3200" b="1" i="1" dirty="0">
                <a:latin typeface="inherit"/>
                <a:ea typeface="Times New Roman" panose="02020603050405020304" pitchFamily="18" charset="0"/>
                <a:cs typeface="Open Sans" panose="020B0606030504020204" pitchFamily="34" charset="0"/>
              </a:rPr>
              <a:t>“least worst form of government,”</a:t>
            </a:r>
            <a:r>
              <a:rPr lang="en-GB" sz="3200" b="1" dirty="0">
                <a:latin typeface="inherit"/>
                <a:ea typeface="Times New Roman" panose="02020603050405020304" pitchFamily="18" charset="0"/>
                <a:cs typeface="Open Sans" panose="020B0606030504020204" pitchFamily="34" charset="0"/>
              </a:rPr>
              <a:t> in this </a:t>
            </a:r>
            <a:r>
              <a:rPr lang="en-GB" sz="3200" b="1" i="1" dirty="0">
                <a:latin typeface="inherit"/>
                <a:ea typeface="Times New Roman" panose="02020603050405020304" pitchFamily="18" charset="0"/>
                <a:cs typeface="Open Sans" panose="020B0606030504020204" pitchFamily="34" charset="0"/>
              </a:rPr>
              <a:t>“world of sin and woe”</a:t>
            </a:r>
            <a:r>
              <a:rPr lang="en-GB" sz="3200" b="1" dirty="0">
                <a:latin typeface="inherit"/>
                <a:ea typeface="Times New Roman" panose="02020603050405020304" pitchFamily="18" charset="0"/>
                <a:cs typeface="Open Sans" panose="020B0606030504020204" pitchFamily="34" charset="0"/>
              </a:rPr>
              <a:t> – impaired but always preferable to dictatorship or totalitarianism – cannot function without virtue and commonly held values. </a:t>
            </a:r>
            <a:endParaRPr lang="en-GB" sz="3200" dirty="0">
              <a:effectLst/>
              <a:latin typeface="Times New Roman" panose="02020603050405020304" pitchFamily="18" charset="0"/>
              <a:ea typeface="Times New Roman" panose="02020603050405020304" pitchFamily="18" charset="0"/>
            </a:endParaRPr>
          </a:p>
        </p:txBody>
      </p:sp>
      <p:pic>
        <p:nvPicPr>
          <p:cNvPr id="8194" name="Picture 2" descr="Image result for values and virtu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1869" y="3126045"/>
            <a:ext cx="7727950" cy="3216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9256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Angry Atheism and Forgetting Who We Are</a:t>
            </a:r>
          </a:p>
        </p:txBody>
      </p:sp>
      <p:sp>
        <p:nvSpPr>
          <p:cNvPr id="3" name="AutoShape 4" descr="Image result for losing identity"/>
          <p:cNvSpPr>
            <a:spLocks noChangeAspect="1" noChangeArrowheads="1"/>
          </p:cNvSpPr>
          <p:nvPr/>
        </p:nvSpPr>
        <p:spPr bwMode="auto">
          <a:xfrm>
            <a:off x="5943600" y="3276600"/>
            <a:ext cx="2994660" cy="299466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8" descr="Image result for losing identity"/>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9226" name="Picture 10" descr="Image result for losing identi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975484"/>
            <a:ext cx="4295775" cy="4295775"/>
          </a:xfrm>
          <a:prstGeom prst="rect">
            <a:avLst/>
          </a:prstGeom>
          <a:noFill/>
          <a:extLst>
            <a:ext uri="{909E8E84-426E-40DD-AFC4-6F175D3DCCD1}">
              <a14:hiddenFill xmlns:a14="http://schemas.microsoft.com/office/drawing/2010/main">
                <a:solidFill>
                  <a:srgbClr val="FFFFFF"/>
                </a:solidFill>
              </a14:hiddenFill>
            </a:ext>
          </a:extLst>
        </p:spPr>
      </p:pic>
      <p:pic>
        <p:nvPicPr>
          <p:cNvPr id="9228" name="Picture 12" descr="Image result for the angry athe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713" y="1975485"/>
            <a:ext cx="2952750" cy="429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6902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14400" y="528638"/>
            <a:ext cx="6446520" cy="3385542"/>
          </a:xfrm>
          <a:prstGeom prst="rect">
            <a:avLst/>
          </a:prstGeom>
        </p:spPr>
        <p:txBody>
          <a:bodyPr wrap="square">
            <a:spAutoFit/>
          </a:bodyPr>
          <a:lstStyle/>
          <a:p>
            <a:pPr fontAlgn="base">
              <a:spcAft>
                <a:spcPts val="0"/>
              </a:spcAft>
            </a:pPr>
            <a:r>
              <a:rPr lang="en-GB" sz="2800" b="1" dirty="0">
                <a:latin typeface="+mj-lt"/>
                <a:ea typeface="Times New Roman" panose="02020603050405020304" pitchFamily="18" charset="0"/>
                <a:cs typeface="Open Sans" panose="020B0606030504020204" pitchFamily="34" charset="0"/>
              </a:rPr>
              <a:t>When Churchill was once described as </a:t>
            </a:r>
            <a:r>
              <a:rPr lang="en-GB" sz="2800" b="1" i="1" dirty="0">
                <a:latin typeface="+mj-lt"/>
                <a:ea typeface="Times New Roman" panose="02020603050405020304" pitchFamily="18" charset="0"/>
                <a:cs typeface="Open Sans" panose="020B0606030504020204" pitchFamily="34" charset="0"/>
              </a:rPr>
              <a:t>“a pillar of the church,” </a:t>
            </a:r>
            <a:r>
              <a:rPr lang="en-GB" sz="2800" b="1" dirty="0">
                <a:latin typeface="+mj-lt"/>
                <a:ea typeface="Times New Roman" panose="02020603050405020304" pitchFamily="18" charset="0"/>
                <a:cs typeface="Open Sans" panose="020B0606030504020204" pitchFamily="34" charset="0"/>
              </a:rPr>
              <a:t>he corrected the speaker by interjecting: “</a:t>
            </a:r>
            <a:r>
              <a:rPr lang="en-GB" sz="2800" b="1" i="1" dirty="0">
                <a:latin typeface="+mj-lt"/>
                <a:ea typeface="Times New Roman" panose="02020603050405020304" pitchFamily="18" charset="0"/>
                <a:cs typeface="Open Sans" panose="020B0606030504020204" pitchFamily="34" charset="0"/>
              </a:rPr>
              <a:t>No, no, not a pillar, but a buttress, supporting it from the outside.”  H</a:t>
            </a:r>
            <a:r>
              <a:rPr lang="en-GB" sz="2800" b="1" dirty="0">
                <a:latin typeface="+mj-lt"/>
                <a:ea typeface="Times New Roman" panose="02020603050405020304" pitchFamily="18" charset="0"/>
                <a:cs typeface="Open Sans" panose="020B0606030504020204" pitchFamily="34" charset="0"/>
              </a:rPr>
              <a:t>e understood that the </a:t>
            </a:r>
            <a:r>
              <a:rPr lang="en-GB" sz="2800" b="1" i="1" dirty="0">
                <a:latin typeface="+mj-lt"/>
                <a:ea typeface="Times New Roman" panose="02020603050405020304" pitchFamily="18" charset="0"/>
                <a:cs typeface="Open Sans" panose="020B0606030504020204" pitchFamily="34" charset="0"/>
              </a:rPr>
              <a:t>“least worst form of government”</a:t>
            </a:r>
            <a:r>
              <a:rPr lang="en-GB" sz="2800" b="1" dirty="0">
                <a:latin typeface="+mj-lt"/>
                <a:ea typeface="Times New Roman" panose="02020603050405020304" pitchFamily="18" charset="0"/>
                <a:cs typeface="Open Sans" panose="020B0606030504020204" pitchFamily="34" charset="0"/>
              </a:rPr>
              <a:t> was dependent on Judeo-Christian values.</a:t>
            </a:r>
            <a:endParaRPr lang="en-GB" sz="2800" b="1" dirty="0">
              <a:effectLst/>
              <a:latin typeface="+mj-lt"/>
              <a:ea typeface="Times New Roman" panose="02020603050405020304" pitchFamily="18" charset="0"/>
            </a:endParaRPr>
          </a:p>
          <a:p>
            <a:pPr fontAlgn="base">
              <a:spcAft>
                <a:spcPts val="2040"/>
              </a:spcAft>
            </a:pPr>
            <a:r>
              <a:rPr lang="en-GB" dirty="0">
                <a:solidFill>
                  <a:srgbClr val="444444"/>
                </a:solidFill>
                <a:latin typeface="Open Sans" panose="020B0606030504020204" pitchFamily="34" charset="0"/>
                <a:ea typeface="Times New Roman" panose="02020603050405020304" pitchFamily="18" charset="0"/>
              </a:rPr>
              <a:t> </a:t>
            </a:r>
            <a:endParaRPr lang="en-GB" sz="1400" dirty="0">
              <a:effectLst/>
              <a:latin typeface="Times New Roman" panose="02020603050405020304" pitchFamily="18" charset="0"/>
              <a:ea typeface="Times New Roman" panose="02020603050405020304" pitchFamily="18" charset="0"/>
            </a:endParaRPr>
          </a:p>
        </p:txBody>
      </p:sp>
      <p:pic>
        <p:nvPicPr>
          <p:cNvPr id="10242" name="Picture 2" descr="Image result for churc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9127" y="742951"/>
            <a:ext cx="2886075"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Image result for buttress of a chu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057651"/>
            <a:ext cx="3582353"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420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223528"/>
          </a:xfrm>
        </p:spPr>
        <p:txBody>
          <a:bodyPr>
            <a:normAutofit fontScale="90000"/>
          </a:bodyPr>
          <a:lstStyle/>
          <a:p>
            <a:pPr fontAlgn="base"/>
            <a:br>
              <a:rPr lang="en-GB" dirty="0"/>
            </a:br>
            <a:r>
              <a:rPr lang="en-GB" dirty="0"/>
              <a:t> </a:t>
            </a:r>
            <a:r>
              <a:rPr lang="en-GB" b="1" dirty="0"/>
              <a:t>From Nero and Diocletian to Hitler, Stalin and Mao; from Roman dictatorship to Nazi and Communist atheism; it has survived. </a:t>
            </a:r>
            <a:br>
              <a:rPr lang="en-GB" dirty="0"/>
            </a:br>
            <a:endParaRPr lang="en-GB" dirty="0"/>
          </a:p>
        </p:txBody>
      </p:sp>
      <p:sp>
        <p:nvSpPr>
          <p:cNvPr id="3" name="AutoShape 4" descr="Image result for ma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8134" name="Picture 6" descr="http://cdn2.gbtimes.com/cdn/farfuture/_wd9--x3uYv9831RFjds87TT81inDh78UK9uXnzcqVs/mtime:1387240108/sites/default/files/styles/1280_wide/public/2012/04/10/mao-communist-snake.jpg?itok=tHO48FJ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89822" y="2673285"/>
            <a:ext cx="3125003" cy="2479183"/>
          </a:xfrm>
          <a:prstGeom prst="rect">
            <a:avLst/>
          </a:prstGeom>
          <a:noFill/>
          <a:extLst>
            <a:ext uri="{909E8E84-426E-40DD-AFC4-6F175D3DCCD1}">
              <a14:hiddenFill xmlns:a14="http://schemas.microsoft.com/office/drawing/2010/main">
                <a:solidFill>
                  <a:srgbClr val="FFFFFF"/>
                </a:solidFill>
              </a14:hiddenFill>
            </a:ext>
          </a:extLst>
        </p:spPr>
      </p:pic>
      <p:pic>
        <p:nvPicPr>
          <p:cNvPr id="48136" name="Picture 8" descr="http://s1.thingpic.com/images/71/kEpNMYUmh8KctpjLifBftPbu.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1022" y="2680335"/>
            <a:ext cx="1828800" cy="2472133"/>
          </a:xfrm>
          <a:prstGeom prst="rect">
            <a:avLst/>
          </a:prstGeom>
          <a:noFill/>
          <a:extLst>
            <a:ext uri="{909E8E84-426E-40DD-AFC4-6F175D3DCCD1}">
              <a14:hiddenFill xmlns:a14="http://schemas.microsoft.com/office/drawing/2010/main">
                <a:solidFill>
                  <a:srgbClr val="FFFFFF"/>
                </a:solidFill>
              </a14:hiddenFill>
            </a:ext>
          </a:extLst>
        </p:spPr>
      </p:pic>
      <p:pic>
        <p:nvPicPr>
          <p:cNvPr id="48138" name="Picture 10" descr="https://encrypted-tbn2.gstatic.com/images?q=tbn:ANd9GcRtxPYdIhViv7zLO0mUKuYO81qfVp0hbJQ439MgBbBnC7c2351F6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969" y="2680335"/>
            <a:ext cx="2159053" cy="2473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storialibera.it/epoca_antica/IV_secolo/diocleziano/images/diocleziano.jpg"/>
          <p:cNvPicPr>
            <a:picLocks noChangeAspect="1" noChangeArrowheads="1"/>
          </p:cNvPicPr>
          <p:nvPr/>
        </p:nvPicPr>
        <p:blipFill>
          <a:blip r:embed="rId5" cstate="print"/>
          <a:srcRect/>
          <a:stretch>
            <a:fillRect/>
          </a:stretch>
        </p:blipFill>
        <p:spPr bwMode="auto">
          <a:xfrm>
            <a:off x="2296204" y="2680335"/>
            <a:ext cx="2532934" cy="2472133"/>
          </a:xfrm>
          <a:prstGeom prst="rect">
            <a:avLst/>
          </a:prstGeom>
          <a:noFill/>
        </p:spPr>
      </p:pic>
      <p:pic>
        <p:nvPicPr>
          <p:cNvPr id="9" name="Picture 6" descr="http://www.livius.org/a/1/emperors/nero_mus_munchen.JPG"/>
          <p:cNvPicPr>
            <a:picLocks noChangeAspect="1" noChangeArrowheads="1"/>
          </p:cNvPicPr>
          <p:nvPr/>
        </p:nvPicPr>
        <p:blipFill>
          <a:blip r:embed="rId6" cstate="print"/>
          <a:srcRect/>
          <a:stretch>
            <a:fillRect/>
          </a:stretch>
        </p:blipFill>
        <p:spPr bwMode="auto">
          <a:xfrm>
            <a:off x="155575" y="2680335"/>
            <a:ext cx="2303934" cy="2472133"/>
          </a:xfrm>
          <a:prstGeom prst="rect">
            <a:avLst/>
          </a:prstGeom>
          <a:noFill/>
        </p:spPr>
      </p:pic>
    </p:spTree>
    <p:extLst>
      <p:ext uri="{BB962C8B-B14F-4D97-AF65-F5344CB8AC3E}">
        <p14:creationId xmlns:p14="http://schemas.microsoft.com/office/powerpoint/2010/main" val="13154516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17270" y="834390"/>
            <a:ext cx="8126730" cy="1938992"/>
          </a:xfrm>
          <a:prstGeom prst="rect">
            <a:avLst/>
          </a:prstGeom>
        </p:spPr>
        <p:txBody>
          <a:bodyPr wrap="square">
            <a:spAutoFit/>
          </a:bodyPr>
          <a:lstStyle/>
          <a:p>
            <a:pPr fontAlgn="base">
              <a:spcAft>
                <a:spcPts val="0"/>
              </a:spcAft>
            </a:pPr>
            <a:r>
              <a:rPr lang="en-GB" sz="2400" b="1" i="1" dirty="0">
                <a:latin typeface="inherit"/>
                <a:ea typeface="Times New Roman" panose="02020603050405020304" pitchFamily="18" charset="0"/>
                <a:cs typeface="Open Sans" panose="020B0606030504020204" pitchFamily="34" charset="0"/>
              </a:rPr>
              <a:t>“The flame of Christian ethics is still our highest guide. To guard and cherish it is our first interest, both spiritually and materially… Only by bringing it into perfect application can we hope to solve for ourselves the problems of this world and not of this world alone.”</a:t>
            </a:r>
            <a:endParaRPr lang="en-GB" sz="2400" dirty="0">
              <a:effectLst/>
              <a:latin typeface="Times New Roman" panose="02020603050405020304" pitchFamily="18" charset="0"/>
              <a:ea typeface="Times New Roman" panose="02020603050405020304" pitchFamily="18" charset="0"/>
            </a:endParaRPr>
          </a:p>
        </p:txBody>
      </p:sp>
      <p:sp>
        <p:nvSpPr>
          <p:cNvPr id="4" name="Rectangle 3"/>
          <p:cNvSpPr/>
          <p:nvPr/>
        </p:nvSpPr>
        <p:spPr>
          <a:xfrm rot="10800000" flipV="1">
            <a:off x="1017270" y="3945872"/>
            <a:ext cx="3989070" cy="1200329"/>
          </a:xfrm>
          <a:prstGeom prst="rect">
            <a:avLst/>
          </a:prstGeom>
        </p:spPr>
        <p:txBody>
          <a:bodyPr wrap="square">
            <a:spAutoFit/>
          </a:bodyPr>
          <a:lstStyle/>
          <a:p>
            <a:r>
              <a:rPr lang="en-GB" sz="2400" b="1" dirty="0">
                <a:latin typeface="inherit"/>
                <a:ea typeface="Calibri" panose="020F0502020204030204" pitchFamily="34" charset="0"/>
                <a:cs typeface="Open Sans" panose="020B0606030504020204" pitchFamily="34" charset="0"/>
              </a:rPr>
              <a:t>“</a:t>
            </a:r>
            <a:r>
              <a:rPr lang="en-GB" sz="2400" b="1" i="1" dirty="0">
                <a:latin typeface="inherit"/>
                <a:ea typeface="Calibri" panose="020F0502020204030204" pitchFamily="34" charset="0"/>
                <a:cs typeface="Open Sans" panose="020B0606030504020204" pitchFamily="34" charset="0"/>
              </a:rPr>
              <a:t>Upon this battle depends the survival of </a:t>
            </a:r>
            <a:r>
              <a:rPr lang="en-GB" sz="2400" b="1" dirty="0">
                <a:latin typeface="inherit"/>
                <a:ea typeface="Calibri" panose="020F0502020204030204" pitchFamily="34" charset="0"/>
                <a:cs typeface="Open Sans" panose="020B0606030504020204" pitchFamily="34" charset="0"/>
              </a:rPr>
              <a:t>Christian civilization.”</a:t>
            </a:r>
            <a:endParaRPr lang="en-GB" sz="2400" dirty="0"/>
          </a:p>
        </p:txBody>
      </p:sp>
      <p:pic>
        <p:nvPicPr>
          <p:cNvPr id="11266" name="Picture 2" descr="Image result for church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3592" y="3272983"/>
            <a:ext cx="5619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9573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Image result for communist terro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itle 4"/>
          <p:cNvSpPr>
            <a:spLocks noGrp="1"/>
          </p:cNvSpPr>
          <p:nvPr>
            <p:ph type="title"/>
          </p:nvPr>
        </p:nvSpPr>
        <p:spPr>
          <a:xfrm>
            <a:off x="838200" y="365125"/>
            <a:ext cx="10515600" cy="3818255"/>
          </a:xfrm>
        </p:spPr>
        <p:txBody>
          <a:bodyPr>
            <a:normAutofit/>
          </a:bodyPr>
          <a:lstStyle/>
          <a:p>
            <a:r>
              <a:rPr lang="en-GB" b="1" dirty="0"/>
              <a:t>2017 saw the centenary of the Bolshevik Revolution, which paved the way for totalitarianism, social engineering, state terror and mass murder, leaving a legacy of prison camps and unmarked graves.</a:t>
            </a:r>
            <a:br>
              <a:rPr lang="en-GB" dirty="0"/>
            </a:br>
            <a:endParaRPr lang="en-GB" dirty="0"/>
          </a:p>
        </p:txBody>
      </p:sp>
      <p:sp>
        <p:nvSpPr>
          <p:cNvPr id="6" name="AutoShape 6" descr="Image result for communist terror gulags"/>
          <p:cNvSpPr>
            <a:spLocks noChangeAspect="1" noChangeArrowheads="1"/>
          </p:cNvSpPr>
          <p:nvPr/>
        </p:nvSpPr>
        <p:spPr bwMode="auto">
          <a:xfrm>
            <a:off x="5958840" y="3429000"/>
            <a:ext cx="2750820" cy="27508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AutoShape 8" descr="Image result for communist terror gulags"/>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2298" name="Picture 10" descr="Image result for communist terror gula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6644" y="3011533"/>
            <a:ext cx="4044315" cy="3585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4993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06625"/>
          </a:xfrm>
        </p:spPr>
        <p:txBody>
          <a:bodyPr>
            <a:normAutofit fontScale="90000"/>
          </a:bodyPr>
          <a:lstStyle/>
          <a:p>
            <a:r>
              <a:rPr lang="en-GB" b="1" dirty="0"/>
              <a:t>It is estimated that up to 30 million people were executed, starved to death or perished in labour camps.</a:t>
            </a:r>
            <a:br>
              <a:rPr lang="en-GB" dirty="0"/>
            </a:br>
            <a:endParaRPr lang="en-GB" dirty="0"/>
          </a:p>
        </p:txBody>
      </p:sp>
      <p:pic>
        <p:nvPicPr>
          <p:cNvPr id="13314" name="Picture 2" descr="Image result for stalin and 30 million d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183" y="3758246"/>
            <a:ext cx="2619375" cy="285750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talin and 30 million d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63803" y="1551621"/>
            <a:ext cx="2619375" cy="2077403"/>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great terr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068829"/>
            <a:ext cx="6438900" cy="441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098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North Korea’s Concentration Camps where 2-300,000 people are incarcerated</a:t>
            </a:r>
          </a:p>
        </p:txBody>
      </p:sp>
      <p:pic>
        <p:nvPicPr>
          <p:cNvPr id="14338" name="Picture 2" descr="Image result for north korea's concentration camp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137" y="1868805"/>
            <a:ext cx="5376863"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Image result for north korea's concentration cam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6523" y="1925955"/>
            <a:ext cx="5200650" cy="417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388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Hilaire Belloc’s </a:t>
            </a:r>
            <a:r>
              <a:rPr lang="en-GB" b="1" i="1" dirty="0"/>
              <a:t>“Cautionary Tales for Children”</a:t>
            </a:r>
            <a:endParaRPr lang="en-GB" dirty="0"/>
          </a:p>
        </p:txBody>
      </p:sp>
      <p:pic>
        <p:nvPicPr>
          <p:cNvPr id="15362" name="Picture 2" descr="Image result for Hilaire Bellocâs âCautionary Tales for Childrenâ  and Jim and the L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444" y="1690688"/>
            <a:ext cx="4714875" cy="435292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7563" y="1690688"/>
            <a:ext cx="3171825" cy="4352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69546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1510" y="365125"/>
            <a:ext cx="10702290" cy="3886835"/>
          </a:xfrm>
        </p:spPr>
        <p:txBody>
          <a:bodyPr>
            <a:normAutofit fontScale="90000"/>
          </a:bodyPr>
          <a:lstStyle/>
          <a:p>
            <a:r>
              <a:rPr lang="en-GB" b="1" i="1" dirty="0"/>
              <a:t>We have seen crucifixes removed from classrooms; Christian midwives lose their jobs because they refuse to abort a child; universities deny free speech to Christian speakers; political leaders forced from office because they are told their beliefs are incompatible with ascendant angry atheism – like a secular illiberal mirror image of Sharia law.</a:t>
            </a:r>
            <a:br>
              <a:rPr lang="en-GB" dirty="0"/>
            </a:br>
            <a:endParaRPr lang="en-GB" dirty="0">
              <a:solidFill>
                <a:schemeClr val="tx1"/>
              </a:solidFill>
            </a:endParaRPr>
          </a:p>
        </p:txBody>
      </p:sp>
      <p:pic>
        <p:nvPicPr>
          <p:cNvPr id="12292" name="Picture 4" descr="http://www.sconews.co.uk/wp-content/uploads/2014/12/11-MIDWIVES-BABY-ELLEN-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544" y="4069081"/>
            <a:ext cx="3489212" cy="25327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tatic.guim.co.uk/sys-images/Guardian/Pix/pictures/2012/3/12/1331564096754/British-Airways-employee--007.jpg"/>
          <p:cNvPicPr>
            <a:picLocks noChangeAspect="1" noChangeArrowheads="1"/>
          </p:cNvPicPr>
          <p:nvPr/>
        </p:nvPicPr>
        <p:blipFill>
          <a:blip r:embed="rId3" cstate="print"/>
          <a:srcRect/>
          <a:stretch>
            <a:fillRect/>
          </a:stretch>
        </p:blipFill>
        <p:spPr bwMode="auto">
          <a:xfrm>
            <a:off x="4774790" y="4069081"/>
            <a:ext cx="4093468" cy="2456081"/>
          </a:xfrm>
          <a:prstGeom prst="rect">
            <a:avLst/>
          </a:prstGeom>
          <a:noFill/>
        </p:spPr>
      </p:pic>
    </p:spTree>
    <p:extLst>
      <p:ext uri="{BB962C8B-B14F-4D97-AF65-F5344CB8AC3E}">
        <p14:creationId xmlns:p14="http://schemas.microsoft.com/office/powerpoint/2010/main" val="4219696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06925"/>
          </a:xfrm>
        </p:spPr>
        <p:txBody>
          <a:bodyPr>
            <a:normAutofit fontScale="90000"/>
          </a:bodyPr>
          <a:lstStyle/>
          <a:p>
            <a:r>
              <a:rPr lang="en-GB" b="1" dirty="0"/>
              <a:t>The Pew Research Centre, a renown independent think tank, found that more than eight in 10 people in the world identify with a religious group.  When 84 percent of the globe’s inhabitants say they cherish religious beliefs, the liberal elites who govern them need to understand and harness those impulses for the common good – not side-line and denigrate believers.</a:t>
            </a:r>
            <a:br>
              <a:rPr lang="en-GB" dirty="0"/>
            </a:br>
            <a:endParaRPr lang="en-GB" dirty="0"/>
          </a:p>
        </p:txBody>
      </p:sp>
      <p:pic>
        <p:nvPicPr>
          <p:cNvPr id="3" name="Picture 3" descr="https://encrypted-tbn1.gstatic.com/images?q=tbn:ANd9GcRXVhZ5lnz_utAx2toQ9mLvWeTJTQIUL9t95vhZDWp8tkARDURB"/>
          <p:cNvPicPr>
            <a:picLocks noChangeAspect="1" noChangeArrowheads="1"/>
          </p:cNvPicPr>
          <p:nvPr/>
        </p:nvPicPr>
        <p:blipFill>
          <a:blip r:embed="rId2" cstate="print"/>
          <a:srcRect/>
          <a:stretch>
            <a:fillRect/>
          </a:stretch>
        </p:blipFill>
        <p:spPr bwMode="auto">
          <a:xfrm>
            <a:off x="6801440" y="4121001"/>
            <a:ext cx="3654152" cy="2460105"/>
          </a:xfrm>
          <a:prstGeom prst="rect">
            <a:avLst/>
          </a:prstGeom>
          <a:noFill/>
        </p:spPr>
      </p:pic>
    </p:spTree>
    <p:extLst>
      <p:ext uri="{BB962C8B-B14F-4D97-AF65-F5344CB8AC3E}">
        <p14:creationId xmlns:p14="http://schemas.microsoft.com/office/powerpoint/2010/main" val="8452191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5125"/>
            <a:ext cx="10515600" cy="4116388"/>
          </a:xfrm>
        </p:spPr>
        <p:txBody>
          <a:bodyPr>
            <a:normAutofit fontScale="90000"/>
          </a:bodyPr>
          <a:lstStyle/>
          <a:p>
            <a:r>
              <a:rPr lang="en-GB" b="1" dirty="0"/>
              <a:t>In </a:t>
            </a:r>
            <a:r>
              <a:rPr lang="en-GB" b="1" i="1" dirty="0"/>
              <a:t>Integral Humanism</a:t>
            </a:r>
            <a:r>
              <a:rPr lang="en-GB" b="1" dirty="0"/>
              <a:t>, Maritain explored ways in which, in a pluralistic society, Christianity should enter the Public Square to inform and affect political discourse, without which democracy cannot thrive. Maritain wrote that </a:t>
            </a:r>
            <a:r>
              <a:rPr lang="en-GB" b="1" i="1" dirty="0"/>
              <a:t>“Christianity taught men that love is worth more than intelligence.”</a:t>
            </a:r>
            <a:br>
              <a:rPr lang="en-GB" dirty="0"/>
            </a:br>
            <a:endParaRPr lang="en-GB" dirty="0"/>
          </a:p>
        </p:txBody>
      </p:sp>
      <p:pic>
        <p:nvPicPr>
          <p:cNvPr id="16388" name="Picture 4" descr="Image result for jacques marita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88343" y="4200524"/>
            <a:ext cx="5327332" cy="194786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marit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1553" y="4200525"/>
            <a:ext cx="4100512" cy="1947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746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15235"/>
          </a:xfrm>
        </p:spPr>
        <p:txBody>
          <a:bodyPr>
            <a:normAutofit fontScale="90000"/>
          </a:bodyPr>
          <a:lstStyle/>
          <a:p>
            <a:r>
              <a:rPr lang="en-GB" b="1" dirty="0"/>
              <a:t>1948 Universal Declaration of Human Rights – a classic example of how a religious dimension is central to how religious values can enrich and inform.</a:t>
            </a:r>
            <a:br>
              <a:rPr lang="en-GB" dirty="0"/>
            </a:br>
            <a:endParaRPr lang="en-GB" dirty="0"/>
          </a:p>
        </p:txBody>
      </p:sp>
      <p:pic>
        <p:nvPicPr>
          <p:cNvPr id="3" name="Picture 2" descr="http://legal.un.org/avl/images/ha/udhr/photo%20gallery/10-lar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5860" y="2681171"/>
            <a:ext cx="5153746" cy="389107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jacques maritain and the universal declaration of human righ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266" y="2681170"/>
            <a:ext cx="3901440" cy="3952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7947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25" y="1957388"/>
            <a:ext cx="5553074" cy="4043362"/>
          </a:xfrm>
        </p:spPr>
        <p:txBody>
          <a:bodyPr>
            <a:normAutofit fontScale="90000"/>
          </a:bodyPr>
          <a:lstStyle/>
          <a:p>
            <a:r>
              <a:rPr lang="en-GB" sz="2200" b="1" dirty="0"/>
              <a:t>St. John Paul II in his </a:t>
            </a:r>
            <a:r>
              <a:rPr lang="en-GB" sz="2200" b="1" i="1" dirty="0"/>
              <a:t>Encyclical </a:t>
            </a:r>
            <a:r>
              <a:rPr lang="en-GB" sz="2200" b="1" i="1" dirty="0" err="1"/>
              <a:t>Veritatis</a:t>
            </a:r>
            <a:r>
              <a:rPr lang="en-GB" sz="2200" b="1" dirty="0"/>
              <a:t> </a:t>
            </a:r>
            <a:r>
              <a:rPr lang="en-GB" sz="2200" b="1" dirty="0" err="1"/>
              <a:t>Splendor</a:t>
            </a:r>
            <a:r>
              <a:rPr lang="en-GB" sz="2200" b="1" dirty="0"/>
              <a:t>, published in 1993:</a:t>
            </a:r>
            <a:br>
              <a:rPr lang="en-GB" sz="2200" dirty="0"/>
            </a:br>
            <a:r>
              <a:rPr lang="en-GB" sz="2200" b="1" dirty="0"/>
              <a:t> </a:t>
            </a:r>
            <a:br>
              <a:rPr lang="en-GB" sz="2200" dirty="0"/>
            </a:br>
            <a:r>
              <a:rPr lang="en-GB" sz="2200" b="1" i="1" dirty="0"/>
              <a:t>"Today, when many countries have seen the fall of ideologies which bound politics to a totalitarian conception of the world - Marxism being the foremost of these - there is no less grave a danger that the fundamental rights of the human person will be denied and that the religious yearnings which arise in the heart of every human being will be absorbed once again into politics. This is the risk of an alliance between democracy and ethical relativism, which would remove any sure moral reference point from political and social life, and on a deeper level make the acknowledgement of truth impossible. Indeed, if there is no ultimate truth to guide and direct political activity, then ideas and convictions can easily be manipulated for reasons of power. As history demonstrates, a democracy without values easily turns into open or thinly disguised totalitarianism."</a:t>
            </a:r>
            <a:br>
              <a:rPr lang="en-GB" dirty="0"/>
            </a:br>
            <a:r>
              <a:rPr lang="en-GB" dirty="0"/>
              <a:t> </a:t>
            </a:r>
            <a:br>
              <a:rPr lang="en-GB" dirty="0"/>
            </a:br>
            <a:r>
              <a:rPr lang="en-GB" dirty="0"/>
              <a:t> </a:t>
            </a:r>
            <a:br>
              <a:rPr lang="en-GB" dirty="0"/>
            </a:br>
            <a:endParaRPr lang="en-GB" dirty="0"/>
          </a:p>
        </p:txBody>
      </p:sp>
      <p:pic>
        <p:nvPicPr>
          <p:cNvPr id="1028" name="Picture 4" descr="Image result for st.john paul i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4" y="879810"/>
            <a:ext cx="4832349" cy="4578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154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3149" y="274320"/>
            <a:ext cx="9244013" cy="1858536"/>
          </a:xfrm>
        </p:spPr>
        <p:txBody>
          <a:bodyPr>
            <a:noAutofit/>
          </a:bodyPr>
          <a:lstStyle/>
          <a:p>
            <a:r>
              <a:rPr lang="en-GB" sz="2400" b="1" dirty="0"/>
              <a:t>Paradoxically, as Tertullian observed, persecution has proved to be the seed of the Church.</a:t>
            </a:r>
            <a:endParaRPr lang="en-GB" sz="2400" dirty="0"/>
          </a:p>
        </p:txBody>
      </p:sp>
      <p:pic>
        <p:nvPicPr>
          <p:cNvPr id="51202" name="Picture 2" descr="http://marymackillop.org/wp-content/uploads/2010/05/First-casualty.-Saint-Stephen-stoned-to-death-for-proclaiming-the-Gospel..jpg"/>
          <p:cNvPicPr>
            <a:picLocks noChangeAspect="1" noChangeArrowheads="1"/>
          </p:cNvPicPr>
          <p:nvPr/>
        </p:nvPicPr>
        <p:blipFill>
          <a:blip r:embed="rId2" cstate="print"/>
          <a:srcRect/>
          <a:stretch>
            <a:fillRect/>
          </a:stretch>
        </p:blipFill>
        <p:spPr bwMode="auto">
          <a:xfrm>
            <a:off x="514350" y="2132856"/>
            <a:ext cx="2590800" cy="2578596"/>
          </a:xfrm>
          <a:prstGeom prst="rect">
            <a:avLst/>
          </a:prstGeom>
          <a:noFill/>
        </p:spPr>
      </p:pic>
      <p:pic>
        <p:nvPicPr>
          <p:cNvPr id="6" name="Picture 2" descr="http://2.bp.blogspot.com/-CL7NMdtICd8/T2HS2tyhuXI/AAAAAAAAHpE/bYqdjhKbPr0/s1600/tertullian.jpg"/>
          <p:cNvPicPr>
            <a:picLocks noChangeAspect="1" noChangeArrowheads="1"/>
          </p:cNvPicPr>
          <p:nvPr/>
        </p:nvPicPr>
        <p:blipFill>
          <a:blip r:embed="rId3" cstate="print"/>
          <a:srcRect/>
          <a:stretch>
            <a:fillRect/>
          </a:stretch>
        </p:blipFill>
        <p:spPr bwMode="auto">
          <a:xfrm>
            <a:off x="571500" y="213076"/>
            <a:ext cx="1714500" cy="1763689"/>
          </a:xfrm>
          <a:prstGeom prst="rect">
            <a:avLst/>
          </a:prstGeom>
          <a:noFill/>
        </p:spPr>
      </p:pic>
      <p:pic>
        <p:nvPicPr>
          <p:cNvPr id="7" name="Picture 4" descr="http://cache2.allpostersimages.com/p/LRG/30/3065/MZZDF00Z/posters/bachmann-bill-ruins-of-the-coliseum-rome-italy.jpg"/>
          <p:cNvPicPr>
            <a:picLocks noChangeAspect="1" noChangeArrowheads="1"/>
          </p:cNvPicPr>
          <p:nvPr/>
        </p:nvPicPr>
        <p:blipFill>
          <a:blip r:embed="rId4" cstate="print"/>
          <a:srcRect/>
          <a:stretch>
            <a:fillRect/>
          </a:stretch>
        </p:blipFill>
        <p:spPr bwMode="auto">
          <a:xfrm>
            <a:off x="3114675" y="2132856"/>
            <a:ext cx="3810000" cy="2578596"/>
          </a:xfrm>
          <a:prstGeom prst="rect">
            <a:avLst/>
          </a:prstGeom>
          <a:noFill/>
        </p:spPr>
      </p:pic>
      <p:pic>
        <p:nvPicPr>
          <p:cNvPr id="8" name="Picture 6" descr="http://parishableitems.files.wordpress.com/2009/10/lions-martyrs-7904781.jpg"/>
          <p:cNvPicPr>
            <a:picLocks noChangeAspect="1" noChangeArrowheads="1"/>
          </p:cNvPicPr>
          <p:nvPr/>
        </p:nvPicPr>
        <p:blipFill>
          <a:blip r:embed="rId5" cstate="print"/>
          <a:srcRect/>
          <a:stretch>
            <a:fillRect/>
          </a:stretch>
        </p:blipFill>
        <p:spPr bwMode="auto">
          <a:xfrm>
            <a:off x="6929437" y="2132856"/>
            <a:ext cx="4657726" cy="2578596"/>
          </a:xfrm>
          <a:prstGeom prst="rect">
            <a:avLst/>
          </a:prstGeom>
          <a:noFill/>
        </p:spPr>
      </p:pic>
      <p:pic>
        <p:nvPicPr>
          <p:cNvPr id="9" name="Picture 2" descr="https://upload.wikimedia.org/wikipedia/commons/2/28/Westminster_Abbey_-_20th_Century_Martyr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 y="4867543"/>
            <a:ext cx="11072813" cy="183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161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b="1" dirty="0"/>
              <a:t>The Methodism of John Wesley (1703-1791) saved Britain from the Marxism of the Communist Party</a:t>
            </a:r>
            <a:endParaRPr lang="en-GB" dirty="0"/>
          </a:p>
        </p:txBody>
      </p:sp>
      <p:sp>
        <p:nvSpPr>
          <p:cNvPr id="3" name="AutoShape 2" descr="Image result for john wesley quotes"/>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8440" name="Picture 8" descr="Image result for john wesley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33625"/>
            <a:ext cx="542925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Image result for methodism and marxis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5100" y="2333625"/>
            <a:ext cx="5295900"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345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515235"/>
          </a:xfrm>
        </p:spPr>
        <p:txBody>
          <a:bodyPr>
            <a:normAutofit fontScale="90000"/>
          </a:bodyPr>
          <a:lstStyle/>
          <a:p>
            <a:r>
              <a:rPr lang="en-GB" b="1" dirty="0"/>
              <a:t>As John Stuart Mill (1806-1873) argued in 1859 in </a:t>
            </a:r>
            <a:r>
              <a:rPr lang="en-GB" b="1" i="1" dirty="0"/>
              <a:t>On Liberty</a:t>
            </a:r>
            <a:r>
              <a:rPr lang="en-GB" b="1" dirty="0"/>
              <a:t>, </a:t>
            </a:r>
            <a:r>
              <a:rPr lang="en-GB" b="1" dirty="0" err="1"/>
              <a:t>majoritarianism</a:t>
            </a:r>
            <a:r>
              <a:rPr lang="en-GB" b="1" dirty="0"/>
              <a:t> can lead to oppression by majorities comparable to the oppression of tyrants or despots.</a:t>
            </a:r>
            <a:br>
              <a:rPr lang="en-GB" dirty="0"/>
            </a:br>
            <a:endParaRPr lang="en-GB" dirty="0"/>
          </a:p>
        </p:txBody>
      </p:sp>
      <p:pic>
        <p:nvPicPr>
          <p:cNvPr id="19458" name="Picture 2" descr="John-Stuart-M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587" y="2657475"/>
            <a:ext cx="4572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91985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532505"/>
          </a:xfrm>
        </p:spPr>
        <p:txBody>
          <a:bodyPr>
            <a:normAutofit/>
          </a:bodyPr>
          <a:lstStyle/>
          <a:p>
            <a:r>
              <a:rPr lang="en-GB" b="1" dirty="0"/>
              <a:t>Plato insisted that the uneducated couldn’t possibly be on a par with the intellectuals and that those best qualified to govern were the philosophers and intellectual elites.</a:t>
            </a:r>
            <a:br>
              <a:rPr lang="en-GB" dirty="0"/>
            </a:br>
            <a:endParaRPr lang="en-GB" dirty="0"/>
          </a:p>
        </p:txBody>
      </p:sp>
      <p:pic>
        <p:nvPicPr>
          <p:cNvPr id="20482" name="Picture 2" descr="Image result for pla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4412" y="3200400"/>
            <a:ext cx="5386387" cy="312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989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422275"/>
            <a:ext cx="10515600" cy="6184265"/>
          </a:xfrm>
        </p:spPr>
        <p:txBody>
          <a:bodyPr>
            <a:normAutofit/>
          </a:bodyPr>
          <a:lstStyle/>
          <a:p>
            <a:r>
              <a:rPr lang="en-GB" b="1" dirty="0"/>
              <a:t>Edmund Burke said “</a:t>
            </a:r>
            <a:r>
              <a:rPr lang="en-GB" b="1" i="1" dirty="0"/>
              <a:t>the tyranny of a multitude is a multiplied tyranny”</a:t>
            </a:r>
            <a:r>
              <a:rPr lang="en-GB" b="1" dirty="0"/>
              <a:t>; American Founding Father James Madison described </a:t>
            </a:r>
            <a:r>
              <a:rPr lang="en-GB" b="1" i="1" dirty="0"/>
              <a:t>“the violence of majority faction</a:t>
            </a:r>
            <a:r>
              <a:rPr lang="en-GB" b="1" dirty="0"/>
              <a:t>”; the Whig historian Lord Macaulay; in Alexis </a:t>
            </a:r>
            <a:r>
              <a:rPr lang="en-GB" b="1" dirty="0" err="1"/>
              <a:t>deTocqueville’s</a:t>
            </a:r>
            <a:r>
              <a:rPr lang="en-GB" b="1" dirty="0"/>
              <a:t>  </a:t>
            </a:r>
            <a:r>
              <a:rPr lang="en-GB" b="1" i="1" dirty="0"/>
              <a:t>Democracy in America.</a:t>
            </a:r>
            <a:r>
              <a:rPr lang="en-GB" b="1" dirty="0"/>
              <a:t> And the Victorian Liberal historian, Lord Acton, who wrote: </a:t>
            </a:r>
            <a:r>
              <a:rPr lang="en-GB" b="1" i="1" dirty="0"/>
              <a:t>“The one pervading evil of democracy is the tyranny of the majority.”</a:t>
            </a:r>
            <a:br>
              <a:rPr lang="en-GB" dirty="0"/>
            </a:br>
            <a:endParaRPr lang="en-GB" dirty="0"/>
          </a:p>
        </p:txBody>
      </p:sp>
    </p:spTree>
    <p:extLst>
      <p:ext uri="{BB962C8B-B14F-4D97-AF65-F5344CB8AC3E}">
        <p14:creationId xmlns:p14="http://schemas.microsoft.com/office/powerpoint/2010/main" val="6368922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Image result for de tocquevil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6706" y="2026861"/>
            <a:ext cx="3262312" cy="292804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25780" y="937260"/>
            <a:ext cx="6503670" cy="4401205"/>
          </a:xfrm>
          <a:prstGeom prst="rect">
            <a:avLst/>
          </a:prstGeom>
        </p:spPr>
        <p:txBody>
          <a:bodyPr wrap="square">
            <a:spAutoFit/>
          </a:bodyPr>
          <a:lstStyle/>
          <a:p>
            <a:pPr fontAlgn="base">
              <a:spcAft>
                <a:spcPts val="0"/>
              </a:spcAft>
            </a:pPr>
            <a:r>
              <a:rPr lang="en-GB" sz="2800" b="1" dirty="0">
                <a:latin typeface="inherit"/>
                <a:ea typeface="Times New Roman" panose="02020603050405020304" pitchFamily="18" charset="0"/>
                <a:cs typeface="Open Sans" panose="020B0606030504020204" pitchFamily="34" charset="0"/>
              </a:rPr>
              <a:t>De Tocqueville insisted that </a:t>
            </a:r>
            <a:r>
              <a:rPr lang="en-GB" sz="2800" b="1" i="1" dirty="0">
                <a:latin typeface="inherit"/>
                <a:ea typeface="Times New Roman" panose="02020603050405020304" pitchFamily="18" charset="0"/>
                <a:cs typeface="Open Sans" panose="020B0606030504020204" pitchFamily="34" charset="0"/>
              </a:rPr>
              <a:t>“Liberty cannot be established without morality, nor morality without faith.”</a:t>
            </a:r>
            <a:r>
              <a:rPr lang="en-GB" sz="2800" b="1" dirty="0">
                <a:latin typeface="inherit"/>
                <a:ea typeface="Times New Roman" panose="02020603050405020304" pitchFamily="18" charset="0"/>
                <a:cs typeface="Open Sans" panose="020B0606030504020204" pitchFamily="34" charset="0"/>
              </a:rPr>
              <a:t> </a:t>
            </a:r>
            <a:endParaRPr lang="en-GB" sz="2800" dirty="0">
              <a:effectLst/>
              <a:latin typeface="Times New Roman" panose="02020603050405020304" pitchFamily="18" charset="0"/>
              <a:ea typeface="Times New Roman" panose="02020603050405020304" pitchFamily="18" charset="0"/>
            </a:endParaRPr>
          </a:p>
          <a:p>
            <a:pPr fontAlgn="base">
              <a:spcAft>
                <a:spcPts val="0"/>
              </a:spcAft>
            </a:pPr>
            <a:r>
              <a:rPr lang="en-GB" sz="2800" b="1" dirty="0">
                <a:latin typeface="inherit"/>
                <a:ea typeface="Times New Roman" panose="02020603050405020304" pitchFamily="18" charset="0"/>
                <a:cs typeface="Open Sans" panose="020B0606030504020204" pitchFamily="34" charset="0"/>
              </a:rPr>
              <a:t> </a:t>
            </a:r>
            <a:endParaRPr lang="en-GB" sz="2800" dirty="0">
              <a:effectLst/>
              <a:latin typeface="Times New Roman" panose="02020603050405020304" pitchFamily="18" charset="0"/>
              <a:ea typeface="Times New Roman" panose="02020603050405020304" pitchFamily="18" charset="0"/>
            </a:endParaRPr>
          </a:p>
          <a:p>
            <a:pPr fontAlgn="base">
              <a:spcAft>
                <a:spcPts val="0"/>
              </a:spcAft>
            </a:pPr>
            <a:r>
              <a:rPr lang="en-GB" sz="2800" b="1" dirty="0">
                <a:latin typeface="inherit"/>
                <a:ea typeface="Times New Roman" panose="02020603050405020304" pitchFamily="18" charset="0"/>
                <a:cs typeface="Open Sans" panose="020B0606030504020204" pitchFamily="34" charset="0"/>
              </a:rPr>
              <a:t>In observing American democracy, he noted that </a:t>
            </a:r>
            <a:r>
              <a:rPr lang="en-GB" sz="2800" b="1" i="1" dirty="0">
                <a:latin typeface="inherit"/>
                <a:ea typeface="Times New Roman" panose="02020603050405020304" pitchFamily="18" charset="0"/>
                <a:cs typeface="Open Sans" panose="020B0606030504020204" pitchFamily="34" charset="0"/>
              </a:rPr>
              <a:t>“[the] Americans combine the notions of religion and liberty so intimately in their minds, that it is impossible to make them conceive of one without the other.”</a:t>
            </a:r>
            <a:endParaRPr lang="en-GB" sz="2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102441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Consider, finally, this tale of two princes:</a:t>
            </a:r>
            <a:br>
              <a:rPr lang="en-GB" dirty="0"/>
            </a:br>
            <a:endParaRPr lang="en-GB" dirty="0"/>
          </a:p>
        </p:txBody>
      </p:sp>
      <p:pic>
        <p:nvPicPr>
          <p:cNvPr id="22530" name="Picture 2" descr="Fyodor Dostoyevsky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470660"/>
            <a:ext cx="6438900" cy="3619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838200" y="5417820"/>
            <a:ext cx="8305800" cy="1200329"/>
          </a:xfrm>
          <a:prstGeom prst="rect">
            <a:avLst/>
          </a:prstGeom>
        </p:spPr>
        <p:txBody>
          <a:bodyPr wrap="square">
            <a:spAutoFit/>
          </a:bodyPr>
          <a:lstStyle/>
          <a:p>
            <a:r>
              <a:rPr lang="en-GB" sz="2400" b="1" dirty="0">
                <a:latin typeface="inherit"/>
                <a:ea typeface="Calibri" panose="020F0502020204030204" pitchFamily="34" charset="0"/>
                <a:cs typeface="Open Sans" panose="020B0606030504020204" pitchFamily="34" charset="0"/>
              </a:rPr>
              <a:t>Prince Lev </a:t>
            </a:r>
            <a:r>
              <a:rPr lang="en-GB" sz="2400" b="1" dirty="0" err="1">
                <a:latin typeface="inherit"/>
                <a:ea typeface="Calibri" panose="020F0502020204030204" pitchFamily="34" charset="0"/>
                <a:cs typeface="Open Sans" panose="020B0606030504020204" pitchFamily="34" charset="0"/>
              </a:rPr>
              <a:t>Myshkin</a:t>
            </a:r>
            <a:r>
              <a:rPr lang="en-GB" sz="2400" b="1" dirty="0">
                <a:latin typeface="inherit"/>
                <a:ea typeface="Calibri" panose="020F0502020204030204" pitchFamily="34" charset="0"/>
                <a:cs typeface="Open Sans" panose="020B0606030504020204" pitchFamily="34" charset="0"/>
              </a:rPr>
              <a:t>, the protagonist of Fyodor Dostoyevsky’s masterpiece novel </a:t>
            </a:r>
            <a:r>
              <a:rPr lang="en-GB" sz="2400" b="1" i="1" dirty="0">
                <a:latin typeface="inherit"/>
                <a:ea typeface="Calibri" panose="020F0502020204030204" pitchFamily="34" charset="0"/>
                <a:cs typeface="Open Sans" panose="020B0606030504020204" pitchFamily="34" charset="0"/>
              </a:rPr>
              <a:t>The Idiot</a:t>
            </a:r>
            <a:r>
              <a:rPr lang="en-GB" sz="2400" b="1" dirty="0">
                <a:latin typeface="inherit"/>
                <a:ea typeface="Calibri" panose="020F0502020204030204" pitchFamily="34" charset="0"/>
                <a:cs typeface="Open Sans" panose="020B0606030504020204" pitchFamily="34" charset="0"/>
              </a:rPr>
              <a:t>, famously stated that </a:t>
            </a:r>
            <a:r>
              <a:rPr lang="en-GB" sz="2400" b="1" i="1" dirty="0">
                <a:latin typeface="inherit"/>
                <a:ea typeface="Calibri" panose="020F0502020204030204" pitchFamily="34" charset="0"/>
                <a:cs typeface="Open Sans" panose="020B0606030504020204" pitchFamily="34" charset="0"/>
              </a:rPr>
              <a:t>“beauty will save the world.” </a:t>
            </a:r>
            <a:endParaRPr lang="en-GB" sz="2400" dirty="0"/>
          </a:p>
        </p:txBody>
      </p:sp>
    </p:spTree>
    <p:extLst>
      <p:ext uri="{BB962C8B-B14F-4D97-AF65-F5344CB8AC3E}">
        <p14:creationId xmlns:p14="http://schemas.microsoft.com/office/powerpoint/2010/main" val="3509106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29313" y="-871538"/>
            <a:ext cx="6000750" cy="7086602"/>
          </a:xfrm>
        </p:spPr>
        <p:txBody>
          <a:bodyPr>
            <a:normAutofit/>
          </a:bodyPr>
          <a:lstStyle/>
          <a:p>
            <a:pPr fontAlgn="base"/>
            <a:r>
              <a:rPr lang="en-GB" sz="2700" b="1" dirty="0"/>
              <a:t>In the battlefield that is the heart of man, a small victory occurs when our self-serving is replaced by a love of the common good: giving a life to gain a life.</a:t>
            </a:r>
            <a:br>
              <a:rPr lang="en-GB" sz="2700" dirty="0"/>
            </a:br>
            <a:r>
              <a:rPr lang="en-GB" sz="2700" dirty="0"/>
              <a:t> </a:t>
            </a:r>
            <a:br>
              <a:rPr lang="en-GB" sz="2700" dirty="0"/>
            </a:br>
            <a:r>
              <a:rPr lang="en-GB" sz="2700" b="1" dirty="0"/>
              <a:t>Through the purity and lack of guile that characterizes Prince </a:t>
            </a:r>
            <a:r>
              <a:rPr lang="en-GB" sz="2700" b="1" dirty="0" err="1"/>
              <a:t>Myshkin</a:t>
            </a:r>
            <a:r>
              <a:rPr lang="en-GB" sz="2700" b="1" dirty="0"/>
              <a:t>, Dostoyevsky is telling us that the beauty which will save the world is the love of God; that His beauty must change us if we wish to change our families, our communities and our societies.</a:t>
            </a:r>
            <a:br>
              <a:rPr lang="en-GB" dirty="0"/>
            </a:br>
            <a:endParaRPr lang="en-GB" dirty="0"/>
          </a:p>
        </p:txBody>
      </p:sp>
      <p:pic>
        <p:nvPicPr>
          <p:cNvPr id="23554" name="Picture 2" descr="Image result for Prince Lev Myshkin the idi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026" y="365125"/>
            <a:ext cx="5083175" cy="6043612"/>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Prince Lev Myshkin the idi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2963" y="4495007"/>
            <a:ext cx="3052762" cy="2120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993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
            <a:ext cx="11125200" cy="1611629"/>
          </a:xfrm>
        </p:spPr>
        <p:txBody>
          <a:bodyPr>
            <a:normAutofit/>
          </a:bodyPr>
          <a:lstStyle/>
          <a:p>
            <a:pPr fontAlgn="base"/>
            <a:r>
              <a:rPr lang="en-GB" b="1" dirty="0" err="1"/>
              <a:t>Niccolo</a:t>
            </a:r>
            <a:r>
              <a:rPr lang="en-GB" b="1" dirty="0"/>
              <a:t> Machiavelli’s </a:t>
            </a:r>
            <a:r>
              <a:rPr lang="en-GB" b="1" i="1" dirty="0"/>
              <a:t>The Prince</a:t>
            </a:r>
            <a:endParaRPr lang="en-GB" i="1" dirty="0"/>
          </a:p>
        </p:txBody>
      </p:sp>
      <p:pic>
        <p:nvPicPr>
          <p:cNvPr id="24578" name="Picture 2" descr="Image result for Niccolo Machiavelli:  The Pri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5776" y="1724025"/>
            <a:ext cx="2638425" cy="4381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20090" y="2136339"/>
            <a:ext cx="5966460" cy="3785652"/>
          </a:xfrm>
          <a:prstGeom prst="rect">
            <a:avLst/>
          </a:prstGeom>
        </p:spPr>
        <p:txBody>
          <a:bodyPr wrap="square">
            <a:spAutoFit/>
          </a:bodyPr>
          <a:lstStyle/>
          <a:p>
            <a:pPr fontAlgn="base">
              <a:spcAft>
                <a:spcPts val="0"/>
              </a:spcAft>
            </a:pPr>
            <a:r>
              <a:rPr lang="en-GB" sz="2400" b="1" dirty="0">
                <a:latin typeface="inherit"/>
                <a:ea typeface="Times New Roman" panose="02020603050405020304" pitchFamily="18" charset="0"/>
                <a:cs typeface="Open Sans" panose="020B0606030504020204" pitchFamily="34" charset="0"/>
              </a:rPr>
              <a:t>In </a:t>
            </a:r>
            <a:r>
              <a:rPr lang="en-GB" sz="2400" b="1" i="1" dirty="0">
                <a:latin typeface="inherit"/>
                <a:ea typeface="Times New Roman" panose="02020603050405020304" pitchFamily="18" charset="0"/>
                <a:cs typeface="Open Sans" panose="020B0606030504020204" pitchFamily="34" charset="0"/>
              </a:rPr>
              <a:t>The Prince</a:t>
            </a:r>
            <a:r>
              <a:rPr lang="en-GB" sz="2400" b="1" dirty="0">
                <a:latin typeface="inherit"/>
                <a:ea typeface="Times New Roman" panose="02020603050405020304" pitchFamily="18" charset="0"/>
                <a:cs typeface="Open Sans" panose="020B0606030504020204" pitchFamily="34" charset="0"/>
              </a:rPr>
              <a:t>, Machiavelli tells us that the ruler should not hesitate to deceive and be prepared to choose evil as the price of power. </a:t>
            </a:r>
            <a:endParaRPr lang="en-GB" sz="2400" dirty="0">
              <a:effectLst/>
              <a:latin typeface="Times New Roman" panose="02020603050405020304" pitchFamily="18" charset="0"/>
              <a:ea typeface="Times New Roman" panose="02020603050405020304" pitchFamily="18" charset="0"/>
            </a:endParaRPr>
          </a:p>
          <a:p>
            <a:pPr fontAlgn="base">
              <a:spcAft>
                <a:spcPts val="0"/>
              </a:spcAft>
            </a:pPr>
            <a:r>
              <a:rPr lang="en-GB" sz="2400" b="1" dirty="0">
                <a:latin typeface="inherit"/>
                <a:ea typeface="Times New Roman" panose="02020603050405020304" pitchFamily="18" charset="0"/>
                <a:cs typeface="Open Sans" panose="020B0606030504020204" pitchFamily="34" charset="0"/>
              </a:rPr>
              <a:t> </a:t>
            </a:r>
            <a:endParaRPr lang="en-GB" sz="2400" dirty="0">
              <a:effectLst/>
              <a:latin typeface="Times New Roman" panose="02020603050405020304" pitchFamily="18" charset="0"/>
              <a:ea typeface="Times New Roman" panose="02020603050405020304" pitchFamily="18" charset="0"/>
            </a:endParaRPr>
          </a:p>
          <a:p>
            <a:pPr fontAlgn="base">
              <a:spcAft>
                <a:spcPts val="0"/>
              </a:spcAft>
            </a:pPr>
            <a:r>
              <a:rPr lang="en-GB" sz="2400" b="1" dirty="0">
                <a:latin typeface="inherit"/>
                <a:ea typeface="Times New Roman" panose="02020603050405020304" pitchFamily="18" charset="0"/>
                <a:cs typeface="Open Sans" panose="020B0606030504020204" pitchFamily="34" charset="0"/>
              </a:rPr>
              <a:t>Machiavelli despised many traditional Christian beliefs, turning on their head Christian words such as virtue, believing that real virtue emanated from the pursuit of ambition, glory and power.</a:t>
            </a:r>
            <a:endParaRPr lang="en-GB" sz="2400" dirty="0">
              <a:effectLst/>
              <a:latin typeface="Times New Roman" panose="02020603050405020304" pitchFamily="18" charset="0"/>
              <a:ea typeface="Times New Roman" panose="02020603050405020304" pitchFamily="18" charset="0"/>
            </a:endParaRPr>
          </a:p>
          <a:p>
            <a:pPr fontAlgn="base">
              <a:spcAft>
                <a:spcPts val="2040"/>
              </a:spcAft>
            </a:pPr>
            <a:r>
              <a:rPr lang="en-GB" sz="2400" dirty="0">
                <a:solidFill>
                  <a:srgbClr val="444444"/>
                </a:solidFill>
                <a:latin typeface="Open Sans" panose="020B0606030504020204" pitchFamily="34" charset="0"/>
                <a:ea typeface="Times New Roman" panose="02020603050405020304" pitchFamily="18" charset="0"/>
              </a:rPr>
              <a:t> </a:t>
            </a:r>
            <a:endParaRPr lang="en-GB" sz="2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3310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886835"/>
          </a:xfrm>
        </p:spPr>
        <p:txBody>
          <a:bodyPr>
            <a:normAutofit/>
          </a:bodyPr>
          <a:lstStyle/>
          <a:p>
            <a:pPr fontAlgn="base"/>
            <a:r>
              <a:rPr lang="en-GB" b="1" dirty="0"/>
              <a:t>This represented a fundamental break with Aquinas and medieval scholasticism and the Aristotelian belief in the pursuit of virtue.  </a:t>
            </a:r>
            <a:br>
              <a:rPr lang="en-GB" dirty="0"/>
            </a:br>
            <a:r>
              <a:rPr lang="en-GB" dirty="0"/>
              <a:t> </a:t>
            </a:r>
            <a:br>
              <a:rPr lang="en-GB" dirty="0"/>
            </a:br>
            <a:endParaRPr lang="en-GB" dirty="0"/>
          </a:p>
        </p:txBody>
      </p:sp>
      <p:pic>
        <p:nvPicPr>
          <p:cNvPr id="25602" name="Picture 2" descr="Image result for aquinas and aristo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2774633"/>
            <a:ext cx="7153275" cy="3757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78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Image result for aristotle sh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873" y="845820"/>
            <a:ext cx="5419725" cy="4959826"/>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john donne no man is an is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6" y="845820"/>
            <a:ext cx="4229100" cy="4959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5684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8730" y="1257300"/>
            <a:ext cx="7875270" cy="2862322"/>
          </a:xfrm>
          <a:prstGeom prst="rect">
            <a:avLst/>
          </a:prstGeom>
        </p:spPr>
        <p:txBody>
          <a:bodyPr wrap="square">
            <a:spAutoFit/>
          </a:bodyPr>
          <a:lstStyle/>
          <a:p>
            <a:pPr fontAlgn="base">
              <a:spcAft>
                <a:spcPts val="0"/>
              </a:spcAft>
            </a:pPr>
            <a:r>
              <a:rPr lang="en-GB" sz="3600" b="1" dirty="0">
                <a:latin typeface="inherit"/>
                <a:ea typeface="Times New Roman" panose="02020603050405020304" pitchFamily="18" charset="0"/>
                <a:cs typeface="Open Sans" panose="020B0606030504020204" pitchFamily="34" charset="0"/>
              </a:rPr>
              <a:t>Christianity, then, does not need democracy to survive. </a:t>
            </a:r>
            <a:endParaRPr lang="en-GB" sz="3600" dirty="0">
              <a:effectLst/>
              <a:latin typeface="Times New Roman" panose="02020603050405020304" pitchFamily="18" charset="0"/>
              <a:ea typeface="Times New Roman" panose="02020603050405020304" pitchFamily="18" charset="0"/>
            </a:endParaRPr>
          </a:p>
          <a:p>
            <a:pPr fontAlgn="base">
              <a:spcAft>
                <a:spcPts val="0"/>
              </a:spcAft>
            </a:pPr>
            <a:r>
              <a:rPr lang="en-GB" sz="3600" b="1" dirty="0">
                <a:latin typeface="inherit"/>
                <a:ea typeface="Times New Roman" panose="02020603050405020304" pitchFamily="18" charset="0"/>
                <a:cs typeface="Open Sans" panose="020B0606030504020204" pitchFamily="34" charset="0"/>
              </a:rPr>
              <a:t> </a:t>
            </a:r>
            <a:endParaRPr lang="en-GB" sz="3600" dirty="0">
              <a:effectLst/>
              <a:latin typeface="Times New Roman" panose="02020603050405020304" pitchFamily="18" charset="0"/>
              <a:ea typeface="Times New Roman" panose="02020603050405020304" pitchFamily="18" charset="0"/>
            </a:endParaRPr>
          </a:p>
          <a:p>
            <a:r>
              <a:rPr lang="en-GB" sz="3600" b="1" dirty="0">
                <a:latin typeface="inherit"/>
                <a:ea typeface="Calibri" panose="020F0502020204030204" pitchFamily="34" charset="0"/>
                <a:cs typeface="Open Sans" panose="020B0606030504020204" pitchFamily="34" charset="0"/>
              </a:rPr>
              <a:t>Yet, as I shall argue, democracy </a:t>
            </a:r>
            <a:r>
              <a:rPr lang="en-GB" sz="3600" b="1" i="1" dirty="0">
                <a:latin typeface="inherit"/>
                <a:ea typeface="Calibri" panose="020F0502020204030204" pitchFamily="34" charset="0"/>
                <a:cs typeface="Open Sans" panose="020B0606030504020204" pitchFamily="34" charset="0"/>
              </a:rPr>
              <a:t>does</a:t>
            </a:r>
            <a:r>
              <a:rPr lang="en-GB" sz="3600" b="1" dirty="0">
                <a:latin typeface="inherit"/>
                <a:ea typeface="Calibri" panose="020F0502020204030204" pitchFamily="34" charset="0"/>
                <a:cs typeface="Open Sans" panose="020B0606030504020204" pitchFamily="34" charset="0"/>
              </a:rPr>
              <a:t> need Christianity. </a:t>
            </a:r>
            <a:endParaRPr lang="en-GB" sz="3600" dirty="0"/>
          </a:p>
        </p:txBody>
      </p:sp>
      <p:pic>
        <p:nvPicPr>
          <p:cNvPr id="1026" name="Picture 2" descr="Image result for christianity and democr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38557" y="3657599"/>
            <a:ext cx="4410418"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993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cstate="print"/>
          <a:srcRect/>
          <a:stretch>
            <a:fillRect/>
          </a:stretch>
        </p:blipFill>
        <p:spPr bwMode="auto">
          <a:xfrm>
            <a:off x="6737216" y="1381925"/>
            <a:ext cx="3456384" cy="388843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8674" name="Picture 2" descr="Image result for dietrich bonhoeffer not to speak is to spea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1731" y="604838"/>
            <a:ext cx="5238750" cy="50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32384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50" y="708660"/>
            <a:ext cx="6757988" cy="6124754"/>
          </a:xfrm>
          <a:prstGeom prst="rect">
            <a:avLst/>
          </a:prstGeom>
        </p:spPr>
        <p:txBody>
          <a:bodyPr wrap="square">
            <a:spAutoFit/>
          </a:bodyPr>
          <a:lstStyle/>
          <a:p>
            <a:pPr fontAlgn="base">
              <a:spcAft>
                <a:spcPts val="0"/>
              </a:spcAft>
            </a:pPr>
            <a:r>
              <a:rPr lang="en-GB" sz="2800" b="1" dirty="0">
                <a:latin typeface="inherit"/>
                <a:ea typeface="Times New Roman" panose="02020603050405020304" pitchFamily="18" charset="0"/>
                <a:cs typeface="Open Sans" panose="020B0606030504020204" pitchFamily="34" charset="0"/>
              </a:rPr>
              <a:t>If the imperfect system of democracy is to function and survive, there must be a continuous cultivation of virtue and an upholding of those values that enrich and underpin a system that can so easily be subverted.</a:t>
            </a:r>
            <a:endParaRPr lang="en-GB" sz="2800" dirty="0">
              <a:effectLst/>
              <a:latin typeface="Times New Roman" panose="02020603050405020304" pitchFamily="18" charset="0"/>
              <a:ea typeface="Times New Roman" panose="02020603050405020304" pitchFamily="18" charset="0"/>
            </a:endParaRPr>
          </a:p>
          <a:p>
            <a:pPr fontAlgn="base">
              <a:spcAft>
                <a:spcPts val="0"/>
              </a:spcAft>
            </a:pPr>
            <a:r>
              <a:rPr lang="en-GB" sz="2800" b="1" dirty="0">
                <a:latin typeface="inherit"/>
                <a:ea typeface="Times New Roman" panose="02020603050405020304" pitchFamily="18" charset="0"/>
                <a:cs typeface="Open Sans" panose="020B0606030504020204" pitchFamily="34" charset="0"/>
              </a:rPr>
              <a:t> </a:t>
            </a:r>
            <a:endParaRPr lang="en-GB" sz="2800" dirty="0">
              <a:effectLst/>
              <a:latin typeface="Times New Roman" panose="02020603050405020304" pitchFamily="18" charset="0"/>
              <a:ea typeface="Times New Roman" panose="02020603050405020304" pitchFamily="18" charset="0"/>
            </a:endParaRPr>
          </a:p>
          <a:p>
            <a:pPr fontAlgn="base">
              <a:spcAft>
                <a:spcPts val="0"/>
              </a:spcAft>
            </a:pPr>
            <a:r>
              <a:rPr lang="en-GB" sz="2800" b="1" dirty="0">
                <a:latin typeface="inherit"/>
                <a:ea typeface="Times New Roman" panose="02020603050405020304" pitchFamily="18" charset="0"/>
                <a:cs typeface="Open Sans" panose="020B0606030504020204" pitchFamily="34" charset="0"/>
              </a:rPr>
              <a:t>In rendering unto Caesar, we must offer our Faith as a source of enrichment; speak clearly about the beliefs that have stood us in such good stead for two millennia; and recognise, in the words of the title of tonight’s talk, that everyone of us has a duty to play our part.</a:t>
            </a:r>
            <a:endParaRPr lang="en-GB" sz="2800" dirty="0">
              <a:effectLst/>
              <a:latin typeface="Times New Roman" panose="02020603050405020304" pitchFamily="18" charset="0"/>
              <a:ea typeface="Times New Roman" panose="02020603050405020304" pitchFamily="18" charset="0"/>
            </a:endParaRPr>
          </a:p>
        </p:txBody>
      </p:sp>
      <p:pic>
        <p:nvPicPr>
          <p:cNvPr id="27652" name="Picture 4" descr="Image result for democrac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738" y="4106436"/>
            <a:ext cx="4614862" cy="1598091"/>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Image result for democrac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3737" y="708660"/>
            <a:ext cx="4614863" cy="339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64408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GB" dirty="0"/>
              <a:t>The Christian Duty To Defend Democracy</a:t>
            </a:r>
            <a:br>
              <a:rPr lang="en-GB" dirty="0"/>
            </a:br>
            <a:r>
              <a:rPr lang="en-GB" dirty="0">
                <a:hlinkClick r:id="rId2"/>
              </a:rPr>
              <a:t>www.davidalton.net</a:t>
            </a:r>
            <a:r>
              <a:rPr lang="en-GB" dirty="0"/>
              <a:t> </a:t>
            </a:r>
          </a:p>
        </p:txBody>
      </p:sp>
      <p:sp>
        <p:nvSpPr>
          <p:cNvPr id="3" name="Subtitle 2"/>
          <p:cNvSpPr>
            <a:spLocks noGrp="1"/>
          </p:cNvSpPr>
          <p:nvPr>
            <p:ph type="subTitle" idx="1"/>
          </p:nvPr>
        </p:nvSpPr>
        <p:spPr>
          <a:xfrm>
            <a:off x="1323975" y="5045075"/>
            <a:ext cx="9144000" cy="1655762"/>
          </a:xfrm>
        </p:spPr>
        <p:txBody>
          <a:bodyPr/>
          <a:lstStyle/>
          <a:p>
            <a:r>
              <a:rPr lang="en-GB" dirty="0">
                <a:hlinkClick r:id="rId2"/>
              </a:rPr>
              <a:t>www.davidalton.net</a:t>
            </a:r>
            <a:endParaRPr lang="en-GB" dirty="0"/>
          </a:p>
          <a:p>
            <a:endParaRPr lang="en-GB" dirty="0"/>
          </a:p>
          <a:p>
            <a:endParaRPr lang="en-GB" dirty="0"/>
          </a:p>
        </p:txBody>
      </p:sp>
      <p:pic>
        <p:nvPicPr>
          <p:cNvPr id="29700" name="Picture 4" descr="Image result for the cardinal vaughan memorial schoo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0938" y="4267200"/>
            <a:ext cx="4410075" cy="120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54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8663" y="365125"/>
            <a:ext cx="10625137" cy="2662237"/>
          </a:xfrm>
        </p:spPr>
        <p:txBody>
          <a:bodyPr/>
          <a:lstStyle/>
          <a:p>
            <a:r>
              <a:rPr lang="en-GB" b="1" dirty="0"/>
              <a:t>We must cultivate a belief in duty, virtue, and servant leadership</a:t>
            </a:r>
            <a:endParaRPr lang="en-GB" dirty="0"/>
          </a:p>
        </p:txBody>
      </p:sp>
      <p:pic>
        <p:nvPicPr>
          <p:cNvPr id="2050" name="Picture 2" descr="Image result for dut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133" y="2398713"/>
            <a:ext cx="5610224" cy="36607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servant leadership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73" y="2398712"/>
            <a:ext cx="4826795" cy="36607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virtu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1562" y="2028824"/>
            <a:ext cx="3102768" cy="4257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9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We are enormously privileged to live in a democracy like the United Kingdom</a:t>
            </a:r>
            <a:endParaRPr lang="en-GB" dirty="0"/>
          </a:p>
        </p:txBody>
      </p:sp>
      <p:pic>
        <p:nvPicPr>
          <p:cNvPr id="3" name="Picture 3" descr="C:\Users\ALTOND\Pictures\Asia Bibi.jpg"/>
          <p:cNvPicPr>
            <a:picLocks noChangeAspect="1" noChangeArrowheads="1"/>
          </p:cNvPicPr>
          <p:nvPr/>
        </p:nvPicPr>
        <p:blipFill>
          <a:blip r:embed="rId2" cstate="print"/>
          <a:srcRect/>
          <a:stretch>
            <a:fillRect/>
          </a:stretch>
        </p:blipFill>
        <p:spPr bwMode="auto">
          <a:xfrm>
            <a:off x="3338510" y="4108404"/>
            <a:ext cx="2547940" cy="2446539"/>
          </a:xfrm>
          <a:prstGeom prst="rect">
            <a:avLst/>
          </a:prstGeom>
          <a:noFill/>
        </p:spPr>
      </p:pic>
      <p:pic>
        <p:nvPicPr>
          <p:cNvPr id="4" name="Picture 2"/>
          <p:cNvPicPr>
            <a:picLocks noChangeAspect="1" noChangeArrowheads="1"/>
          </p:cNvPicPr>
          <p:nvPr/>
        </p:nvPicPr>
        <p:blipFill>
          <a:blip r:embed="rId3" cstate="print"/>
          <a:srcRect/>
          <a:stretch>
            <a:fillRect/>
          </a:stretch>
        </p:blipFill>
        <p:spPr bwMode="auto">
          <a:xfrm>
            <a:off x="858810" y="1690688"/>
            <a:ext cx="2484465" cy="2453462"/>
          </a:xfrm>
          <a:prstGeom prst="rect">
            <a:avLst/>
          </a:prstGeom>
          <a:noFill/>
          <a:ln w="9525">
            <a:noFill/>
            <a:miter lim="800000"/>
            <a:headEnd/>
            <a:tailEnd/>
          </a:ln>
        </p:spPr>
      </p:pic>
      <p:pic>
        <p:nvPicPr>
          <p:cNvPr id="5" name="Picture 2" descr="shahbaz bhatti poste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10" y="4129088"/>
            <a:ext cx="2484465" cy="242585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6" descr="https://encrypted-tbn1.gstatic.com/images?q=tbn:ANd9GcQcnWCY9T2OVODT9hfkAXnSprtSv7wO93rvYjCuKRAzPfChlmGfOQ"/>
          <p:cNvPicPr>
            <a:picLocks noChangeAspect="1" noChangeArrowheads="1"/>
          </p:cNvPicPr>
          <p:nvPr/>
        </p:nvPicPr>
        <p:blipFill>
          <a:blip r:embed="rId5" cstate="print"/>
          <a:srcRect/>
          <a:stretch>
            <a:fillRect/>
          </a:stretch>
        </p:blipFill>
        <p:spPr bwMode="auto">
          <a:xfrm>
            <a:off x="3343275" y="1690688"/>
            <a:ext cx="2543175" cy="2453462"/>
          </a:xfrm>
          <a:prstGeom prst="rect">
            <a:avLst/>
          </a:prstGeom>
          <a:noFill/>
        </p:spPr>
      </p:pic>
      <p:pic>
        <p:nvPicPr>
          <p:cNvPr id="7" name="Picture 4" descr="http://images.christianpost.com/full/82940/isis-militants-preparing-to-execute-a-group-of-ethiopian-christians-in-libya-in-a-video-released-on-april-19-201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6450" y="1690688"/>
            <a:ext cx="2757488" cy="245346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i2.wp.com/mereja.com/album/wp-content/uploads/2015/04/Islamic-State-executes-30-Ethiopians-in-Libya.png?resize=700%2C35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86450" y="4109863"/>
            <a:ext cx="2757488" cy="245200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thetimes.co.uk/tto/multimedia/archive/00881/Kenya1_881903b.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43938" y="1690688"/>
            <a:ext cx="2709862" cy="24177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LTOND\Desktop\Archive\2004 The Independent Newspaper front page report of DA's genoicde report on Darfur -90[1].jpg"/>
          <p:cNvPicPr>
            <a:picLocks noChangeAspect="1" noChangeArrowheads="1"/>
          </p:cNvPicPr>
          <p:nvPr/>
        </p:nvPicPr>
        <p:blipFill>
          <a:blip r:embed="rId9" cstate="print"/>
          <a:srcRect/>
          <a:stretch>
            <a:fillRect/>
          </a:stretch>
        </p:blipFill>
        <p:spPr bwMode="auto">
          <a:xfrm>
            <a:off x="8643938" y="4108404"/>
            <a:ext cx="2709862" cy="2578146"/>
          </a:xfrm>
          <a:prstGeom prst="rect">
            <a:avLst/>
          </a:prstGeom>
          <a:noFill/>
        </p:spPr>
      </p:pic>
      <p:pic>
        <p:nvPicPr>
          <p:cNvPr id="11" name="Picture 10" descr="http://www.biblesociety.org.au/wp-content/uploads/2014/08/1546117_10152645755111995_3015375276983332481_n-300x300.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98405" y="183821"/>
            <a:ext cx="1724025" cy="1345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9487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3074" name="Picture 2" descr="Image result for edmund burke and the triumph of ev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125"/>
            <a:ext cx="10515600" cy="6292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4406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80110" y="383088"/>
            <a:ext cx="9398034" cy="1143000"/>
          </a:xfrm>
        </p:spPr>
        <p:txBody>
          <a:bodyPr>
            <a:normAutofit fontScale="90000"/>
          </a:bodyPr>
          <a:lstStyle/>
          <a:p>
            <a:r>
              <a:rPr lang="en-GB" b="1" dirty="0"/>
              <a:t>We have been privileged to see many examples of people in faraway places refusing to let evil triumph</a:t>
            </a:r>
            <a:endParaRPr lang="en-GB" dirty="0">
              <a:solidFill>
                <a:schemeClr val="accent1">
                  <a:lumMod val="50000"/>
                </a:schemeClr>
              </a:solidFill>
            </a:endParaRPr>
          </a:p>
        </p:txBody>
      </p:sp>
      <p:pic>
        <p:nvPicPr>
          <p:cNvPr id="69636" name="Picture 5" descr="http://europa.eu/abc/12lessons/images/content_berlin_wall.jpg"/>
          <p:cNvPicPr>
            <a:picLocks noChangeAspect="1" noChangeArrowheads="1"/>
          </p:cNvPicPr>
          <p:nvPr/>
        </p:nvPicPr>
        <p:blipFill>
          <a:blip r:embed="rId2" cstate="print"/>
          <a:srcRect/>
          <a:stretch>
            <a:fillRect/>
          </a:stretch>
        </p:blipFill>
        <p:spPr bwMode="auto">
          <a:xfrm>
            <a:off x="727516" y="1796813"/>
            <a:ext cx="4464496" cy="32579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9637" name="Text Box 6"/>
          <p:cNvSpPr txBox="1">
            <a:spLocks noChangeArrowheads="1"/>
          </p:cNvSpPr>
          <p:nvPr/>
        </p:nvSpPr>
        <p:spPr bwMode="auto">
          <a:xfrm>
            <a:off x="185499" y="5534818"/>
            <a:ext cx="5349240" cy="1077218"/>
          </a:xfrm>
          <a:prstGeom prst="rect">
            <a:avLst/>
          </a:prstGeom>
          <a:noFill/>
          <a:ln w="9525">
            <a:noFill/>
            <a:miter lim="800000"/>
            <a:headEnd/>
            <a:tailEnd/>
          </a:ln>
        </p:spPr>
        <p:txBody>
          <a:bodyPr wrap="square">
            <a:spAutoFit/>
          </a:bodyPr>
          <a:lstStyle/>
          <a:p>
            <a:r>
              <a:rPr lang="en-GB" sz="3200" b="1" dirty="0"/>
              <a:t>Berlin, South Africa, South Korea…</a:t>
            </a:r>
          </a:p>
        </p:txBody>
      </p:sp>
      <p:pic>
        <p:nvPicPr>
          <p:cNvPr id="7" name="Picture 6" descr="The power of a single sledgehammer, 12 November, 1989, John Gaps / AP"/>
          <p:cNvPicPr>
            <a:picLocks noChangeAspect="1" noChangeArrowheads="1"/>
          </p:cNvPicPr>
          <p:nvPr/>
        </p:nvPicPr>
        <p:blipFill>
          <a:blip r:embed="rId3" cstate="print"/>
          <a:srcRect l="14035" r="14035"/>
          <a:stretch>
            <a:fillRect/>
          </a:stretch>
        </p:blipFill>
        <p:spPr bwMode="auto">
          <a:xfrm>
            <a:off x="5397406" y="1946418"/>
            <a:ext cx="3200400" cy="2232248"/>
          </a:xfrm>
          <a:prstGeom prst="rect">
            <a:avLst/>
          </a:prstGeom>
          <a:ln>
            <a:noFill/>
          </a:ln>
          <a:effectLst>
            <a:softEdge rad="112500"/>
          </a:effectLst>
        </p:spPr>
      </p:pic>
      <p:pic>
        <p:nvPicPr>
          <p:cNvPr id="6" name="Picture 3"/>
          <p:cNvPicPr>
            <a:picLocks noChangeAspect="1" noChangeArrowheads="1"/>
          </p:cNvPicPr>
          <p:nvPr/>
        </p:nvPicPr>
        <p:blipFill>
          <a:blip r:embed="rId4" cstate="print"/>
          <a:srcRect/>
          <a:stretch>
            <a:fillRect/>
          </a:stretch>
        </p:blipFill>
        <p:spPr bwMode="auto">
          <a:xfrm>
            <a:off x="5397406" y="4412357"/>
            <a:ext cx="2952328" cy="2445643"/>
          </a:xfrm>
          <a:prstGeom prst="rect">
            <a:avLst/>
          </a:prstGeom>
          <a:noFill/>
          <a:ln w="9525">
            <a:noFill/>
            <a:miter lim="800000"/>
            <a:headEnd/>
            <a:tailEnd/>
          </a:ln>
        </p:spPr>
      </p:pic>
      <p:pic>
        <p:nvPicPr>
          <p:cNvPr id="8" name="Picture 5" descr="http://www.observer.com/files/imagecache/article/files/010906_article_book_altschu.jpg"/>
          <p:cNvPicPr>
            <a:picLocks noChangeAspect="1" noChangeArrowheads="1"/>
          </p:cNvPicPr>
          <p:nvPr/>
        </p:nvPicPr>
        <p:blipFill>
          <a:blip r:embed="rId5" cstate="print"/>
          <a:srcRect/>
          <a:stretch>
            <a:fillRect/>
          </a:stretch>
        </p:blipFill>
        <p:spPr bwMode="auto">
          <a:xfrm>
            <a:off x="8814795" y="1261362"/>
            <a:ext cx="3048000" cy="36023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3" descr="http://www.bjfqc.com/Image/20100618182813680"/>
          <p:cNvPicPr>
            <a:picLocks noChangeAspect="1" noChangeArrowheads="1"/>
          </p:cNvPicPr>
          <p:nvPr/>
        </p:nvPicPr>
        <p:blipFill>
          <a:blip r:embed="rId6" cstate="print"/>
          <a:srcRect/>
          <a:stretch>
            <a:fillRect/>
          </a:stretch>
        </p:blipFill>
        <p:spPr bwMode="auto">
          <a:xfrm>
            <a:off x="8888698" y="4285688"/>
            <a:ext cx="2900194" cy="2923145"/>
          </a:xfrm>
          <a:prstGeom prst="rect">
            <a:avLst/>
          </a:prstGeom>
          <a:noFill/>
          <a:ln w="9525">
            <a:noFill/>
            <a:miter lim="800000"/>
            <a:headEnd/>
            <a:tailEnd/>
          </a:ln>
        </p:spPr>
      </p:pic>
    </p:spTree>
    <p:extLst>
      <p:ext uri="{BB962C8B-B14F-4D97-AF65-F5344CB8AC3E}">
        <p14:creationId xmlns:p14="http://schemas.microsoft.com/office/powerpoint/2010/main" val="208637664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1965 Winston Churchill laid in State in Westminster Hall</a:t>
            </a:r>
          </a:p>
        </p:txBody>
      </p:sp>
      <p:pic>
        <p:nvPicPr>
          <p:cNvPr id="4100" name="Picture 4" descr="Image result for winston churchill laid in state in westminster h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200275"/>
            <a:ext cx="3699510" cy="36861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winston churchill laid in state in westminster h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5342" y="2200275"/>
            <a:ext cx="6464618" cy="368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740344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1209</TotalTime>
  <Words>785</Words>
  <Application>Microsoft Office PowerPoint</Application>
  <PresentationFormat>Widescreen</PresentationFormat>
  <Paragraphs>57</Paragraphs>
  <Slides>42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42</vt:i4>
      </vt:variant>
    </vt:vector>
  </HeadingPairs>
  <TitlesOfParts>
    <vt:vector size="49" baseType="lpstr">
      <vt:lpstr>Arial</vt:lpstr>
      <vt:lpstr>Calibri</vt:lpstr>
      <vt:lpstr>Calibri Light</vt:lpstr>
      <vt:lpstr>inherit</vt:lpstr>
      <vt:lpstr>Open Sans</vt:lpstr>
      <vt:lpstr>Times New Roman</vt:lpstr>
      <vt:lpstr>Office Theme</vt:lpstr>
      <vt:lpstr>The Christian Duty To Defend Democracy www.davidalton.net </vt:lpstr>
      <vt:lpstr>  From Nero and Diocletian to Hitler, Stalin and Mao; from Roman dictatorship to Nazi and Communist atheism; it has survived.  </vt:lpstr>
      <vt:lpstr>Paradoxically, as Tertullian observed, persecution has proved to be the seed of the Church.</vt:lpstr>
      <vt:lpstr>PowerPoint Presentation</vt:lpstr>
      <vt:lpstr>We must cultivate a belief in duty, virtue, and servant leadership</vt:lpstr>
      <vt:lpstr>We are enormously privileged to live in a democracy like the United Kingdom</vt:lpstr>
      <vt:lpstr>PowerPoint Presentation</vt:lpstr>
      <vt:lpstr>We have been privileged to see many examples of people in faraway places refusing to let evil triumph</vt:lpstr>
      <vt:lpstr>1965 Winston Churchill laid in State in Westminster Hall</vt:lpstr>
      <vt:lpstr>Winston Churchill: 1947- </vt:lpstr>
      <vt:lpstr>PowerPoint Presentation</vt:lpstr>
      <vt:lpstr>PowerPoint Presentation</vt:lpstr>
      <vt:lpstr>PowerPoint Presentation</vt:lpstr>
      <vt:lpstr>Doing things rather than being things</vt:lpstr>
      <vt:lpstr>William Wilberforce, The Quakers, Thomas Clarkson, Granville Sharpe, Olaudah Equiano, Josiah Wedgewood, John Newton, and the Liverpool MP William Roscoe led the campaign to abolish slavery.  </vt:lpstr>
      <vt:lpstr>For the pearl to emerge from the oyster, you need a bit of grit to enter in. </vt:lpstr>
      <vt:lpstr>PowerPoint Presentation</vt:lpstr>
      <vt:lpstr>Angry Atheism and Forgetting Who We Are</vt:lpstr>
      <vt:lpstr>PowerPoint Presentation</vt:lpstr>
      <vt:lpstr>PowerPoint Presentation</vt:lpstr>
      <vt:lpstr>2017 saw the centenary of the Bolshevik Revolution, which paved the way for totalitarianism, social engineering, state terror and mass murder, leaving a legacy of prison camps and unmarked graves. </vt:lpstr>
      <vt:lpstr>It is estimated that up to 30 million people were executed, starved to death or perished in labour camps. </vt:lpstr>
      <vt:lpstr>North Korea’s Concentration Camps where 2-300,000 people are incarcerated</vt:lpstr>
      <vt:lpstr>Hilaire Belloc’s “Cautionary Tales for Children”</vt:lpstr>
      <vt:lpstr>We have seen crucifixes removed from classrooms; Christian midwives lose their jobs because they refuse to abort a child; universities deny free speech to Christian speakers; political leaders forced from office because they are told their beliefs are incompatible with ascendant angry atheism – like a secular illiberal mirror image of Sharia law. </vt:lpstr>
      <vt:lpstr>The Pew Research Centre, a renown independent think tank, found that more than eight in 10 people in the world identify with a religious group.  When 84 percent of the globe’s inhabitants say they cherish religious beliefs, the liberal elites who govern them need to understand and harness those impulses for the common good – not side-line and denigrate believers. </vt:lpstr>
      <vt:lpstr>In Integral Humanism, Maritain explored ways in which, in a pluralistic society, Christianity should enter the Public Square to inform and affect political discourse, without which democracy cannot thrive. Maritain wrote that “Christianity taught men that love is worth more than intelligence.” </vt:lpstr>
      <vt:lpstr>1948 Universal Declaration of Human Rights – a classic example of how a religious dimension is central to how religious values can enrich and inform. </vt:lpstr>
      <vt:lpstr>St. John Paul II in his Encyclical Veritatis Splendor, published in 1993:   "Today, when many countries have seen the fall of ideologies which bound politics to a totalitarian conception of the world - Marxism being the foremost of these - there is no less grave a danger that the fundamental rights of the human person will be denied and that the religious yearnings which arise in the heart of every human being will be absorbed once again into politics. This is the risk of an alliance between democracy and ethical relativism, which would remove any sure moral reference point from political and social life, and on a deeper level make the acknowledgement of truth impossible. Indeed, if there is no ultimate truth to guide and direct political activity, then ideas and convictions can easily be manipulated for reasons of power. As history demonstrates, a democracy without values easily turns into open or thinly disguised totalitarianism."     </vt:lpstr>
      <vt:lpstr>The Methodism of John Wesley (1703-1791) saved Britain from the Marxism of the Communist Party</vt:lpstr>
      <vt:lpstr>As John Stuart Mill (1806-1873) argued in 1859 in On Liberty, majoritarianism can lead to oppression by majorities comparable to the oppression of tyrants or despots. </vt:lpstr>
      <vt:lpstr>Plato insisted that the uneducated couldn’t possibly be on a par with the intellectuals and that those best qualified to govern were the philosophers and intellectual elites. </vt:lpstr>
      <vt:lpstr>Edmund Burke said “the tyranny of a multitude is a multiplied tyranny”; American Founding Father James Madison described “the violence of majority faction”; the Whig historian Lord Macaulay; in Alexis deTocqueville’s  Democracy in America. And the Victorian Liberal historian, Lord Acton, who wrote: “The one pervading evil of democracy is the tyranny of the majority.” </vt:lpstr>
      <vt:lpstr>PowerPoint Presentation</vt:lpstr>
      <vt:lpstr>Consider, finally, this tale of two princes: </vt:lpstr>
      <vt:lpstr>In the battlefield that is the heart of man, a small victory occurs when our self-serving is replaced by a love of the common good: giving a life to gain a life.   Through the purity and lack of guile that characterizes Prince Myshkin, Dostoyevsky is telling us that the beauty which will save the world is the love of God; that His beauty must change us if we wish to change our families, our communities and our societies. </vt:lpstr>
      <vt:lpstr>Niccolo Machiavelli’s The Prince</vt:lpstr>
      <vt:lpstr>This represented a fundamental break with Aquinas and medieval scholasticism and the Aristotelian belief in the pursuit of virtue.     </vt:lpstr>
      <vt:lpstr>PowerPoint Presentation</vt:lpstr>
      <vt:lpstr>PowerPoint Presentation</vt:lpstr>
      <vt:lpstr>PowerPoint Presentation</vt:lpstr>
      <vt:lpstr>The Christian Duty To Defend Democracy www.davidalton.net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Christian Duty to Defend Democracy May 2018: The Vaughan</dc:title>
  <dc:creator>ALTON OF LIVERPOOL, Lord</dc:creator>
  <cp:lastModifiedBy>ALTON OF LIVERPOOL, Lord</cp:lastModifiedBy>
  <cp:revision>22</cp:revision>
  <dcterms:created xsi:type="dcterms:W3CDTF">2018-05-13T11:42:08Z</dcterms:created>
  <dcterms:modified xsi:type="dcterms:W3CDTF">2018-05-14T08:02:47Z</dcterms:modified>
</cp:coreProperties>
</file>