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sldIdLst>
    <p:sldId id="350" r:id="rId2"/>
    <p:sldId id="258" r:id="rId3"/>
    <p:sldId id="325" r:id="rId4"/>
    <p:sldId id="327" r:id="rId5"/>
    <p:sldId id="328" r:id="rId6"/>
    <p:sldId id="331" r:id="rId7"/>
    <p:sldId id="333" r:id="rId8"/>
    <p:sldId id="332" r:id="rId9"/>
    <p:sldId id="330" r:id="rId10"/>
    <p:sldId id="335" r:id="rId11"/>
    <p:sldId id="334" r:id="rId12"/>
    <p:sldId id="336" r:id="rId13"/>
    <p:sldId id="338" r:id="rId14"/>
    <p:sldId id="339" r:id="rId15"/>
    <p:sldId id="340" r:id="rId16"/>
    <p:sldId id="341" r:id="rId17"/>
    <p:sldId id="259" r:id="rId18"/>
    <p:sldId id="263" r:id="rId19"/>
    <p:sldId id="262" r:id="rId20"/>
    <p:sldId id="261" r:id="rId21"/>
    <p:sldId id="267" r:id="rId22"/>
    <p:sldId id="342" r:id="rId23"/>
    <p:sldId id="273" r:id="rId24"/>
    <p:sldId id="274" r:id="rId25"/>
    <p:sldId id="275" r:id="rId26"/>
    <p:sldId id="272" r:id="rId27"/>
    <p:sldId id="276" r:id="rId28"/>
    <p:sldId id="277" r:id="rId29"/>
    <p:sldId id="282" r:id="rId30"/>
    <p:sldId id="343" r:id="rId31"/>
    <p:sldId id="269" r:id="rId32"/>
    <p:sldId id="268" r:id="rId33"/>
    <p:sldId id="270" r:id="rId34"/>
    <p:sldId id="271" r:id="rId35"/>
    <p:sldId id="285" r:id="rId36"/>
    <p:sldId id="286" r:id="rId37"/>
    <p:sldId id="287" r:id="rId38"/>
    <p:sldId id="288" r:id="rId39"/>
    <p:sldId id="345" r:id="rId40"/>
    <p:sldId id="306" r:id="rId41"/>
    <p:sldId id="312" r:id="rId42"/>
    <p:sldId id="346" r:id="rId43"/>
    <p:sldId id="347" r:id="rId44"/>
    <p:sldId id="348" r:id="rId45"/>
    <p:sldId id="315" r:id="rId46"/>
    <p:sldId id="281" r:id="rId47"/>
    <p:sldId id="304" r:id="rId48"/>
    <p:sldId id="34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19" autoAdjust="0"/>
    <p:restoredTop sz="94660"/>
  </p:normalViewPr>
  <p:slideViewPr>
    <p:cSldViewPr snapToGrid="0">
      <p:cViewPr varScale="1">
        <p:scale>
          <a:sx n="82" d="100"/>
          <a:sy n="82" d="100"/>
        </p:scale>
        <p:origin x="96"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6DEA2C0-BA39-4471-B06F-DFAF32008700}" type="datetimeFigureOut">
              <a:rPr lang="en-GB" smtClean="0"/>
              <a:t>06/05/2017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116BDB-6DB2-44E5-924D-E615AF321315}" type="slidenum">
              <a:rPr lang="en-GB" smtClean="0"/>
              <a:t>‹#›</a:t>
            </a:fld>
            <a:endParaRPr lang="en-GB"/>
          </a:p>
        </p:txBody>
      </p:sp>
    </p:spTree>
    <p:extLst>
      <p:ext uri="{BB962C8B-B14F-4D97-AF65-F5344CB8AC3E}">
        <p14:creationId xmlns:p14="http://schemas.microsoft.com/office/powerpoint/2010/main" val="3585688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DEA2C0-BA39-4471-B06F-DFAF32008700}" type="datetimeFigureOut">
              <a:rPr lang="en-GB" smtClean="0"/>
              <a:t>06/05/2017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116BDB-6DB2-44E5-924D-E615AF321315}" type="slidenum">
              <a:rPr lang="en-GB" smtClean="0"/>
              <a:t>‹#›</a:t>
            </a:fld>
            <a:endParaRPr lang="en-GB"/>
          </a:p>
        </p:txBody>
      </p:sp>
    </p:spTree>
    <p:extLst>
      <p:ext uri="{BB962C8B-B14F-4D97-AF65-F5344CB8AC3E}">
        <p14:creationId xmlns:p14="http://schemas.microsoft.com/office/powerpoint/2010/main" val="2441691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DEA2C0-BA39-4471-B06F-DFAF32008700}" type="datetimeFigureOut">
              <a:rPr lang="en-GB" smtClean="0"/>
              <a:t>06/05/2017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116BDB-6DB2-44E5-924D-E615AF321315}"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08726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DEA2C0-BA39-4471-B06F-DFAF32008700}" type="datetimeFigureOut">
              <a:rPr lang="en-GB" smtClean="0"/>
              <a:t>06/05/2017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116BDB-6DB2-44E5-924D-E615AF321315}" type="slidenum">
              <a:rPr lang="en-GB" smtClean="0"/>
              <a:t>‹#›</a:t>
            </a:fld>
            <a:endParaRPr lang="en-GB"/>
          </a:p>
        </p:txBody>
      </p:sp>
    </p:spTree>
    <p:extLst>
      <p:ext uri="{BB962C8B-B14F-4D97-AF65-F5344CB8AC3E}">
        <p14:creationId xmlns:p14="http://schemas.microsoft.com/office/powerpoint/2010/main" val="3712976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DEA2C0-BA39-4471-B06F-DFAF32008700}" type="datetimeFigureOut">
              <a:rPr lang="en-GB" smtClean="0"/>
              <a:t>06/05/2017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116BDB-6DB2-44E5-924D-E615AF321315}"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55692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DEA2C0-BA39-4471-B06F-DFAF32008700}" type="datetimeFigureOut">
              <a:rPr lang="en-GB" smtClean="0"/>
              <a:t>06/05/2017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116BDB-6DB2-44E5-924D-E615AF321315}" type="slidenum">
              <a:rPr lang="en-GB" smtClean="0"/>
              <a:t>‹#›</a:t>
            </a:fld>
            <a:endParaRPr lang="en-GB"/>
          </a:p>
        </p:txBody>
      </p:sp>
    </p:spTree>
    <p:extLst>
      <p:ext uri="{BB962C8B-B14F-4D97-AF65-F5344CB8AC3E}">
        <p14:creationId xmlns:p14="http://schemas.microsoft.com/office/powerpoint/2010/main" val="2019743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DEA2C0-BA39-4471-B06F-DFAF32008700}" type="datetimeFigureOut">
              <a:rPr lang="en-GB" smtClean="0"/>
              <a:t>06/05/2017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116BDB-6DB2-44E5-924D-E615AF321315}" type="slidenum">
              <a:rPr lang="en-GB" smtClean="0"/>
              <a:t>‹#›</a:t>
            </a:fld>
            <a:endParaRPr lang="en-GB"/>
          </a:p>
        </p:txBody>
      </p:sp>
    </p:spTree>
    <p:extLst>
      <p:ext uri="{BB962C8B-B14F-4D97-AF65-F5344CB8AC3E}">
        <p14:creationId xmlns:p14="http://schemas.microsoft.com/office/powerpoint/2010/main" val="1778215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DEA2C0-BA39-4471-B06F-DFAF32008700}" type="datetimeFigureOut">
              <a:rPr lang="en-GB" smtClean="0"/>
              <a:t>06/05/2017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116BDB-6DB2-44E5-924D-E615AF321315}" type="slidenum">
              <a:rPr lang="en-GB" smtClean="0"/>
              <a:t>‹#›</a:t>
            </a:fld>
            <a:endParaRPr lang="en-GB"/>
          </a:p>
        </p:txBody>
      </p:sp>
    </p:spTree>
    <p:extLst>
      <p:ext uri="{BB962C8B-B14F-4D97-AF65-F5344CB8AC3E}">
        <p14:creationId xmlns:p14="http://schemas.microsoft.com/office/powerpoint/2010/main" val="1683751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DEA2C0-BA39-4471-B06F-DFAF32008700}" type="datetimeFigureOut">
              <a:rPr lang="en-GB" smtClean="0"/>
              <a:t>06/05/2017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116BDB-6DB2-44E5-924D-E615AF321315}" type="slidenum">
              <a:rPr lang="en-GB" smtClean="0"/>
              <a:t>‹#›</a:t>
            </a:fld>
            <a:endParaRPr lang="en-GB"/>
          </a:p>
        </p:txBody>
      </p:sp>
    </p:spTree>
    <p:extLst>
      <p:ext uri="{BB962C8B-B14F-4D97-AF65-F5344CB8AC3E}">
        <p14:creationId xmlns:p14="http://schemas.microsoft.com/office/powerpoint/2010/main" val="1336144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DEA2C0-BA39-4471-B06F-DFAF32008700}" type="datetimeFigureOut">
              <a:rPr lang="en-GB" smtClean="0"/>
              <a:t>06/05/2017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116BDB-6DB2-44E5-924D-E615AF321315}" type="slidenum">
              <a:rPr lang="en-GB" smtClean="0"/>
              <a:t>‹#›</a:t>
            </a:fld>
            <a:endParaRPr lang="en-GB"/>
          </a:p>
        </p:txBody>
      </p:sp>
    </p:spTree>
    <p:extLst>
      <p:ext uri="{BB962C8B-B14F-4D97-AF65-F5344CB8AC3E}">
        <p14:creationId xmlns:p14="http://schemas.microsoft.com/office/powerpoint/2010/main" val="3862539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DEA2C0-BA39-4471-B06F-DFAF32008700}" type="datetimeFigureOut">
              <a:rPr lang="en-GB" smtClean="0"/>
              <a:t>06/05/2017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116BDB-6DB2-44E5-924D-E615AF321315}" type="slidenum">
              <a:rPr lang="en-GB" smtClean="0"/>
              <a:t>‹#›</a:t>
            </a:fld>
            <a:endParaRPr lang="en-GB"/>
          </a:p>
        </p:txBody>
      </p:sp>
    </p:spTree>
    <p:extLst>
      <p:ext uri="{BB962C8B-B14F-4D97-AF65-F5344CB8AC3E}">
        <p14:creationId xmlns:p14="http://schemas.microsoft.com/office/powerpoint/2010/main" val="3014722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6DEA2C0-BA39-4471-B06F-DFAF32008700}" type="datetimeFigureOut">
              <a:rPr lang="en-GB" smtClean="0"/>
              <a:t>06/05/2017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116BDB-6DB2-44E5-924D-E615AF321315}" type="slidenum">
              <a:rPr lang="en-GB" smtClean="0"/>
              <a:t>‹#›</a:t>
            </a:fld>
            <a:endParaRPr lang="en-GB"/>
          </a:p>
        </p:txBody>
      </p:sp>
    </p:spTree>
    <p:extLst>
      <p:ext uri="{BB962C8B-B14F-4D97-AF65-F5344CB8AC3E}">
        <p14:creationId xmlns:p14="http://schemas.microsoft.com/office/powerpoint/2010/main" val="3170035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6DEA2C0-BA39-4471-B06F-DFAF32008700}" type="datetimeFigureOut">
              <a:rPr lang="en-GB" smtClean="0"/>
              <a:t>06/05/2017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116BDB-6DB2-44E5-924D-E615AF321315}" type="slidenum">
              <a:rPr lang="en-GB" smtClean="0"/>
              <a:t>‹#›</a:t>
            </a:fld>
            <a:endParaRPr lang="en-GB"/>
          </a:p>
        </p:txBody>
      </p:sp>
    </p:spTree>
    <p:extLst>
      <p:ext uri="{BB962C8B-B14F-4D97-AF65-F5344CB8AC3E}">
        <p14:creationId xmlns:p14="http://schemas.microsoft.com/office/powerpoint/2010/main" val="1337057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EA2C0-BA39-4471-B06F-DFAF32008700}" type="datetimeFigureOut">
              <a:rPr lang="en-GB" smtClean="0"/>
              <a:t>06/05/2017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0116BDB-6DB2-44E5-924D-E615AF321315}" type="slidenum">
              <a:rPr lang="en-GB" smtClean="0"/>
              <a:t>‹#›</a:t>
            </a:fld>
            <a:endParaRPr lang="en-GB"/>
          </a:p>
        </p:txBody>
      </p:sp>
    </p:spTree>
    <p:extLst>
      <p:ext uri="{BB962C8B-B14F-4D97-AF65-F5344CB8AC3E}">
        <p14:creationId xmlns:p14="http://schemas.microsoft.com/office/powerpoint/2010/main" val="1376599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DEA2C0-BA39-4471-B06F-DFAF32008700}" type="datetimeFigureOut">
              <a:rPr lang="en-GB" smtClean="0"/>
              <a:t>06/05/2017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116BDB-6DB2-44E5-924D-E615AF321315}" type="slidenum">
              <a:rPr lang="en-GB" smtClean="0"/>
              <a:t>‹#›</a:t>
            </a:fld>
            <a:endParaRPr lang="en-GB"/>
          </a:p>
        </p:txBody>
      </p:sp>
    </p:spTree>
    <p:extLst>
      <p:ext uri="{BB962C8B-B14F-4D97-AF65-F5344CB8AC3E}">
        <p14:creationId xmlns:p14="http://schemas.microsoft.com/office/powerpoint/2010/main" val="2514449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DEA2C0-BA39-4471-B06F-DFAF32008700}" type="datetimeFigureOut">
              <a:rPr lang="en-GB" smtClean="0"/>
              <a:t>06/05/2017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116BDB-6DB2-44E5-924D-E615AF321315}" type="slidenum">
              <a:rPr lang="en-GB" smtClean="0"/>
              <a:t>‹#›</a:t>
            </a:fld>
            <a:endParaRPr lang="en-GB"/>
          </a:p>
        </p:txBody>
      </p:sp>
    </p:spTree>
    <p:extLst>
      <p:ext uri="{BB962C8B-B14F-4D97-AF65-F5344CB8AC3E}">
        <p14:creationId xmlns:p14="http://schemas.microsoft.com/office/powerpoint/2010/main" val="3499618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DEA2C0-BA39-4471-B06F-DFAF32008700}" type="datetimeFigureOut">
              <a:rPr lang="en-GB" smtClean="0"/>
              <a:t>06/05/2017</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0116BDB-6DB2-44E5-924D-E615AF321315}" type="slidenum">
              <a:rPr lang="en-GB" smtClean="0"/>
              <a:t>‹#›</a:t>
            </a:fld>
            <a:endParaRPr lang="en-GB"/>
          </a:p>
        </p:txBody>
      </p:sp>
    </p:spTree>
    <p:extLst>
      <p:ext uri="{BB962C8B-B14F-4D97-AF65-F5344CB8AC3E}">
        <p14:creationId xmlns:p14="http://schemas.microsoft.com/office/powerpoint/2010/main" val="345554754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davidalton.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hyperlink" Target="https://davidalton.net/2016/03/28/carnage-in-lahore-pakistan-and-uk-governments-failure-to-challenge-persecution-or-the-culture-of-impunity-links-to-previous-posts-about-pakistans-christians-shahbaz-bhatti-asia-bibbi-and-the/" TargetMode="Externa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g"/><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hyperlink" Target="http://www.davidalton.net/"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2.jpg"/><Relationship Id="rId4" Type="http://schemas.openxmlformats.org/officeDocument/2006/relationships/hyperlink" Target="http://www.google.co.uk/url?sa=i&amp;rct=j&amp;q=&amp;esrc=s&amp;source=images&amp;cd=&amp;cad=rja&amp;uact=8&amp;ved=0ahUKEwj5k-KWyaTSAhXJKsAKHWF9DDgQjRwIBw&amp;url=http://dcaldwellsocialstudies.weebly.com/the-holocaust.html&amp;psig=AFQjCNGr0OhSbMZd7IMknDona61cp5P0Kw&amp;ust=148788270769128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43354" y="3083169"/>
            <a:ext cx="8230649" cy="2064563"/>
          </a:xfrm>
        </p:spPr>
        <p:txBody>
          <a:bodyPr>
            <a:normAutofit fontScale="70000" lnSpcReduction="20000"/>
          </a:bodyPr>
          <a:lstStyle/>
          <a:p>
            <a:endParaRPr lang="en-GB" u="sng" dirty="0" smtClean="0">
              <a:solidFill>
                <a:schemeClr val="accent1"/>
              </a:solidFill>
              <a:hlinkClick r:id="rId2"/>
            </a:endParaRPr>
          </a:p>
          <a:p>
            <a:endParaRPr lang="en-GB" dirty="0" smtClean="0">
              <a:solidFill>
                <a:schemeClr val="accent1"/>
              </a:solidFill>
              <a:hlinkClick r:id="rId2"/>
            </a:endParaRPr>
          </a:p>
          <a:p>
            <a:endParaRPr lang="en-GB" sz="4500" dirty="0">
              <a:solidFill>
                <a:schemeClr val="accent1"/>
              </a:solidFill>
              <a:hlinkClick r:id="rId2"/>
            </a:endParaRPr>
          </a:p>
          <a:p>
            <a:r>
              <a:rPr lang="en-GB" sz="4500" dirty="0" smtClean="0">
                <a:solidFill>
                  <a:srgbClr val="7030A0"/>
                </a:solidFill>
                <a:hlinkClick r:id="rId2"/>
              </a:rPr>
              <a:t>David Alton – Lord Alton of Liverpool</a:t>
            </a:r>
            <a:endParaRPr lang="en-GB" sz="4500" dirty="0">
              <a:solidFill>
                <a:srgbClr val="7030A0"/>
              </a:solidFill>
              <a:hlinkClick r:id="rId2"/>
            </a:endParaRPr>
          </a:p>
          <a:p>
            <a:r>
              <a:rPr lang="en-GB" sz="4500" u="sng" dirty="0" smtClean="0">
                <a:solidFill>
                  <a:schemeClr val="tx2">
                    <a:lumMod val="60000"/>
                    <a:lumOff val="40000"/>
                  </a:schemeClr>
                </a:solidFill>
                <a:hlinkClick r:id="rId2"/>
              </a:rPr>
              <a:t>www.davidalton.net</a:t>
            </a:r>
            <a:endParaRPr lang="en-GB" sz="4500" u="sng" dirty="0" smtClean="0">
              <a:solidFill>
                <a:schemeClr val="tx2">
                  <a:lumMod val="60000"/>
                  <a:lumOff val="40000"/>
                </a:schemeClr>
              </a:solidFill>
            </a:endParaRPr>
          </a:p>
          <a:p>
            <a:endParaRPr lang="en-GB" dirty="0"/>
          </a:p>
        </p:txBody>
      </p:sp>
      <p:sp>
        <p:nvSpPr>
          <p:cNvPr id="4" name="Rectangle 3"/>
          <p:cNvSpPr/>
          <p:nvPr/>
        </p:nvSpPr>
        <p:spPr>
          <a:xfrm>
            <a:off x="2863403" y="1595677"/>
            <a:ext cx="6465194" cy="1815882"/>
          </a:xfrm>
          <a:prstGeom prst="rect">
            <a:avLst/>
          </a:prstGeom>
        </p:spPr>
        <p:txBody>
          <a:bodyPr wrap="square">
            <a:spAutoFit/>
          </a:bodyPr>
          <a:lstStyle/>
          <a:p>
            <a:pPr>
              <a:spcAft>
                <a:spcPts val="0"/>
              </a:spcAft>
            </a:pPr>
            <a:r>
              <a:rPr lang="en-GB" sz="2800" b="1" dirty="0">
                <a:latin typeface="Times New Roman" panose="02020603050405020304" pitchFamily="18" charset="0"/>
                <a:ea typeface="Calibri" panose="020F0502020204030204" pitchFamily="34" charset="0"/>
                <a:cs typeface="Times New Roman" panose="02020603050405020304" pitchFamily="18" charset="0"/>
              </a:rPr>
              <a:t>World Summit In Defence of Persecuted Christians</a:t>
            </a:r>
            <a:endParaRPr lang="en-GB"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 </a:t>
            </a:r>
            <a:endParaRPr lang="en-GB"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b="1" dirty="0">
                <a:latin typeface="Times New Roman" panose="02020603050405020304" pitchFamily="18" charset="0"/>
                <a:ea typeface="Calibri" panose="020F0502020204030204" pitchFamily="34" charset="0"/>
                <a:cs typeface="Times New Roman" panose="02020603050405020304" pitchFamily="18" charset="0"/>
              </a:rPr>
              <a:t>May 2017 Washington D.C.</a:t>
            </a:r>
            <a:endParaRPr lang="en-GB"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rot="10800000" flipV="1">
            <a:off x="2672862" y="5220563"/>
            <a:ext cx="6655734" cy="369332"/>
          </a:xfrm>
          <a:prstGeom prst="rect">
            <a:avLst/>
          </a:prstGeom>
        </p:spPr>
        <p:txBody>
          <a:bodyPr wrap="square">
            <a:spAutoFit/>
          </a:bodyPr>
          <a:lstStyle/>
          <a:p>
            <a:r>
              <a:rPr lang="en-GB" b="1" dirty="0" smtClean="0">
                <a:solidFill>
                  <a:srgbClr val="FF0000"/>
                </a:solidFill>
              </a:rPr>
              <a:t>+ If a faith is worth dying for it might be worth living for.</a:t>
            </a:r>
            <a:endParaRPr lang="en-GB" b="1" dirty="0">
              <a:solidFill>
                <a:srgbClr val="FF0000"/>
              </a:solidFill>
            </a:endParaRPr>
          </a:p>
        </p:txBody>
      </p:sp>
    </p:spTree>
    <p:extLst>
      <p:ext uri="{BB962C8B-B14F-4D97-AF65-F5344CB8AC3E}">
        <p14:creationId xmlns:p14="http://schemas.microsoft.com/office/powerpoint/2010/main" val="4155407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2895984"/>
          </a:xfrm>
        </p:spPr>
        <p:txBody>
          <a:bodyPr>
            <a:normAutofit/>
          </a:bodyPr>
          <a:lstStyle/>
          <a:p>
            <a:r>
              <a:rPr lang="en-GB" sz="3600" dirty="0" smtClean="0">
                <a:solidFill>
                  <a:schemeClr val="tx1"/>
                </a:solidFill>
              </a:rPr>
              <a:t>Lemkin studied the </a:t>
            </a:r>
            <a:r>
              <a:rPr lang="en-GB" sz="3600" dirty="0">
                <a:solidFill>
                  <a:schemeClr val="tx1"/>
                </a:solidFill>
              </a:rPr>
              <a:t>1915 genocide of Armenian </a:t>
            </a:r>
            <a:r>
              <a:rPr lang="en-GB" sz="3600" dirty="0" smtClean="0">
                <a:solidFill>
                  <a:schemeClr val="tx1"/>
                </a:solidFill>
              </a:rPr>
              <a:t>Christians </a:t>
            </a:r>
            <a:r>
              <a:rPr lang="en-GB" sz="3600" dirty="0">
                <a:solidFill>
                  <a:schemeClr val="tx1"/>
                </a:solidFill>
              </a:rPr>
              <a:t>and the massacre of Assyrian Christians at Simele, in Iraq, in 1933.</a:t>
            </a:r>
            <a:r>
              <a:rPr lang="en-GB" sz="3600" dirty="0"/>
              <a:t/>
            </a:r>
            <a:br>
              <a:rPr lang="en-GB" sz="3600" dirty="0"/>
            </a:br>
            <a:endParaRPr lang="en-GB"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131" y="2690750"/>
            <a:ext cx="4552950" cy="3352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582" y="2690750"/>
            <a:ext cx="3028950" cy="3352799"/>
          </a:xfrm>
          <a:prstGeom prst="rect">
            <a:avLst/>
          </a:prstGeom>
        </p:spPr>
      </p:pic>
    </p:spTree>
    <p:extLst>
      <p:ext uri="{BB962C8B-B14F-4D97-AF65-F5344CB8AC3E}">
        <p14:creationId xmlns:p14="http://schemas.microsoft.com/office/powerpoint/2010/main" val="810343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609" y="286603"/>
            <a:ext cx="10795071" cy="1812653"/>
          </a:xfrm>
        </p:spPr>
        <p:txBody>
          <a:bodyPr>
            <a:noAutofit/>
          </a:bodyPr>
          <a:lstStyle/>
          <a:p>
            <a:r>
              <a:rPr lang="en-GB" sz="2800" b="1" dirty="0" smtClean="0">
                <a:solidFill>
                  <a:schemeClr val="tx1"/>
                </a:solidFill>
              </a:rPr>
              <a:t>The Genocide Convention was the </a:t>
            </a:r>
            <a:r>
              <a:rPr lang="en-GB" sz="2800" b="1" dirty="0">
                <a:solidFill>
                  <a:schemeClr val="tx1"/>
                </a:solidFill>
              </a:rPr>
              <a:t>culmination of years of campaigning by the Jewish lawyer, Raphael </a:t>
            </a:r>
            <a:r>
              <a:rPr lang="en-GB" sz="2800" b="1" dirty="0" err="1" smtClean="0">
                <a:solidFill>
                  <a:schemeClr val="tx1"/>
                </a:solidFill>
              </a:rPr>
              <a:t>Lemkin</a:t>
            </a:r>
            <a:r>
              <a:rPr lang="en-GB" sz="2800" b="1" dirty="0" smtClean="0">
                <a:solidFill>
                  <a:schemeClr val="tx1"/>
                </a:solidFill>
              </a:rPr>
              <a:t>. It recognised </a:t>
            </a:r>
            <a:r>
              <a:rPr lang="en-GB" sz="2800" b="1" dirty="0">
                <a:solidFill>
                  <a:schemeClr val="tx1"/>
                </a:solidFill>
              </a:rPr>
              <a:t>that </a:t>
            </a:r>
            <a:r>
              <a:rPr lang="en-GB" sz="2800" b="1" i="1" dirty="0">
                <a:solidFill>
                  <a:schemeClr val="tx1"/>
                </a:solidFill>
              </a:rPr>
              <a:t>“international co-operation”</a:t>
            </a:r>
            <a:r>
              <a:rPr lang="en-GB" sz="2800" b="1" dirty="0">
                <a:solidFill>
                  <a:schemeClr val="tx1"/>
                </a:solidFill>
              </a:rPr>
              <a:t> was needed</a:t>
            </a:r>
            <a:r>
              <a:rPr lang="en-GB" sz="2800" b="1" i="1" dirty="0">
                <a:solidFill>
                  <a:schemeClr val="tx1"/>
                </a:solidFill>
              </a:rPr>
              <a:t>, “to liberate mankind from such an odious scourge”.</a:t>
            </a:r>
            <a:r>
              <a:rPr lang="en-GB" sz="2800" dirty="0"/>
              <a:t/>
            </a:r>
            <a:br>
              <a:rPr lang="en-GB" sz="2800" dirty="0"/>
            </a:br>
            <a:endParaRPr lang="en-GB" sz="2800" dirty="0"/>
          </a:p>
        </p:txBody>
      </p:sp>
      <p:pic>
        <p:nvPicPr>
          <p:cNvPr id="6146" name="Picture 2" descr="Image result for convention on the prevention and punishment of the crime of genoc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203" y="2522482"/>
            <a:ext cx="5511353" cy="40267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09" y="2522482"/>
            <a:ext cx="4762500" cy="402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817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217" y="365125"/>
            <a:ext cx="10632583" cy="3086413"/>
          </a:xfrm>
        </p:spPr>
        <p:txBody>
          <a:bodyPr>
            <a:normAutofit/>
          </a:bodyPr>
          <a:lstStyle/>
          <a:p>
            <a:r>
              <a:rPr lang="en-GB" b="1" dirty="0" err="1" smtClean="0">
                <a:solidFill>
                  <a:schemeClr val="tx1"/>
                </a:solidFill>
              </a:rPr>
              <a:t>Genocide:</a:t>
            </a:r>
            <a:r>
              <a:rPr lang="en-GB" b="1" dirty="0" err="1">
                <a:solidFill>
                  <a:schemeClr val="tx1"/>
                </a:solidFill>
              </a:rPr>
              <a:t>The</a:t>
            </a:r>
            <a:r>
              <a:rPr lang="en-GB" b="1" dirty="0">
                <a:solidFill>
                  <a:schemeClr val="tx1"/>
                </a:solidFill>
              </a:rPr>
              <a:t> 147 signature countries have a moral and legal duty to, </a:t>
            </a:r>
            <a:r>
              <a:rPr lang="en-GB" b="1" i="1" dirty="0">
                <a:solidFill>
                  <a:schemeClr val="tx1"/>
                </a:solidFill>
              </a:rPr>
              <a:t>“undertake to prevent and to punish.</a:t>
            </a:r>
            <a:r>
              <a:rPr lang="en-GB" b="1" dirty="0">
                <a:solidFill>
                  <a:schemeClr val="tx1"/>
                </a:solidFill>
              </a:rPr>
              <a:t/>
            </a:r>
            <a:br>
              <a:rPr lang="en-GB" b="1" dirty="0">
                <a:solidFill>
                  <a:schemeClr val="tx1"/>
                </a:solidFill>
              </a:rPr>
            </a:br>
            <a:endParaRPr lang="en-GB" b="1" dirty="0">
              <a:solidFill>
                <a:schemeClr val="tx1"/>
              </a:solidFill>
            </a:endParaRPr>
          </a:p>
        </p:txBody>
      </p:sp>
      <p:pic>
        <p:nvPicPr>
          <p:cNvPr id="4098" name="Picture 2" descr="Image result for genoc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217" y="2300456"/>
            <a:ext cx="5950040" cy="32500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genoc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1953" y="4399469"/>
            <a:ext cx="3933422" cy="2171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122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69" y="365125"/>
            <a:ext cx="10542431" cy="5662188"/>
          </a:xfrm>
        </p:spPr>
        <p:txBody>
          <a:bodyPr>
            <a:normAutofit/>
          </a:bodyPr>
          <a:lstStyle/>
          <a:p>
            <a:r>
              <a:rPr lang="en-GB" b="1" u="sng" dirty="0"/>
              <a:t>2. The Reality: </a:t>
            </a:r>
            <a:r>
              <a:rPr lang="en-GB" b="1" i="1" u="sng" dirty="0"/>
              <a:t>for many,</a:t>
            </a:r>
            <a:r>
              <a:rPr lang="en-GB" b="1" u="sng" dirty="0"/>
              <a:t> </a:t>
            </a:r>
            <a:r>
              <a:rPr lang="en-GB" b="1" i="1" u="sng" dirty="0"/>
              <a:t>Article 18 is not worth the paper on which it is written.</a:t>
            </a:r>
            <a:r>
              <a:rPr lang="en-GB" b="1" u="sng" dirty="0"/>
              <a:t> </a:t>
            </a:r>
            <a:r>
              <a:rPr lang="en-GB" b="1" u="sng" dirty="0" smtClean="0"/>
              <a:t/>
            </a:r>
            <a:br>
              <a:rPr lang="en-GB" b="1" u="sng" dirty="0" smtClean="0"/>
            </a:br>
            <a:r>
              <a:rPr lang="en-GB" dirty="0"/>
              <a:t/>
            </a:r>
            <a:br>
              <a:rPr lang="en-GB" dirty="0"/>
            </a:br>
            <a:r>
              <a:rPr lang="en-GB" dirty="0">
                <a:solidFill>
                  <a:schemeClr val="tx1"/>
                </a:solidFill>
              </a:rPr>
              <a:t>It is a moral outrage that whole swathes of humanity are being murdered, terrorised, victimised, intimidated, deprived of their belongings and driven from their homes, simply because of the way they worship God or practise their faith. </a:t>
            </a:r>
            <a:br>
              <a:rPr lang="en-GB" dirty="0">
                <a:solidFill>
                  <a:schemeClr val="tx1"/>
                </a:solidFill>
              </a:rPr>
            </a:br>
            <a:endParaRPr lang="en-GB" dirty="0">
              <a:solidFill>
                <a:schemeClr val="tx1"/>
              </a:solidFill>
            </a:endParaRPr>
          </a:p>
        </p:txBody>
      </p:sp>
    </p:spTree>
    <p:extLst>
      <p:ext uri="{BB962C8B-B14F-4D97-AF65-F5344CB8AC3E}">
        <p14:creationId xmlns:p14="http://schemas.microsoft.com/office/powerpoint/2010/main" val="308376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1.wp.com/www.acnuk.org/data/images/1_ant/CAMPAIGNS/2016/RW2016/stats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77" y="3309871"/>
            <a:ext cx="4995930" cy="32667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0800000" flipV="1">
            <a:off x="6078828" y="3505944"/>
            <a:ext cx="4572000" cy="2246769"/>
          </a:xfrm>
          <a:prstGeom prst="rect">
            <a:avLst/>
          </a:prstGeom>
        </p:spPr>
        <p:txBody>
          <a:bodyPr wrap="square">
            <a:spAutoFit/>
          </a:bodyPr>
          <a:lstStyle/>
          <a:p>
            <a:r>
              <a:rPr lang="en-GB" sz="2800" b="1" dirty="0" smtClean="0"/>
              <a:t>Religious Persecution Is In Violation of the 1948 UDHR, Ruins Lives, Destroys Countries and is a Key Driver for Forced Migration</a:t>
            </a:r>
            <a:r>
              <a:rPr lang="en-GB" sz="2800" dirty="0" smtClean="0"/>
              <a:t>.</a:t>
            </a:r>
            <a:endParaRPr lang="en-GB" sz="2800" dirty="0"/>
          </a:p>
        </p:txBody>
      </p:sp>
      <p:sp>
        <p:nvSpPr>
          <p:cNvPr id="6" name="Title 5"/>
          <p:cNvSpPr>
            <a:spLocks noGrp="1"/>
          </p:cNvSpPr>
          <p:nvPr>
            <p:ph type="title"/>
          </p:nvPr>
        </p:nvSpPr>
        <p:spPr>
          <a:xfrm>
            <a:off x="93785" y="128954"/>
            <a:ext cx="9180217" cy="1801446"/>
          </a:xfrm>
        </p:spPr>
        <p:txBody>
          <a:bodyPr>
            <a:normAutofit fontScale="90000"/>
          </a:bodyPr>
          <a:lstStyle/>
          <a:p>
            <a:r>
              <a:rPr lang="en-GB" b="1" dirty="0"/>
              <a:t>The annual Pew study found that 74% of the world’s population live in the countries where there are violations of Article 18.</a:t>
            </a:r>
            <a:br>
              <a:rPr lang="en-GB" b="1" dirty="0"/>
            </a:br>
            <a:r>
              <a:rPr lang="en-GB" b="1" dirty="0"/>
              <a:t>In </a:t>
            </a:r>
            <a:r>
              <a:rPr lang="en-GB" b="1" i="1" dirty="0"/>
              <a:t>every </a:t>
            </a:r>
            <a:r>
              <a:rPr lang="en-GB" b="1" dirty="0"/>
              <a:t>country where there are violations an estimated 250 million Christians are persecuted. </a:t>
            </a:r>
            <a:br>
              <a:rPr lang="en-GB" b="1" dirty="0"/>
            </a:br>
            <a:endParaRPr lang="en-GB" b="1" dirty="0"/>
          </a:p>
        </p:txBody>
      </p:sp>
    </p:spTree>
    <p:extLst>
      <p:ext uri="{BB962C8B-B14F-4D97-AF65-F5344CB8AC3E}">
        <p14:creationId xmlns:p14="http://schemas.microsoft.com/office/powerpoint/2010/main" val="2015579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8" y="365125"/>
            <a:ext cx="11213122" cy="4528847"/>
          </a:xfrm>
        </p:spPr>
        <p:txBody>
          <a:bodyPr>
            <a:normAutofit/>
          </a:bodyPr>
          <a:lstStyle/>
          <a:p>
            <a:r>
              <a:rPr lang="en-GB" b="1" dirty="0">
                <a:solidFill>
                  <a:schemeClr val="tx1"/>
                </a:solidFill>
              </a:rPr>
              <a:t>Infringement of freedom of religion and belief morphs into persecution </a:t>
            </a:r>
            <a:r>
              <a:rPr lang="en-GB" b="1" dirty="0" smtClean="0">
                <a:solidFill>
                  <a:schemeClr val="tx1"/>
                </a:solidFill>
              </a:rPr>
              <a:t>and can </a:t>
            </a:r>
            <a:r>
              <a:rPr lang="en-GB" b="1" dirty="0">
                <a:solidFill>
                  <a:schemeClr val="tx1"/>
                </a:solidFill>
              </a:rPr>
              <a:t>morph into crimes against humanity and genocide.</a:t>
            </a:r>
            <a:r>
              <a:rPr lang="en-GB" b="1" dirty="0"/>
              <a:t/>
            </a:r>
            <a:br>
              <a:rPr lang="en-GB" b="1" dirty="0"/>
            </a:br>
            <a:endParaRPr lang="en-GB" b="1" dirty="0"/>
          </a:p>
        </p:txBody>
      </p:sp>
      <p:pic>
        <p:nvPicPr>
          <p:cNvPr id="3" name="Picture 2" descr="https://lordalton.files.wordpress.com/2015/09/christian-genocid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878" y="3000865"/>
            <a:ext cx="6764214" cy="35875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ttp://www.biblesociety.org.au/wp-content/uploads/2014/08/1546117_10152645755111995_3015375276983332481_n-3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9243" y="1746507"/>
            <a:ext cx="2184557" cy="2508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563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060655"/>
          </a:xfrm>
        </p:spPr>
        <p:txBody>
          <a:bodyPr>
            <a:normAutofit/>
          </a:bodyPr>
          <a:lstStyle/>
          <a:p>
            <a:r>
              <a:rPr lang="en-GB" i="1" dirty="0" smtClean="0">
                <a:solidFill>
                  <a:schemeClr val="tx1"/>
                </a:solidFill>
              </a:rPr>
              <a:t>“</a:t>
            </a:r>
            <a:r>
              <a:rPr lang="en-GB" i="1" dirty="0">
                <a:solidFill>
                  <a:schemeClr val="tx1"/>
                </a:solidFill>
              </a:rPr>
              <a:t>The persecution of Christians …is one of the crimes against humanity of our time.  I am appalled at the lack of protest it has evoked. It is the religious equivalent of ethnic </a:t>
            </a:r>
            <a:r>
              <a:rPr lang="en-GB" i="1" dirty="0" smtClean="0">
                <a:solidFill>
                  <a:schemeClr val="tx1"/>
                </a:solidFill>
              </a:rPr>
              <a:t>cleansing”</a:t>
            </a:r>
            <a:r>
              <a:rPr lang="en-GB" dirty="0" smtClean="0">
                <a:solidFill>
                  <a:schemeClr val="tx1"/>
                </a:solidFill>
              </a:rPr>
              <a:t> Jonathan Sacks</a:t>
            </a:r>
            <a:endParaRPr lang="en-GB" dirty="0">
              <a:solidFill>
                <a:schemeClr val="tx1"/>
              </a:solidFill>
            </a:endParaRPr>
          </a:p>
        </p:txBody>
      </p:sp>
      <p:pic>
        <p:nvPicPr>
          <p:cNvPr id="1026" name="Picture 2" descr="Image result for jonathan sa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2877" y="3296991"/>
            <a:ext cx="5905500" cy="292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248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321" y="296214"/>
            <a:ext cx="11194544" cy="2653048"/>
          </a:xfrm>
        </p:spPr>
        <p:txBody>
          <a:bodyPr>
            <a:normAutofit/>
          </a:bodyPr>
          <a:lstStyle/>
          <a:p>
            <a:r>
              <a:rPr lang="en-GB" b="1" dirty="0" smtClean="0">
                <a:solidFill>
                  <a:schemeClr val="tx1"/>
                </a:solidFill>
              </a:rPr>
              <a:t>Palm Sunday 2017: two </a:t>
            </a:r>
            <a:r>
              <a:rPr lang="en-GB" b="1" dirty="0">
                <a:solidFill>
                  <a:schemeClr val="tx1"/>
                </a:solidFill>
              </a:rPr>
              <a:t>suicide bombings </a:t>
            </a:r>
            <a:r>
              <a:rPr lang="en-GB" b="1" dirty="0" smtClean="0">
                <a:solidFill>
                  <a:schemeClr val="tx1"/>
                </a:solidFill>
              </a:rPr>
              <a:t>killed </a:t>
            </a:r>
            <a:r>
              <a:rPr lang="en-GB" b="1" dirty="0">
                <a:solidFill>
                  <a:schemeClr val="tx1"/>
                </a:solidFill>
              </a:rPr>
              <a:t>44 people at Coptic churches </a:t>
            </a:r>
            <a:r>
              <a:rPr lang="en-GB" b="1" dirty="0" smtClean="0">
                <a:solidFill>
                  <a:schemeClr val="tx1"/>
                </a:solidFill>
              </a:rPr>
              <a:t>in Egypt as </a:t>
            </a:r>
            <a:r>
              <a:rPr lang="en-GB" b="1" dirty="0">
                <a:solidFill>
                  <a:schemeClr val="tx1"/>
                </a:solidFill>
              </a:rPr>
              <a:t>the Coptic patriarch, Pope </a:t>
            </a:r>
            <a:r>
              <a:rPr lang="en-GB" b="1" dirty="0" err="1">
                <a:solidFill>
                  <a:schemeClr val="tx1"/>
                </a:solidFill>
              </a:rPr>
              <a:t>Tawadros</a:t>
            </a:r>
            <a:r>
              <a:rPr lang="en-GB" b="1" dirty="0">
                <a:solidFill>
                  <a:schemeClr val="tx1"/>
                </a:solidFill>
              </a:rPr>
              <a:t> II, led a Palm Sunday </a:t>
            </a:r>
            <a:r>
              <a:rPr lang="en-GB" b="1" dirty="0" smtClean="0">
                <a:solidFill>
                  <a:schemeClr val="tx1"/>
                </a:solidFill>
              </a:rPr>
              <a:t>service</a:t>
            </a:r>
            <a:endParaRPr lang="en-GB" b="1" dirty="0">
              <a:solidFill>
                <a:schemeClr val="tx1"/>
              </a:solidFill>
            </a:endParaRPr>
          </a:p>
        </p:txBody>
      </p:sp>
      <p:pic>
        <p:nvPicPr>
          <p:cNvPr id="10242" name="Picture 2" descr="Egypt palm sunday bomb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06" y="2949261"/>
            <a:ext cx="4085406" cy="34415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flipH="1" flipV="1">
            <a:off x="6290124" y="3613665"/>
            <a:ext cx="630938" cy="369332"/>
          </a:xfrm>
          <a:prstGeom prst="rect">
            <a:avLst/>
          </a:prstGeom>
        </p:spPr>
        <p:txBody>
          <a:bodyPr wrap="square">
            <a:spAutoFit/>
          </a:bodyPr>
          <a:lstStyle/>
          <a:p>
            <a:r>
              <a:rPr lang="en-GB" b="1" dirty="0" smtClean="0">
                <a:solidFill>
                  <a:srgbClr val="FF0000"/>
                </a:solidFill>
              </a:rPr>
              <a:t>+</a:t>
            </a:r>
            <a:endParaRPr lang="en-GB" dirty="0"/>
          </a:p>
        </p:txBody>
      </p:sp>
      <p:sp>
        <p:nvSpPr>
          <p:cNvPr id="5" name="Rectangle 4"/>
          <p:cNvSpPr/>
          <p:nvPr/>
        </p:nvSpPr>
        <p:spPr>
          <a:xfrm>
            <a:off x="5901876" y="3244334"/>
            <a:ext cx="253596" cy="369332"/>
          </a:xfrm>
          <a:prstGeom prst="rect">
            <a:avLst/>
          </a:prstGeom>
        </p:spPr>
        <p:txBody>
          <a:bodyPr wrap="none">
            <a:spAutoFit/>
          </a:bodyPr>
          <a:lstStyle/>
          <a:p>
            <a:r>
              <a:rPr lang="en-GB" b="1" dirty="0" smtClean="0">
                <a:solidFill>
                  <a:srgbClr val="FF0000"/>
                </a:solidFill>
              </a:rPr>
              <a:t> </a:t>
            </a:r>
            <a:endParaRPr lang="en-GB" dirty="0"/>
          </a:p>
        </p:txBody>
      </p:sp>
      <p:pic>
        <p:nvPicPr>
          <p:cNvPr id="10244" name="Picture 4" descr="Image result for palm sunday attacks on the coptic churches in Egy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850" y="2952957"/>
            <a:ext cx="3691342" cy="34378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palm sunday attacks on the coptic churches in Egy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4844" y="2803573"/>
            <a:ext cx="3559541" cy="3587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39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01557"/>
          </a:xfrm>
        </p:spPr>
        <p:txBody>
          <a:bodyPr>
            <a:normAutofit/>
          </a:bodyPr>
          <a:lstStyle/>
          <a:p>
            <a:r>
              <a:rPr lang="en-GB" b="1" i="1" dirty="0" smtClean="0">
                <a:solidFill>
                  <a:schemeClr val="tx1"/>
                </a:solidFill>
              </a:rPr>
              <a:t>December 2016 Explosion </a:t>
            </a:r>
            <a:r>
              <a:rPr lang="en-GB" b="1" i="1" dirty="0">
                <a:solidFill>
                  <a:schemeClr val="tx1"/>
                </a:solidFill>
              </a:rPr>
              <a:t>kills 25 Coptic Orthodox worshippers during Sunday worship in </a:t>
            </a:r>
            <a:r>
              <a:rPr lang="en-GB" b="1" i="1" dirty="0" smtClean="0">
                <a:solidFill>
                  <a:schemeClr val="tx1"/>
                </a:solidFill>
              </a:rPr>
              <a:t>Cairo. </a:t>
            </a:r>
            <a:endParaRPr lang="en-GB" b="1" dirty="0">
              <a:solidFill>
                <a:schemeClr val="tx1"/>
              </a:solidFill>
            </a:endParaRPr>
          </a:p>
        </p:txBody>
      </p:sp>
      <p:pic>
        <p:nvPicPr>
          <p:cNvPr id="8194" name="Picture 2" descr="wp_20161215_09_27_41_p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6412" y="2260486"/>
            <a:ext cx="4389103" cy="35404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palm sunday attacks on the coptic churches in Egy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985" y="2209046"/>
            <a:ext cx="5140142" cy="359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720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736489" cy="1577946"/>
          </a:xfrm>
        </p:spPr>
        <p:txBody>
          <a:bodyPr>
            <a:normAutofit fontScale="90000"/>
          </a:bodyPr>
          <a:lstStyle/>
          <a:p>
            <a:r>
              <a:rPr lang="en-GB" b="1" i="1" dirty="0">
                <a:solidFill>
                  <a:schemeClr val="tx1"/>
                </a:solidFill>
              </a:rPr>
              <a:t>“in the moment of their barbaric execution”, </a:t>
            </a:r>
            <a:r>
              <a:rPr lang="en-GB" b="1" dirty="0">
                <a:solidFill>
                  <a:schemeClr val="tx1"/>
                </a:solidFill>
              </a:rPr>
              <a:t>some of the 21 Christians were repeating the words </a:t>
            </a:r>
            <a:r>
              <a:rPr lang="en-GB" b="1" i="1" dirty="0">
                <a:solidFill>
                  <a:schemeClr val="tx1"/>
                </a:solidFill>
              </a:rPr>
              <a:t>“Lord, Jesus Christ,”</a:t>
            </a:r>
            <a:r>
              <a:rPr lang="en-GB" b="1" dirty="0">
                <a:solidFill>
                  <a:schemeClr val="tx1"/>
                </a:solidFill>
              </a:rPr>
              <a:t> – February 2015</a:t>
            </a:r>
          </a:p>
        </p:txBody>
      </p:sp>
      <p:pic>
        <p:nvPicPr>
          <p:cNvPr id="12290" name="Picture 2" descr="Image result for copts killed in lib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365" y="2759106"/>
            <a:ext cx="5367575" cy="357838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copts killed in lib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7940" y="2759105"/>
            <a:ext cx="4612144" cy="35783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7335" y="5968157"/>
            <a:ext cx="8466664"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4100411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03" y="104931"/>
            <a:ext cx="9803145" cy="2844331"/>
          </a:xfrm>
        </p:spPr>
        <p:txBody>
          <a:bodyPr>
            <a:normAutofit/>
          </a:bodyPr>
          <a:lstStyle/>
          <a:p>
            <a:r>
              <a:rPr lang="en-GB" i="1" dirty="0" smtClean="0">
                <a:solidFill>
                  <a:schemeClr val="tx1"/>
                </a:solidFill>
              </a:rPr>
              <a:t>‘Christianity </a:t>
            </a:r>
            <a:r>
              <a:rPr lang="en-GB" i="1" dirty="0">
                <a:solidFill>
                  <a:schemeClr val="tx1"/>
                </a:solidFill>
              </a:rPr>
              <a:t>has died many times and risen again; for it had a God who knew the way out of the grave’</a:t>
            </a:r>
            <a:r>
              <a:rPr lang="en-GB" dirty="0"/>
              <a:t>   </a:t>
            </a:r>
            <a:r>
              <a:rPr lang="en-GB" dirty="0">
                <a:solidFill>
                  <a:schemeClr val="accent2"/>
                </a:solidFill>
              </a:rPr>
              <a:t>G.K.Chesterton -</a:t>
            </a:r>
            <a:r>
              <a:rPr lang="en-GB" i="1" dirty="0">
                <a:solidFill>
                  <a:schemeClr val="accent2"/>
                </a:solidFill>
              </a:rPr>
              <a:t> The Everlasting Man</a:t>
            </a:r>
            <a:r>
              <a:rPr lang="en-GB" dirty="0"/>
              <a:t/>
            </a:r>
            <a:br>
              <a:rPr lang="en-GB" dirty="0"/>
            </a:b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807" y="2425874"/>
            <a:ext cx="4231240" cy="421223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4171" y="2412996"/>
            <a:ext cx="4097128" cy="4212235"/>
          </a:xfrm>
          <a:prstGeom prst="rect">
            <a:avLst/>
          </a:prstGeom>
        </p:spPr>
      </p:pic>
    </p:spTree>
    <p:extLst>
      <p:ext uri="{BB962C8B-B14F-4D97-AF65-F5344CB8AC3E}">
        <p14:creationId xmlns:p14="http://schemas.microsoft.com/office/powerpoint/2010/main" val="755768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Copt New Marty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354" y="2213334"/>
            <a:ext cx="5359591" cy="339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Fasanenstrasse Synagogue, Berlin, after Kristallnacht in 1938"/>
          <p:cNvPicPr>
            <a:picLocks noChangeAspect="1" noChangeArrowheads="1"/>
          </p:cNvPicPr>
          <p:nvPr/>
        </p:nvPicPr>
        <p:blipFill>
          <a:blip r:embed="rId3" cstate="print"/>
          <a:srcRect/>
          <a:stretch>
            <a:fillRect/>
          </a:stretch>
        </p:blipFill>
        <p:spPr bwMode="auto">
          <a:xfrm>
            <a:off x="5640945" y="2213334"/>
            <a:ext cx="2639584" cy="3391564"/>
          </a:xfrm>
          <a:prstGeom prst="rect">
            <a:avLst/>
          </a:prstGeom>
          <a:noFill/>
        </p:spPr>
      </p:pic>
      <p:pic>
        <p:nvPicPr>
          <p:cNvPr id="5" name="Picture 6" descr="3 Coptic Churches were burnt down last week"/>
          <p:cNvPicPr>
            <a:picLocks noChangeAspect="1" noChangeArrowheads="1"/>
          </p:cNvPicPr>
          <p:nvPr/>
        </p:nvPicPr>
        <p:blipFill>
          <a:blip r:embed="rId4" cstate="print"/>
          <a:srcRect/>
          <a:stretch>
            <a:fillRect/>
          </a:stretch>
        </p:blipFill>
        <p:spPr bwMode="auto">
          <a:xfrm>
            <a:off x="8332143" y="2368062"/>
            <a:ext cx="3666075" cy="3236836"/>
          </a:xfrm>
          <a:prstGeom prst="rect">
            <a:avLst/>
          </a:prstGeom>
          <a:noFill/>
        </p:spPr>
      </p:pic>
      <p:sp>
        <p:nvSpPr>
          <p:cNvPr id="3" name="Rectangle 2"/>
          <p:cNvSpPr/>
          <p:nvPr/>
        </p:nvSpPr>
        <p:spPr>
          <a:xfrm>
            <a:off x="163041" y="5241701"/>
            <a:ext cx="6918934" cy="369332"/>
          </a:xfrm>
          <a:prstGeom prst="rect">
            <a:avLst/>
          </a:prstGeom>
        </p:spPr>
        <p:txBody>
          <a:bodyPr wrap="square">
            <a:spAutoFit/>
          </a:bodyPr>
          <a:lstStyle/>
          <a:p>
            <a:r>
              <a:rPr lang="en-GB" b="1" dirty="0">
                <a:solidFill>
                  <a:srgbClr val="FF0000"/>
                </a:solidFill>
              </a:rPr>
              <a:t>+ If a faith is worth dying for it might be worth living for.</a:t>
            </a:r>
          </a:p>
        </p:txBody>
      </p:sp>
      <p:sp>
        <p:nvSpPr>
          <p:cNvPr id="6" name="Title 5"/>
          <p:cNvSpPr>
            <a:spLocks noGrp="1"/>
          </p:cNvSpPr>
          <p:nvPr>
            <p:ph type="title"/>
          </p:nvPr>
        </p:nvSpPr>
        <p:spPr>
          <a:xfrm>
            <a:off x="0" y="0"/>
            <a:ext cx="9848538" cy="2218544"/>
          </a:xfrm>
        </p:spPr>
        <p:txBody>
          <a:bodyPr>
            <a:noAutofit/>
          </a:bodyPr>
          <a:lstStyle/>
          <a:p>
            <a:r>
              <a:rPr lang="en-GB" sz="2400" b="1" dirty="0"/>
              <a:t>2013 </a:t>
            </a:r>
            <a:r>
              <a:rPr lang="en-GB" sz="2400" b="1" dirty="0" smtClean="0"/>
              <a:t>-</a:t>
            </a:r>
            <a:r>
              <a:rPr lang="en-GB" sz="2400" b="1" dirty="0"/>
              <a:t> Egypt’s </a:t>
            </a:r>
            <a:r>
              <a:rPr lang="en-GB" sz="2400" b="1" dirty="0" smtClean="0"/>
              <a:t>Kristallnacht - </a:t>
            </a:r>
            <a:r>
              <a:rPr lang="en-GB" sz="2400" b="1" dirty="0"/>
              <a:t>the burning or bombing of more than 50 of Egypt’s churches </a:t>
            </a:r>
            <a:r>
              <a:rPr lang="en-GB" sz="2400" b="1" dirty="0" smtClean="0"/>
              <a:t>in Alexandria</a:t>
            </a:r>
            <a:r>
              <a:rPr lang="en-GB" sz="2400" b="1" dirty="0"/>
              <a:t>, Arish, </a:t>
            </a:r>
            <a:r>
              <a:rPr lang="en-GB" sz="2400" b="1" dirty="0" err="1"/>
              <a:t>Assiut</a:t>
            </a:r>
            <a:r>
              <a:rPr lang="en-GB" sz="2400" b="1" dirty="0"/>
              <a:t>, </a:t>
            </a:r>
            <a:r>
              <a:rPr lang="en-GB" sz="2400" b="1" dirty="0" err="1"/>
              <a:t>Beni</a:t>
            </a:r>
            <a:r>
              <a:rPr lang="en-GB" sz="2400" b="1" dirty="0"/>
              <a:t> </a:t>
            </a:r>
            <a:r>
              <a:rPr lang="en-GB" sz="2400" b="1" dirty="0" err="1"/>
              <a:t>Suef</a:t>
            </a:r>
            <a:r>
              <a:rPr lang="en-GB" sz="2400" b="1" dirty="0"/>
              <a:t>, Cairo, </a:t>
            </a:r>
            <a:r>
              <a:rPr lang="en-GB" sz="2400" b="1" dirty="0" smtClean="0"/>
              <a:t>Bayou, </a:t>
            </a:r>
            <a:r>
              <a:rPr lang="en-GB" sz="2400" b="1" dirty="0" err="1"/>
              <a:t>Gharbiya</a:t>
            </a:r>
            <a:r>
              <a:rPr lang="en-GB" sz="2400" b="1" dirty="0"/>
              <a:t>, Giza, </a:t>
            </a:r>
            <a:r>
              <a:rPr lang="en-GB" sz="2400" b="1" dirty="0" err="1"/>
              <a:t>Minya</a:t>
            </a:r>
            <a:r>
              <a:rPr lang="en-GB" sz="2400" b="1" dirty="0"/>
              <a:t>, </a:t>
            </a:r>
            <a:r>
              <a:rPr lang="en-GB" sz="2400" b="1" dirty="0" err="1"/>
              <a:t>Qena</a:t>
            </a:r>
            <a:r>
              <a:rPr lang="en-GB" sz="2400" b="1" dirty="0"/>
              <a:t>, </a:t>
            </a:r>
            <a:r>
              <a:rPr lang="en-GB" sz="2400" b="1" dirty="0" err="1"/>
              <a:t>Sohag</a:t>
            </a:r>
            <a:r>
              <a:rPr lang="en-GB" sz="2400" b="1" dirty="0"/>
              <a:t> and Suez</a:t>
            </a:r>
            <a:r>
              <a:rPr lang="en-GB" sz="2400" b="1" dirty="0" smtClean="0"/>
              <a:t>. Also attacked were schools, homes </a:t>
            </a:r>
            <a:r>
              <a:rPr lang="en-GB" sz="2400" b="1" dirty="0"/>
              <a:t>and businesses belonging to Coptic </a:t>
            </a:r>
            <a:r>
              <a:rPr lang="en-GB" sz="2400" b="1" dirty="0" smtClean="0"/>
              <a:t>Christians.</a:t>
            </a:r>
            <a:endParaRPr lang="en-GB" sz="2400" b="1" dirty="0"/>
          </a:p>
        </p:txBody>
      </p:sp>
      <p:sp>
        <p:nvSpPr>
          <p:cNvPr id="2" name="Rectangle 1"/>
          <p:cNvSpPr/>
          <p:nvPr/>
        </p:nvSpPr>
        <p:spPr>
          <a:xfrm rot="10800000" flipV="1">
            <a:off x="386366" y="5948688"/>
            <a:ext cx="11323694" cy="579646"/>
          </a:xfrm>
          <a:prstGeom prst="rect">
            <a:avLst/>
          </a:prstGeom>
        </p:spPr>
        <p:txBody>
          <a:bodyPr wrap="square">
            <a:spAutoFit/>
          </a:bodyPr>
          <a:lstStyle/>
          <a:p>
            <a:pPr>
              <a:lnSpc>
                <a:spcPts val="1920"/>
              </a:lnSpc>
              <a:spcAft>
                <a:spcPts val="1200"/>
              </a:spcAft>
            </a:pPr>
            <a:r>
              <a:rPr lang="en-GB" sz="2400" b="1" dirty="0">
                <a:latin typeface="Times New Roman" panose="02020603050405020304" pitchFamily="18" charset="0"/>
                <a:ea typeface="Calibri" panose="020F0502020204030204" pitchFamily="34" charset="0"/>
              </a:rPr>
              <a:t>ISIS recently proclaimed a new caliphate in Egypt’s Sinai and say Copts are their</a:t>
            </a:r>
            <a:r>
              <a:rPr lang="en-GB" sz="2400" b="1" i="1" dirty="0">
                <a:latin typeface="Times New Roman" panose="02020603050405020304" pitchFamily="18" charset="0"/>
                <a:ea typeface="Calibri" panose="020F0502020204030204" pitchFamily="34" charset="0"/>
              </a:rPr>
              <a:t> “favourite prey.” </a:t>
            </a:r>
            <a:endParaRPr lang="en-GB" sz="24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43335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335" y="619505"/>
            <a:ext cx="10967434" cy="1795855"/>
          </a:xfrm>
        </p:spPr>
        <p:txBody>
          <a:bodyPr>
            <a:noAutofit/>
          </a:bodyPr>
          <a:lstStyle/>
          <a:p>
            <a:r>
              <a:rPr lang="en-GB" sz="3200" b="1" dirty="0" smtClean="0">
                <a:solidFill>
                  <a:schemeClr val="tx1"/>
                </a:solidFill>
              </a:rPr>
              <a:t>This systematic campaign is an attempt to repeat the horrors of Syria and Iraq – where Parliaments, Congress and world leaders have formally declared a genocide but s</a:t>
            </a:r>
            <a:r>
              <a:rPr lang="en-GB" sz="3200" b="1" dirty="0" smtClean="0">
                <a:solidFill>
                  <a:schemeClr val="tx1"/>
                </a:solidFill>
              </a:rPr>
              <a:t>uch </a:t>
            </a:r>
            <a:r>
              <a:rPr lang="en-GB" sz="3200" b="1" dirty="0">
                <a:solidFill>
                  <a:schemeClr val="tx1"/>
                </a:solidFill>
              </a:rPr>
              <a:t>declarations are meaningless if there is no basis for bringing to justice those </a:t>
            </a:r>
            <a:r>
              <a:rPr lang="en-GB" sz="3200" b="1" dirty="0" smtClean="0">
                <a:solidFill>
                  <a:schemeClr val="tx1"/>
                </a:solidFill>
              </a:rPr>
              <a:t>responsible</a:t>
            </a:r>
            <a:endParaRPr lang="en-GB" sz="3200" b="1" dirty="0">
              <a:solidFill>
                <a:schemeClr val="tx1"/>
              </a:solidFill>
            </a:endParaRPr>
          </a:p>
        </p:txBody>
      </p:sp>
      <p:sp>
        <p:nvSpPr>
          <p:cNvPr id="4" name="Rectangle 3"/>
          <p:cNvSpPr/>
          <p:nvPr/>
        </p:nvSpPr>
        <p:spPr>
          <a:xfrm rot="10800000" flipV="1">
            <a:off x="386365" y="5150791"/>
            <a:ext cx="5834129" cy="1200329"/>
          </a:xfrm>
          <a:prstGeom prst="rect">
            <a:avLst/>
          </a:prstGeom>
        </p:spPr>
        <p:txBody>
          <a:bodyPr wrap="square">
            <a:spAutoFit/>
          </a:bodyPr>
          <a:lstStyle/>
          <a:p>
            <a:pPr>
              <a:spcAft>
                <a:spcPts val="0"/>
              </a:spcAft>
            </a:pP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The </a:t>
            </a:r>
            <a:r>
              <a:rPr lang="en-GB" sz="2400" b="1" i="1" dirty="0" smtClean="0">
                <a:latin typeface="Calibri" panose="020F0502020204030204" pitchFamily="34" charset="0"/>
                <a:ea typeface="Calibri" panose="020F0502020204030204" pitchFamily="34" charset="0"/>
                <a:cs typeface="Times New Roman" panose="02020603050405020304" pitchFamily="18" charset="0"/>
              </a:rPr>
              <a:t>Times</a:t>
            </a:r>
            <a:r>
              <a:rPr lang="en-GB" sz="2400" b="1" dirty="0">
                <a:latin typeface="Calibri" panose="020F0502020204030204" pitchFamily="34" charset="0"/>
                <a:ea typeface="Calibri" panose="020F0502020204030204" pitchFamily="34" charset="0"/>
                <a:cs typeface="Times New Roman" panose="02020603050405020304" pitchFamily="18" charset="0"/>
              </a:rPr>
              <a:t> </a:t>
            </a:r>
            <a:r>
              <a:rPr lang="en-GB" sz="2400" b="1" dirty="0" smtClean="0">
                <a:latin typeface="Calibri" panose="020F0502020204030204" pitchFamily="34" charset="0"/>
                <a:ea typeface="Calibri" panose="020F0502020204030204" pitchFamily="34" charset="0"/>
                <a:cs typeface="Times New Roman" panose="02020603050405020304" pitchFamily="18" charset="0"/>
              </a:rPr>
              <a:t>said</a:t>
            </a:r>
            <a:r>
              <a:rPr lang="en-GB" sz="2400" b="1" dirty="0">
                <a:latin typeface="Calibri" panose="020F0502020204030204" pitchFamily="34" charset="0"/>
                <a:ea typeface="Calibri" panose="020F0502020204030204" pitchFamily="34" charset="0"/>
                <a:cs typeface="Times New Roman" panose="02020603050405020304" pitchFamily="18" charset="0"/>
              </a:rPr>
              <a:t> the destruction of Christians from the Middle East </a:t>
            </a:r>
            <a:r>
              <a:rPr lang="en-GB" sz="2400" b="1" i="1" dirty="0">
                <a:latin typeface="Calibri" panose="020F0502020204030204" pitchFamily="34" charset="0"/>
                <a:ea typeface="Calibri" panose="020F0502020204030204" pitchFamily="34" charset="0"/>
                <a:cs typeface="Times New Roman" panose="02020603050405020304" pitchFamily="18" charset="0"/>
              </a:rPr>
              <a:t>“now amounts to nothing less than </a:t>
            </a:r>
            <a:r>
              <a:rPr lang="en-GB" sz="2400" b="1" i="1" dirty="0" smtClean="0">
                <a:latin typeface="Calibri" panose="020F0502020204030204" pitchFamily="34" charset="0"/>
                <a:ea typeface="Calibri" panose="020F0502020204030204" pitchFamily="34" charset="0"/>
                <a:cs typeface="Times New Roman" panose="02020603050405020304" pitchFamily="18" charset="0"/>
              </a:rPr>
              <a:t>genocide</a:t>
            </a:r>
            <a:r>
              <a:rPr lang="en-GB" sz="2400" b="1" i="1" dirty="0" smtClean="0">
                <a:latin typeface="Calibri" panose="020F0502020204030204" pitchFamily="34" charset="0"/>
                <a:ea typeface="Calibri" panose="020F0502020204030204" pitchFamily="34" charset="0"/>
                <a:cs typeface="Times New Roman" panose="02020603050405020304" pitchFamily="18" charset="0"/>
              </a:rPr>
              <a:t>.”</a:t>
            </a:r>
            <a:endParaRPr lang="en-GB" sz="2400" b="1" dirty="0" smtClean="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Image result for european parlia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4508" y="3212123"/>
            <a:ext cx="2502881" cy="174272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british parlia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512" y="3212122"/>
            <a:ext cx="2890654" cy="17427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he time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276" y="3329354"/>
            <a:ext cx="1698289" cy="2020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8102289" y="3212122"/>
            <a:ext cx="2971800" cy="1742721"/>
          </a:xfrm>
          <a:prstGeom prst="rect">
            <a:avLst/>
          </a:prstGeom>
        </p:spPr>
      </p:pic>
    </p:spTree>
    <p:extLst>
      <p:ext uri="{BB962C8B-B14F-4D97-AF65-F5344CB8AC3E}">
        <p14:creationId xmlns:p14="http://schemas.microsoft.com/office/powerpoint/2010/main" val="2976557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639" y="207695"/>
            <a:ext cx="10058400" cy="1387651"/>
          </a:xfrm>
        </p:spPr>
        <p:txBody>
          <a:bodyPr>
            <a:normAutofit fontScale="90000"/>
          </a:bodyPr>
          <a:lstStyle/>
          <a:p>
            <a:r>
              <a:rPr lang="en-GB" sz="3600" b="1" u="sng" dirty="0" smtClean="0"/>
              <a:t>Iraq and Syria: 2017 - Genocide The Crime Above All Crimes. </a:t>
            </a:r>
            <a:r>
              <a:rPr lang="en-GB" sz="3600" dirty="0" smtClean="0">
                <a:solidFill>
                  <a:srgbClr val="7030A0"/>
                </a:solidFill>
              </a:rPr>
              <a:t/>
            </a:r>
            <a:br>
              <a:rPr lang="en-GB" sz="3600" dirty="0" smtClean="0">
                <a:solidFill>
                  <a:srgbClr val="7030A0"/>
                </a:solidFill>
              </a:rPr>
            </a:br>
            <a:endParaRPr lang="en-GB" sz="3600" dirty="0">
              <a:solidFill>
                <a:srgbClr val="7030A0"/>
              </a:solidFill>
            </a:endParaRPr>
          </a:p>
        </p:txBody>
      </p:sp>
      <p:sp>
        <p:nvSpPr>
          <p:cNvPr id="3" name="Rectangle 2"/>
          <p:cNvSpPr/>
          <p:nvPr/>
        </p:nvSpPr>
        <p:spPr>
          <a:xfrm>
            <a:off x="351693" y="1312985"/>
            <a:ext cx="8405445" cy="3416320"/>
          </a:xfrm>
          <a:prstGeom prst="rect">
            <a:avLst/>
          </a:prstGeom>
        </p:spPr>
        <p:txBody>
          <a:bodyPr wrap="square">
            <a:spAutoFit/>
          </a:bodyPr>
          <a:lstStyle/>
          <a:p>
            <a:pPr>
              <a:spcAft>
                <a:spcPts val="0"/>
              </a:spcAft>
            </a:pP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This genocide includes assassinations of church leaders, mass murders, torture, kidnapping for ransom, the sexual enslavement and systematic rape of Christian girls and women, forcible conversions, the destruction of churches, monasteries, cemeteries and Christian </a:t>
            </a: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artefacts. </a:t>
            </a:r>
            <a:r>
              <a:rPr lang="en-GB" sz="2400" b="1" dirty="0" smtClean="0">
                <a:solidFill>
                  <a:schemeClr val="tx1"/>
                </a:solidFill>
              </a:rPr>
              <a:t>In 1914, Christians made up a quarter of that region’s population. Now they are less than 5%. </a:t>
            </a:r>
            <a:br>
              <a:rPr lang="en-GB" sz="2400" b="1" dirty="0" smtClean="0">
                <a:solidFill>
                  <a:schemeClr val="tx1"/>
                </a:solidFill>
              </a:rPr>
            </a:br>
            <a:r>
              <a:rPr lang="en-GB" sz="2400" b="1" dirty="0" smtClean="0"/>
              <a:t/>
            </a:r>
            <a:br>
              <a:rPr lang="en-GB" sz="2400" b="1" dirty="0" smtClean="0"/>
            </a:br>
            <a:endParaRPr lang="en-GB" sz="2400" b="1" dirty="0" smtClean="0"/>
          </a:p>
        </p:txBody>
      </p:sp>
      <p:pic>
        <p:nvPicPr>
          <p:cNvPr id="4" name="Picture 3" descr="http://www.biblesociety.org.au/wp-content/uploads/2014/08/1546117_10152645755111995_3015375276983332481_n-3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60" y="1078273"/>
            <a:ext cx="2184557" cy="28626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lordalton.files.wordpress.com/2015/09/christian-genoci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2349" y="4167761"/>
            <a:ext cx="2544032" cy="22625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347" y="4167761"/>
            <a:ext cx="2998516" cy="22455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killing of syrian christia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639" y="4167761"/>
            <a:ext cx="2105241" cy="22455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fr van der lug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639" y="4167761"/>
            <a:ext cx="3777269" cy="226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443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577" y="609600"/>
            <a:ext cx="6742313" cy="1320800"/>
          </a:xfrm>
        </p:spPr>
        <p:txBody>
          <a:bodyPr>
            <a:normAutofit/>
          </a:bodyPr>
          <a:lstStyle/>
          <a:p>
            <a:r>
              <a:rPr lang="en-GB" b="1" dirty="0" smtClean="0"/>
              <a:t>The Use of Blasphemy and Apostasy Laws To Persecute</a:t>
            </a:r>
            <a:endParaRPr lang="en-GB" b="1" dirty="0"/>
          </a:p>
        </p:txBody>
      </p:sp>
      <p:sp>
        <p:nvSpPr>
          <p:cNvPr id="3" name="Rectangle 2"/>
          <p:cNvSpPr/>
          <p:nvPr/>
        </p:nvSpPr>
        <p:spPr>
          <a:xfrm>
            <a:off x="257577" y="2099256"/>
            <a:ext cx="7924725" cy="4154984"/>
          </a:xfrm>
          <a:prstGeom prst="rect">
            <a:avLst/>
          </a:prstGeom>
        </p:spPr>
        <p:txBody>
          <a:bodyPr wrap="square">
            <a:spAutoFit/>
          </a:bodyPr>
          <a:lstStyle/>
          <a:p>
            <a:r>
              <a:rPr lang="en-GB" sz="2400" dirty="0"/>
              <a:t>Genocides occur when you first turn a blind eye to discrimination and persecution – sometimes hidden in the clothes of a country’s laws. </a:t>
            </a:r>
          </a:p>
          <a:p>
            <a:r>
              <a:rPr lang="en-GB" sz="2400" dirty="0"/>
              <a:t> </a:t>
            </a:r>
          </a:p>
          <a:p>
            <a:r>
              <a:rPr lang="en-GB" sz="2400" dirty="0"/>
              <a:t>One quarter of the world’s countries have blasphemy laws –more than one in 10 have laws penalizing apostasy: both used to falsely accuse, intimidate, and persecute. </a:t>
            </a:r>
          </a:p>
          <a:p>
            <a:pPr>
              <a:spcAft>
                <a:spcPts val="0"/>
              </a:spcAft>
            </a:pPr>
            <a:endParaRPr lang="en-GB"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400" dirty="0" smtClean="0">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This leads, to a death sentence in cases like that of Pakistan’s Asia Bibi – imprisoned since 2009.  </a:t>
            </a:r>
            <a:endParaRPr lang="en-GB"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C:\Users\ALTOND\Pictures\Asia Bibi.jpg"/>
          <p:cNvPicPr>
            <a:picLocks noChangeAspect="1" noChangeArrowheads="1"/>
          </p:cNvPicPr>
          <p:nvPr/>
        </p:nvPicPr>
        <p:blipFill>
          <a:blip r:embed="rId2" cstate="print"/>
          <a:srcRect/>
          <a:stretch>
            <a:fillRect/>
          </a:stretch>
        </p:blipFill>
        <p:spPr bwMode="auto">
          <a:xfrm>
            <a:off x="8296921" y="2369714"/>
            <a:ext cx="3444993" cy="3884526"/>
          </a:xfrm>
          <a:prstGeom prst="rect">
            <a:avLst/>
          </a:prstGeom>
          <a:noFill/>
        </p:spPr>
      </p:pic>
      <p:pic>
        <p:nvPicPr>
          <p:cNvPr id="13314" name="Picture 2" descr="Image result for asia bib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2302" y="63062"/>
            <a:ext cx="3559613" cy="2135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127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2289" y="491488"/>
            <a:ext cx="7788165" cy="5625532"/>
          </a:xfrm>
        </p:spPr>
        <p:txBody>
          <a:bodyPr>
            <a:noAutofit/>
          </a:bodyPr>
          <a:lstStyle/>
          <a:p>
            <a:r>
              <a:rPr lang="en-GB" sz="2400" b="1" i="1" dirty="0" smtClean="0">
                <a:solidFill>
                  <a:schemeClr val="tx1"/>
                </a:solidFill>
              </a:rPr>
              <a:t>“I</a:t>
            </a:r>
            <a:r>
              <a:rPr lang="en-GB" sz="2400" b="1" i="1" dirty="0">
                <a:solidFill>
                  <a:schemeClr val="tx1"/>
                </a:solidFill>
              </a:rPr>
              <a:t> cried alone, putting my head in my hands. I can no longer bear the sight of people full of hatred, applauding the killing of a poor farm worker. I no longer see them, but I still hear them, the crowd who gave the judge a standing ovation, saying: "Kill her, kill her! </a:t>
            </a:r>
            <a:r>
              <a:rPr lang="en-GB" sz="2400" b="1" i="1" dirty="0" err="1">
                <a:solidFill>
                  <a:schemeClr val="tx1"/>
                </a:solidFill>
              </a:rPr>
              <a:t>Allahu</a:t>
            </a:r>
            <a:r>
              <a:rPr lang="en-GB" sz="2400" b="1" i="1" dirty="0">
                <a:solidFill>
                  <a:schemeClr val="tx1"/>
                </a:solidFill>
              </a:rPr>
              <a:t> Akbar!" </a:t>
            </a:r>
            <a:r>
              <a:rPr lang="en-GB" sz="2400" b="1" i="1" dirty="0" smtClean="0">
                <a:solidFill>
                  <a:schemeClr val="tx1"/>
                </a:solidFill>
              </a:rPr>
              <a:t>…I </a:t>
            </a:r>
            <a:r>
              <a:rPr lang="en-GB" sz="2400" b="1" i="1" dirty="0">
                <a:solidFill>
                  <a:schemeClr val="tx1"/>
                </a:solidFill>
              </a:rPr>
              <a:t>was then thrown like an old rubbish sack into the van... I had lost all humanity in their </a:t>
            </a:r>
            <a:r>
              <a:rPr lang="en-GB" sz="2400" b="1" i="1" dirty="0" smtClean="0">
                <a:solidFill>
                  <a:schemeClr val="tx1"/>
                </a:solidFill>
              </a:rPr>
              <a:t>eyes” </a:t>
            </a:r>
            <a:r>
              <a:rPr lang="en-GB" sz="2400" b="1" dirty="0" smtClean="0">
                <a:solidFill>
                  <a:schemeClr val="tx1"/>
                </a:solidFill>
              </a:rPr>
              <a:t>– Asia Bibbi –mother of five (one of whom is significantly disabled). </a:t>
            </a:r>
            <a:br>
              <a:rPr lang="en-GB" sz="2400" b="1" dirty="0" smtClean="0">
                <a:solidFill>
                  <a:schemeClr val="tx1"/>
                </a:solidFill>
              </a:rPr>
            </a:br>
            <a:r>
              <a:rPr lang="en-GB" sz="2400" b="1" dirty="0">
                <a:solidFill>
                  <a:schemeClr val="tx1"/>
                </a:solidFill>
              </a:rPr>
              <a:t/>
            </a:r>
            <a:br>
              <a:rPr lang="en-GB" sz="2400" b="1" dirty="0">
                <a:solidFill>
                  <a:schemeClr val="tx1"/>
                </a:solidFill>
              </a:rPr>
            </a:br>
            <a:endParaRPr lang="en-GB" sz="2400" b="1" dirty="0">
              <a:solidFill>
                <a:schemeClr val="tx1"/>
              </a:solidFill>
            </a:endParaRPr>
          </a:p>
        </p:txBody>
      </p:sp>
      <p:pic>
        <p:nvPicPr>
          <p:cNvPr id="14340" name="Picture 4" descr="Image result for asia bib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717" y="491488"/>
            <a:ext cx="2786620" cy="44511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5764" y="5186597"/>
            <a:ext cx="10554236" cy="1077218"/>
          </a:xfrm>
          <a:prstGeom prst="rect">
            <a:avLst/>
          </a:prstGeom>
        </p:spPr>
        <p:txBody>
          <a:bodyPr wrap="square">
            <a:spAutoFit/>
          </a:bodyPr>
          <a:lstStyle/>
          <a:p>
            <a:r>
              <a:rPr lang="en-GB" sz="3200" b="1" dirty="0"/>
              <a:t>"</a:t>
            </a:r>
            <a:r>
              <a:rPr lang="en-GB" sz="3200" b="1" i="1" dirty="0"/>
              <a:t>I believe in my religion and in Jesus Christ, who died on the cross for the sins of mankind</a:t>
            </a:r>
            <a:r>
              <a:rPr lang="en-GB" sz="3200" b="1" dirty="0"/>
              <a:t>.” </a:t>
            </a:r>
          </a:p>
        </p:txBody>
      </p:sp>
    </p:spTree>
    <p:extLst>
      <p:ext uri="{BB962C8B-B14F-4D97-AF65-F5344CB8AC3E}">
        <p14:creationId xmlns:p14="http://schemas.microsoft.com/office/powerpoint/2010/main" val="2244354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1"/>
                </a:solidFill>
              </a:rPr>
              <a:t>2016 - Easter in Lahore: More than 70 dead; 340 injured</a:t>
            </a:r>
            <a:endParaRPr lang="en-GB" b="1" dirty="0">
              <a:solidFill>
                <a:schemeClr val="tx1"/>
              </a:solidFill>
            </a:endParaRPr>
          </a:p>
        </p:txBody>
      </p:sp>
      <p:pic>
        <p:nvPicPr>
          <p:cNvPr id="7170" name="Picture 2" descr="https://d284gedng9vuu0.cloudfront.net/article_media/2016/03/lahore-easterattack-d45e9b2b.jpg.885x497_q90_box-0,294,5190,3210_crop_det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49" y="2124074"/>
            <a:ext cx="4195708" cy="419789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rotesters took to the streets in cities across Pakistan following the church bomb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629" y="2124074"/>
            <a:ext cx="3848866" cy="236976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rotests, such as this one in Lahore, sprang up in cities across Pakistan. Some of them caused traffic problems. One woman died when her car crashed while following a detour aound a prot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5495" y="2124074"/>
            <a:ext cx="3048000" cy="236976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timedotcom.files.wordpress.com/2016/03/lahore-pakistan-easter-bombing-5.jpg?quality=75&amp;strip=color&amp;w=8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6629" y="4687509"/>
            <a:ext cx="6896865" cy="16344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flipH="1">
            <a:off x="898634" y="6388398"/>
            <a:ext cx="6511158"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76260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578381" y="1619076"/>
            <a:ext cx="4320480" cy="3052936"/>
          </a:xfrm>
          <a:prstGeom prst="rect">
            <a:avLst/>
          </a:prstGeom>
          <a:noFill/>
          <a:ln w="9525">
            <a:noFill/>
            <a:miter lim="800000"/>
            <a:headEnd/>
            <a:tailEnd/>
          </a:ln>
        </p:spPr>
      </p:pic>
      <p:sp>
        <p:nvSpPr>
          <p:cNvPr id="3" name="Title 2"/>
          <p:cNvSpPr>
            <a:spLocks noGrp="1"/>
          </p:cNvSpPr>
          <p:nvPr>
            <p:ph type="title"/>
          </p:nvPr>
        </p:nvSpPr>
        <p:spPr>
          <a:xfrm>
            <a:off x="578380" y="832992"/>
            <a:ext cx="9982295" cy="591344"/>
          </a:xfrm>
        </p:spPr>
        <p:txBody>
          <a:bodyPr>
            <a:noAutofit/>
          </a:bodyPr>
          <a:lstStyle/>
          <a:p>
            <a:r>
              <a:rPr lang="en-GB" sz="2800" b="1" dirty="0" smtClean="0">
                <a:solidFill>
                  <a:schemeClr val="tx1"/>
                </a:solidFill>
              </a:rPr>
              <a:t>Pakistan 2011 - </a:t>
            </a:r>
            <a:r>
              <a:rPr lang="en-GB" sz="2800" b="1" dirty="0" err="1" smtClean="0">
                <a:solidFill>
                  <a:schemeClr val="tx1"/>
                </a:solidFill>
              </a:rPr>
              <a:t>Shabaz</a:t>
            </a:r>
            <a:r>
              <a:rPr lang="en-GB" sz="2800" b="1" dirty="0" smtClean="0">
                <a:solidFill>
                  <a:schemeClr val="tx1"/>
                </a:solidFill>
              </a:rPr>
              <a:t> </a:t>
            </a:r>
            <a:r>
              <a:rPr lang="en-GB" sz="2800" b="1" dirty="0">
                <a:solidFill>
                  <a:schemeClr val="tx1"/>
                </a:solidFill>
              </a:rPr>
              <a:t>Bhatti </a:t>
            </a:r>
            <a:r>
              <a:rPr lang="en-GB" sz="2800" b="1" dirty="0" smtClean="0">
                <a:solidFill>
                  <a:schemeClr val="tx1"/>
                </a:solidFill>
              </a:rPr>
              <a:t> was murdered for challenging persecution of minorities and challenging the Blasphemy Laws.</a:t>
            </a:r>
            <a:endParaRPr lang="en-GB" sz="2800" b="1" dirty="0">
              <a:solidFill>
                <a:schemeClr val="tx1"/>
              </a:solidFill>
            </a:endParaRPr>
          </a:p>
        </p:txBody>
      </p:sp>
      <p:sp>
        <p:nvSpPr>
          <p:cNvPr id="6" name="Text Placeholder 5"/>
          <p:cNvSpPr>
            <a:spLocks noGrp="1"/>
          </p:cNvSpPr>
          <p:nvPr>
            <p:ph type="body" sz="half" idx="2"/>
          </p:nvPr>
        </p:nvSpPr>
        <p:spPr>
          <a:xfrm>
            <a:off x="578381" y="5370490"/>
            <a:ext cx="11321698" cy="1226861"/>
          </a:xfrm>
        </p:spPr>
        <p:txBody>
          <a:bodyPr>
            <a:normAutofit/>
          </a:bodyPr>
          <a:lstStyle/>
          <a:p>
            <a:r>
              <a:rPr lang="en-GB" sz="2400" b="1" i="1" dirty="0"/>
              <a:t>Bhatti said</a:t>
            </a:r>
            <a:r>
              <a:rPr lang="en-GB" sz="2400" i="1" dirty="0"/>
              <a:t> </a:t>
            </a:r>
            <a:r>
              <a:rPr lang="en-GB" sz="2400" b="1" i="1" dirty="0"/>
              <a:t>“I want to share that I believe in Jesus Christ, who has given his own life for us. I know what is the meaning of the cross, and I am following the cross, and I am ready to die for a cause</a:t>
            </a:r>
            <a:r>
              <a:rPr lang="en-GB" sz="2400" b="1" i="1" dirty="0" smtClean="0"/>
              <a:t>.”</a:t>
            </a:r>
            <a:r>
              <a:rPr lang="en-GB" sz="2000" b="1" dirty="0">
                <a:solidFill>
                  <a:srgbClr val="FF0000"/>
                </a:solidFill>
              </a:rPr>
              <a:t> </a:t>
            </a:r>
            <a:endParaRPr lang="en-GB" sz="2000" b="1" dirty="0" smtClean="0">
              <a:solidFill>
                <a:srgbClr val="FF0000"/>
              </a:solidFill>
            </a:endParaRPr>
          </a:p>
          <a:p>
            <a:endParaRPr lang="en-GB" sz="2400" dirty="0"/>
          </a:p>
        </p:txBody>
      </p:sp>
      <p:pic>
        <p:nvPicPr>
          <p:cNvPr id="56323" name="Picture 3"/>
          <p:cNvPicPr>
            <a:picLocks noChangeAspect="1" noChangeArrowheads="1"/>
          </p:cNvPicPr>
          <p:nvPr/>
        </p:nvPicPr>
        <p:blipFill>
          <a:blip r:embed="rId3" cstate="print"/>
          <a:srcRect/>
          <a:stretch>
            <a:fillRect/>
          </a:stretch>
        </p:blipFill>
        <p:spPr bwMode="auto">
          <a:xfrm>
            <a:off x="4898861" y="1609638"/>
            <a:ext cx="3240360" cy="3071812"/>
          </a:xfrm>
          <a:prstGeom prst="rect">
            <a:avLst/>
          </a:prstGeom>
          <a:noFill/>
          <a:ln w="9525">
            <a:noFill/>
            <a:miter lim="800000"/>
            <a:headEnd/>
            <a:tailEnd/>
          </a:ln>
        </p:spPr>
      </p:pic>
      <p:pic>
        <p:nvPicPr>
          <p:cNvPr id="7" name="Picture 4" descr="http://static.guim.co.uk/sys-images/Guardian/Pix/pictures/2011/3/2/1299062992967/Shahbaz-Bhatti-assassinat-007.jpg"/>
          <p:cNvPicPr>
            <a:picLocks noChangeAspect="1" noChangeArrowheads="1"/>
          </p:cNvPicPr>
          <p:nvPr/>
        </p:nvPicPr>
        <p:blipFill>
          <a:blip r:embed="rId4" cstate="print"/>
          <a:srcRect/>
          <a:stretch>
            <a:fillRect/>
          </a:stretch>
        </p:blipFill>
        <p:spPr bwMode="auto">
          <a:xfrm>
            <a:off x="8265225" y="1609638"/>
            <a:ext cx="3834477" cy="3067582"/>
          </a:xfrm>
          <a:prstGeom prst="rect">
            <a:avLst/>
          </a:prstGeom>
          <a:noFill/>
        </p:spPr>
      </p:pic>
    </p:spTree>
    <p:extLst>
      <p:ext uri="{BB962C8B-B14F-4D97-AF65-F5344CB8AC3E}">
        <p14:creationId xmlns:p14="http://schemas.microsoft.com/office/powerpoint/2010/main" val="28979515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1"/>
                </a:solidFill>
              </a:rPr>
              <a:t>2016 - Pakistani Christians kept like caged animals in detention centres</a:t>
            </a:r>
            <a:endParaRPr lang="en-GB" b="1" dirty="0">
              <a:solidFill>
                <a:schemeClr val="tx1"/>
              </a:solidFill>
            </a:endParaRPr>
          </a:p>
        </p:txBody>
      </p:sp>
      <p:pic>
        <p:nvPicPr>
          <p:cNvPr id="6146" name="Picture 2" descr="https://lordalton.files.wordpress.com/2015/09/thai-jail-faceboo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431" y="2156943"/>
            <a:ext cx="8943975" cy="4076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1543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1"/>
                </a:solidFill>
              </a:rPr>
              <a:t>Taking evidence from persecuted Pakistani Christians who have escaped</a:t>
            </a:r>
            <a:endParaRPr lang="en-GB" b="1" dirty="0">
              <a:solidFill>
                <a:schemeClr val="tx1"/>
              </a:solidFill>
            </a:endParaRPr>
          </a:p>
        </p:txBody>
      </p:sp>
      <p:pic>
        <p:nvPicPr>
          <p:cNvPr id="5122" name="Picture 2" descr="https://www.premier.org.uk/var/ezdemo_site/storage/images/media/images/premier-news-images/christian/lord-david-alton-petition-thailand/16595390-1-eng-GB/Lord-David-Alton-petition-Thailand_gallery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1930401"/>
            <a:ext cx="2426474" cy="35590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lordalton.files.wordpress.com/2015/09/11998068_451106161740593_1204687168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809" y="1930399"/>
            <a:ext cx="2524260" cy="355903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lordalton.files.wordpress.com/2015/09/11997055_451106131740596_40062264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8069" y="1930399"/>
            <a:ext cx="3090928" cy="35590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7334" y="5729151"/>
            <a:ext cx="8466666" cy="923330"/>
          </a:xfrm>
          <a:prstGeom prst="rect">
            <a:avLst/>
          </a:prstGeom>
        </p:spPr>
        <p:txBody>
          <a:bodyPr wrap="square">
            <a:spAutoFit/>
          </a:bodyPr>
          <a:lstStyle/>
          <a:p>
            <a:r>
              <a:rPr lang="en-GB" dirty="0" smtClean="0">
                <a:hlinkClick r:id="rId5"/>
              </a:rPr>
              <a:t>https://davidalton.net/2016/03/28/carnage-in-lahore-pakistan-and-uk-governments-failure-to-challenge-persecution-or-the-culture-of-impunity-links-to-previous-posts-about-pakistans-christians-shahbaz-bhatti-asia-bibbi-and-the/</a:t>
            </a:r>
            <a:endParaRPr lang="en-GB" dirty="0" smtClean="0"/>
          </a:p>
        </p:txBody>
      </p:sp>
      <p:pic>
        <p:nvPicPr>
          <p:cNvPr id="8" name="Picture 4" descr="stop-killing-christians-in-pakist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8996" y="1930399"/>
            <a:ext cx="3657601" cy="4722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5857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Iran</a:t>
            </a:r>
            <a:endParaRPr lang="en-GB" dirty="0">
              <a:solidFill>
                <a:schemeClr val="tx1"/>
              </a:solidFill>
            </a:endParaRPr>
          </a:p>
        </p:txBody>
      </p:sp>
      <p:sp>
        <p:nvSpPr>
          <p:cNvPr id="3" name="Rectangle 2"/>
          <p:cNvSpPr/>
          <p:nvPr/>
        </p:nvSpPr>
        <p:spPr>
          <a:xfrm>
            <a:off x="965915" y="1262130"/>
            <a:ext cx="10357190" cy="1692771"/>
          </a:xfrm>
          <a:prstGeom prst="rect">
            <a:avLst/>
          </a:prstGeom>
        </p:spPr>
        <p:txBody>
          <a:bodyPr wrap="square">
            <a:spAutoFit/>
          </a:bodyPr>
          <a:lstStyle/>
          <a:p>
            <a:pPr>
              <a:spcAft>
                <a:spcPts val="0"/>
              </a:spcAft>
            </a:pPr>
            <a:endParaRPr lang="en-GB"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  – where there were almost 1000 executions last year, including the execution of Baha’is -  and the imprisonment of  Saeed Abedini, imprisoned for 10 years for </a:t>
            </a:r>
            <a:r>
              <a:rPr lang="en-GB" sz="2400" b="1" i="1" dirty="0" smtClean="0">
                <a:effectLst/>
                <a:latin typeface="Calibri" panose="020F0502020204030204" pitchFamily="34" charset="0"/>
                <a:ea typeface="Calibri" panose="020F0502020204030204" pitchFamily="34" charset="0"/>
                <a:cs typeface="Times New Roman" panose="02020603050405020304" pitchFamily="18" charset="0"/>
              </a:rPr>
              <a:t>“undermining national security” </a:t>
            </a: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by hosting Christian gatherings in his home.</a:t>
            </a:r>
            <a:r>
              <a:rPr lang="en-GB" sz="28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GB"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506" name="Picture 2" descr="Image result for iranian execu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5945" y="3322750"/>
            <a:ext cx="3812630" cy="303941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Saeed Abed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800" y="3322750"/>
            <a:ext cx="3765291" cy="303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719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1976" y="631065"/>
            <a:ext cx="7972023" cy="5539978"/>
          </a:xfrm>
          <a:prstGeom prst="rect">
            <a:avLst/>
          </a:prstGeom>
        </p:spPr>
        <p:txBody>
          <a:bodyPr wrap="square">
            <a:spAutoFit/>
          </a:bodyPr>
          <a:lstStyle/>
          <a:p>
            <a:pPr>
              <a:spcAft>
                <a:spcPts val="0"/>
              </a:spcAft>
            </a:pPr>
            <a:r>
              <a:rPr lang="en-GB" sz="2400" b="1" u="sng" dirty="0">
                <a:latin typeface="Times New Roman" panose="02020603050405020304" pitchFamily="18" charset="0"/>
                <a:ea typeface="Calibri" panose="020F0502020204030204" pitchFamily="34" charset="0"/>
                <a:cs typeface="Times New Roman" panose="02020603050405020304" pitchFamily="18" charset="0"/>
              </a:rPr>
              <a:t>During my remarks I will describe 3 things: </a:t>
            </a:r>
            <a:endParaRPr lang="en-GB"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 </a:t>
            </a:r>
            <a:endParaRPr lang="en-GB"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endParaRPr lang="en-GB" sz="2400" dirty="0" smtClean="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2400" dirty="0" smtClean="0">
                <a:latin typeface="Times New Roman" panose="02020603050405020304" pitchFamily="18" charset="0"/>
                <a:ea typeface="Calibri" panose="020F0502020204030204" pitchFamily="34" charset="0"/>
                <a:cs typeface="Times New Roman" panose="02020603050405020304" pitchFamily="18" charset="0"/>
              </a:rPr>
              <a:t>1</a:t>
            </a:r>
            <a:r>
              <a:rPr lang="en-GB" sz="2400" dirty="0">
                <a:latin typeface="Times New Roman" panose="02020603050405020304" pitchFamily="18" charset="0"/>
                <a:ea typeface="Calibri" panose="020F0502020204030204" pitchFamily="34" charset="0"/>
                <a:cs typeface="Times New Roman" panose="02020603050405020304" pitchFamily="18" charset="0"/>
              </a:rPr>
              <a:t>. </a:t>
            </a:r>
            <a:r>
              <a:rPr lang="en-GB" sz="2400" b="1" u="sng" dirty="0">
                <a:latin typeface="Times New Roman" panose="02020603050405020304" pitchFamily="18" charset="0"/>
                <a:ea typeface="Calibri" panose="020F0502020204030204" pitchFamily="34" charset="0"/>
                <a:cs typeface="Times New Roman" panose="02020603050405020304" pitchFamily="18" charset="0"/>
              </a:rPr>
              <a:t>the world’s promise of protection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i="1" dirty="0">
                <a:latin typeface="Times New Roman" panose="02020603050405020304" pitchFamily="18" charset="0"/>
                <a:ea typeface="Calibri" panose="020F0502020204030204" pitchFamily="34" charset="0"/>
                <a:cs typeface="Times New Roman" panose="02020603050405020304" pitchFamily="18" charset="0"/>
              </a:rPr>
              <a:t>genesis of Article 18</a:t>
            </a:r>
            <a:r>
              <a:rPr lang="en-GB" sz="2400" b="1" i="1" u="sng" dirty="0">
                <a:latin typeface="Times New Roman" panose="02020603050405020304" pitchFamily="18" charset="0"/>
                <a:ea typeface="Calibri" panose="020F0502020204030204" pitchFamily="34" charset="0"/>
                <a:cs typeface="Times New Roman" panose="02020603050405020304" pitchFamily="18" charset="0"/>
              </a:rPr>
              <a:t> </a:t>
            </a:r>
            <a:r>
              <a:rPr lang="en-GB" sz="2400" b="1" i="1" dirty="0">
                <a:latin typeface="Times New Roman" panose="02020603050405020304" pitchFamily="18" charset="0"/>
                <a:ea typeface="Calibri" panose="020F0502020204030204" pitchFamily="34" charset="0"/>
                <a:cs typeface="Times New Roman" panose="02020603050405020304" pitchFamily="18" charset="0"/>
              </a:rPr>
              <a:t>of the1948 Universal Declaration of Human Rights which proclaims the right of every human being to believe, not to believe or to change their belief; and the Genocide Convention; </a:t>
            </a:r>
            <a:endParaRPr lang="en-GB"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 </a:t>
            </a:r>
            <a:endParaRPr lang="en-GB"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2</a:t>
            </a:r>
            <a:r>
              <a:rPr lang="en-GB" sz="2400" b="1" u="sng" dirty="0">
                <a:latin typeface="Times New Roman" panose="02020603050405020304" pitchFamily="18" charset="0"/>
                <a:ea typeface="Calibri" panose="020F0502020204030204" pitchFamily="34" charset="0"/>
                <a:cs typeface="Times New Roman" panose="02020603050405020304" pitchFamily="18" charset="0"/>
              </a:rPr>
              <a:t>. the reality:</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i="1" dirty="0">
                <a:latin typeface="Times New Roman" panose="02020603050405020304" pitchFamily="18" charset="0"/>
                <a:ea typeface="Calibri" panose="020F0502020204030204" pitchFamily="34" charset="0"/>
                <a:cs typeface="Times New Roman" panose="02020603050405020304" pitchFamily="18" charset="0"/>
              </a:rPr>
              <a:t>for many, Article 18 is not worth the paper on which it is written; and</a:t>
            </a:r>
            <a:endParaRPr lang="en-GB"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 </a:t>
            </a:r>
            <a:endParaRPr lang="en-GB"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3. </a:t>
            </a:r>
            <a:r>
              <a:rPr lang="en-GB" sz="2400" b="1" u="sng" dirty="0">
                <a:latin typeface="Times New Roman" panose="02020603050405020304" pitchFamily="18" charset="0"/>
                <a:ea typeface="Calibri" panose="020F0502020204030204" pitchFamily="34" charset="0"/>
                <a:cs typeface="Times New Roman" panose="02020603050405020304" pitchFamily="18" charset="0"/>
              </a:rPr>
              <a:t>how we should respond</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i="1" dirty="0">
                <a:latin typeface="Times New Roman" panose="02020603050405020304" pitchFamily="18" charset="0"/>
                <a:ea typeface="Calibri" panose="020F0502020204030204" pitchFamily="34" charset="0"/>
                <a:cs typeface="Times New Roman" panose="02020603050405020304" pitchFamily="18" charset="0"/>
              </a:rPr>
              <a:t>what we might do</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endParaRPr lang="en-GB"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2400" dirty="0">
                <a:latin typeface="Times New Roman" panose="02020603050405020304" pitchFamily="18" charset="0"/>
                <a:ea typeface="Calibri" panose="020F0502020204030204" pitchFamily="34" charset="0"/>
                <a:cs typeface="Times New Roman" panose="02020603050405020304" pitchFamily="18" charset="0"/>
              </a:rPr>
              <a:t> </a:t>
            </a:r>
            <a:endParaRPr lang="en-GB"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dirty="0">
                <a:latin typeface="Times New Roman" panose="02020603050405020304" pitchFamily="18"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8689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07" y="118278"/>
            <a:ext cx="10515600" cy="1325563"/>
          </a:xfrm>
        </p:spPr>
        <p:txBody>
          <a:bodyPr/>
          <a:lstStyle/>
          <a:p>
            <a:r>
              <a:rPr lang="en-GB" dirty="0" smtClean="0">
                <a:solidFill>
                  <a:schemeClr val="tx1"/>
                </a:solidFill>
              </a:rPr>
              <a:t>China</a:t>
            </a:r>
            <a:endParaRPr lang="en-GB" dirty="0">
              <a:solidFill>
                <a:schemeClr val="tx1"/>
              </a:solidFill>
            </a:endParaRPr>
          </a:p>
        </p:txBody>
      </p:sp>
      <p:sp>
        <p:nvSpPr>
          <p:cNvPr id="3" name="Rectangle 2"/>
          <p:cNvSpPr/>
          <p:nvPr/>
        </p:nvSpPr>
        <p:spPr>
          <a:xfrm>
            <a:off x="448507" y="901521"/>
            <a:ext cx="10794749" cy="1631216"/>
          </a:xfrm>
          <a:prstGeom prst="rect">
            <a:avLst/>
          </a:prstGeom>
        </p:spPr>
        <p:txBody>
          <a:bodyPr wrap="square">
            <a:spAutoFit/>
          </a:bodyPr>
          <a:lstStyle/>
          <a:p>
            <a:pPr>
              <a:spcAft>
                <a:spcPts val="0"/>
              </a:spcAft>
            </a:pPr>
            <a:endParaRPr lang="en-GB" sz="2000" b="1"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b="1" dirty="0" smtClean="0">
                <a:effectLst/>
                <a:latin typeface="Calibri" panose="020F0502020204030204" pitchFamily="34" charset="0"/>
                <a:ea typeface="Calibri" panose="020F0502020204030204" pitchFamily="34" charset="0"/>
                <a:cs typeface="Times New Roman" panose="02020603050405020304" pitchFamily="18" charset="0"/>
              </a:rPr>
              <a:t>Religious persecution has led to Chinese Catholics like the late Bishop </a:t>
            </a:r>
            <a:r>
              <a:rPr lang="en-GB" sz="2000" b="1" dirty="0" err="1" smtClean="0">
                <a:effectLst/>
                <a:latin typeface="Calibri" panose="020F0502020204030204" pitchFamily="34" charset="0"/>
                <a:ea typeface="Calibri" panose="020F0502020204030204" pitchFamily="34" charset="0"/>
                <a:cs typeface="Times New Roman" panose="02020603050405020304" pitchFamily="18" charset="0"/>
              </a:rPr>
              <a:t>Cosmas</a:t>
            </a:r>
            <a:r>
              <a:rPr lang="en-GB" sz="2000" b="1" dirty="0" smtClean="0">
                <a:effectLst/>
                <a:latin typeface="Calibri" panose="020F0502020204030204" pitchFamily="34" charset="0"/>
                <a:ea typeface="Calibri" panose="020F0502020204030204" pitchFamily="34" charset="0"/>
                <a:cs typeface="Times New Roman" panose="02020603050405020304" pitchFamily="18" charset="0"/>
              </a:rPr>
              <a:t> Shi </a:t>
            </a:r>
            <a:r>
              <a:rPr lang="en-GB" sz="2000" b="1" dirty="0" err="1" smtClean="0">
                <a:effectLst/>
                <a:latin typeface="Calibri" panose="020F0502020204030204" pitchFamily="34" charset="0"/>
                <a:ea typeface="Calibri" panose="020F0502020204030204" pitchFamily="34" charset="0"/>
                <a:cs typeface="Times New Roman" panose="02020603050405020304" pitchFamily="18" charset="0"/>
              </a:rPr>
              <a:t>Enxiang</a:t>
            </a:r>
            <a:r>
              <a:rPr lang="en-GB" sz="2000" b="1" dirty="0" smtClean="0">
                <a:effectLst/>
                <a:latin typeface="Calibri" panose="020F0502020204030204" pitchFamily="34" charset="0"/>
                <a:ea typeface="Calibri" panose="020F0502020204030204" pitchFamily="34" charset="0"/>
                <a:cs typeface="Times New Roman" panose="02020603050405020304" pitchFamily="18" charset="0"/>
              </a:rPr>
              <a:t>, who died last year at 94 years of age, having spent to spend half his life in prison; to Chinese Protestants, since the beginning of 2016, seeing 49 of their churches defaced or destroyed, crosses removed and a pastor’s wife crushed to death in the rubble as she pleaded with the authorities to desist. </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530" name="Picture 2" descr="http://the-american-catholic.com/wp-content/uploads/2015/10/pic_giant_020515_SM_Cosma-Shi-Enxi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981" y="2796225"/>
            <a:ext cx="3876681" cy="2758212"/>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Image result for protestant churches demolished in ch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64" y="2796225"/>
            <a:ext cx="3554569" cy="27582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chinese pastors wife crushed to death in the rubble of her chu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9152" y="2796225"/>
            <a:ext cx="3401983" cy="275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075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dirty="0" smtClean="0">
                <a:solidFill>
                  <a:schemeClr val="tx1"/>
                </a:solidFill>
              </a:rPr>
              <a:t>Sudan</a:t>
            </a:r>
            <a:endParaRPr lang="en-GB" sz="4800" b="1" dirty="0">
              <a:solidFill>
                <a:schemeClr val="tx1"/>
              </a:solidFill>
            </a:endParaRPr>
          </a:p>
        </p:txBody>
      </p:sp>
      <p:pic>
        <p:nvPicPr>
          <p:cNvPr id="23554" name="Picture 2" descr="Image res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416" y="1348931"/>
            <a:ext cx="3129566" cy="50132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cstate="print"/>
          <a:srcRect/>
          <a:stretch>
            <a:fillRect/>
          </a:stretch>
        </p:blipFill>
        <p:spPr bwMode="auto">
          <a:xfrm>
            <a:off x="4169486" y="463083"/>
            <a:ext cx="3960440" cy="6133428"/>
          </a:xfrm>
          <a:prstGeom prst="rect">
            <a:avLst/>
          </a:prstGeom>
          <a:noFill/>
          <a:ln w="9525">
            <a:noFill/>
            <a:miter lim="800000"/>
            <a:headEnd/>
            <a:tailEnd/>
          </a:ln>
        </p:spPr>
      </p:pic>
      <p:pic>
        <p:nvPicPr>
          <p:cNvPr id="5" name="Picture 6" descr="C:\Users\ALTOND\Desktop\Archive\2004 The Independent Newspaper front page report of DA's genoicde report on Darfur -90[1].jpg"/>
          <p:cNvPicPr>
            <a:picLocks noChangeAspect="1" noChangeArrowheads="1"/>
          </p:cNvPicPr>
          <p:nvPr/>
        </p:nvPicPr>
        <p:blipFill>
          <a:blip r:embed="rId4" cstate="print"/>
          <a:srcRect/>
          <a:stretch>
            <a:fillRect/>
          </a:stretch>
        </p:blipFill>
        <p:spPr bwMode="auto">
          <a:xfrm>
            <a:off x="3658671" y="3709115"/>
            <a:ext cx="1776213" cy="2887395"/>
          </a:xfrm>
          <a:prstGeom prst="rect">
            <a:avLst/>
          </a:prstGeom>
          <a:noFill/>
        </p:spPr>
      </p:pic>
      <p:pic>
        <p:nvPicPr>
          <p:cNvPr id="7" name="Picture 5"/>
          <p:cNvPicPr>
            <a:picLocks noChangeAspect="1" noChangeArrowheads="1"/>
          </p:cNvPicPr>
          <p:nvPr/>
        </p:nvPicPr>
        <p:blipFill>
          <a:blip r:embed="rId5" cstate="print"/>
          <a:srcRect/>
          <a:stretch>
            <a:fillRect/>
          </a:stretch>
        </p:blipFill>
        <p:spPr bwMode="auto">
          <a:xfrm>
            <a:off x="8434678" y="463082"/>
            <a:ext cx="3456384" cy="3017864"/>
          </a:xfrm>
          <a:prstGeom prst="rect">
            <a:avLst/>
          </a:prstGeom>
          <a:noFill/>
          <a:ln w="9525">
            <a:noFill/>
            <a:miter lim="800000"/>
            <a:headEnd/>
            <a:tailEnd/>
          </a:ln>
        </p:spPr>
      </p:pic>
      <p:pic>
        <p:nvPicPr>
          <p:cNvPr id="4100" name="Picture 4" descr="Image result for bombing of kordof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4678" y="3480946"/>
            <a:ext cx="3456384" cy="31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255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99" y="1242646"/>
            <a:ext cx="5705340" cy="4527088"/>
          </a:xfrm>
        </p:spPr>
        <p:txBody>
          <a:bodyPr>
            <a:normAutofit/>
          </a:bodyPr>
          <a:lstStyle/>
          <a:p>
            <a:r>
              <a:rPr lang="en-GB" sz="2400" b="1" dirty="0">
                <a:solidFill>
                  <a:schemeClr val="tx1"/>
                </a:solidFill>
              </a:rPr>
              <a:t>Sudan’s Field Marshall Omar al Bashir</a:t>
            </a:r>
            <a:r>
              <a:rPr lang="en-GB" sz="2400" b="1" i="1" dirty="0">
                <a:solidFill>
                  <a:schemeClr val="tx1"/>
                </a:solidFill>
              </a:rPr>
              <a:t> </a:t>
            </a:r>
            <a:r>
              <a:rPr lang="en-GB" sz="2400" b="1" dirty="0" err="1">
                <a:solidFill>
                  <a:schemeClr val="tx1"/>
                </a:solidFill>
              </a:rPr>
              <a:t>Bashir</a:t>
            </a:r>
            <a:r>
              <a:rPr lang="en-GB" sz="2400" b="1" dirty="0">
                <a:solidFill>
                  <a:schemeClr val="tx1"/>
                </a:solidFill>
              </a:rPr>
              <a:t> </a:t>
            </a:r>
            <a:r>
              <a:rPr lang="en-GB" sz="2400" b="1" dirty="0" smtClean="0">
                <a:solidFill>
                  <a:schemeClr val="tx1"/>
                </a:solidFill>
              </a:rPr>
              <a:t>– indicted by the ICC for Genocide and Crimes against humanity -has </a:t>
            </a:r>
            <a:r>
              <a:rPr lang="en-GB" sz="2400" b="1" dirty="0">
                <a:solidFill>
                  <a:schemeClr val="tx1"/>
                </a:solidFill>
              </a:rPr>
              <a:t>travelled with impunity to Kenya, South Africa, China, Nigeria, UAE, Saudi Arabia, Ethiopia, Qatar and Egypt</a:t>
            </a:r>
            <a:r>
              <a:rPr lang="en-GB" sz="2400" b="1" dirty="0"/>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397" y="1481070"/>
            <a:ext cx="3175000" cy="4893972"/>
          </a:xfrm>
          <a:prstGeom prst="rect">
            <a:avLst/>
          </a:prstGeom>
        </p:spPr>
      </p:pic>
      <p:pic>
        <p:nvPicPr>
          <p:cNvPr id="4" name="Picture 4"/>
          <p:cNvPicPr>
            <a:picLocks noChangeAspect="1" noChangeArrowheads="1"/>
          </p:cNvPicPr>
          <p:nvPr/>
        </p:nvPicPr>
        <p:blipFill>
          <a:blip r:embed="rId3" cstate="print"/>
          <a:srcRect/>
          <a:stretch>
            <a:fillRect/>
          </a:stretch>
        </p:blipFill>
        <p:spPr bwMode="auto">
          <a:xfrm>
            <a:off x="398261" y="4146997"/>
            <a:ext cx="5551778" cy="2228045"/>
          </a:xfrm>
          <a:prstGeom prst="rect">
            <a:avLst/>
          </a:prstGeom>
          <a:noFill/>
          <a:ln w="9525">
            <a:noFill/>
            <a:miter lim="800000"/>
            <a:headEnd/>
            <a:tailEnd/>
          </a:ln>
        </p:spPr>
      </p:pic>
    </p:spTree>
    <p:extLst>
      <p:ext uri="{BB962C8B-B14F-4D97-AF65-F5344CB8AC3E}">
        <p14:creationId xmlns:p14="http://schemas.microsoft.com/office/powerpoint/2010/main" val="55168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08" y="101179"/>
            <a:ext cx="11376930" cy="1788510"/>
          </a:xfrm>
        </p:spPr>
        <p:txBody>
          <a:bodyPr>
            <a:normAutofit fontScale="90000"/>
          </a:bodyPr>
          <a:lstStyle/>
          <a:p>
            <a:r>
              <a:rPr lang="en-GB" sz="4000" b="1" dirty="0">
                <a:solidFill>
                  <a:schemeClr val="tx1"/>
                </a:solidFill>
              </a:rPr>
              <a:t>South Kordofan – Sudan – </a:t>
            </a:r>
            <a:r>
              <a:rPr lang="en-GB" sz="4000" b="1" i="1" dirty="0" smtClean="0">
                <a:solidFill>
                  <a:schemeClr val="tx1"/>
                </a:solidFill>
              </a:rPr>
              <a:t>“the </a:t>
            </a:r>
            <a:r>
              <a:rPr lang="en-GB" sz="4000" b="1" i="1" dirty="0">
                <a:solidFill>
                  <a:schemeClr val="tx1"/>
                </a:solidFill>
              </a:rPr>
              <a:t>second genocide of the 21</a:t>
            </a:r>
            <a:r>
              <a:rPr lang="en-GB" sz="4000" b="1" i="1" baseline="30000" dirty="0">
                <a:solidFill>
                  <a:schemeClr val="tx1"/>
                </a:solidFill>
              </a:rPr>
              <a:t>st</a:t>
            </a:r>
            <a:r>
              <a:rPr lang="en-GB" sz="4000" b="1" i="1" dirty="0">
                <a:solidFill>
                  <a:schemeClr val="tx1"/>
                </a:solidFill>
              </a:rPr>
              <a:t> </a:t>
            </a:r>
            <a:r>
              <a:rPr lang="en-GB" sz="4000" b="1" i="1" dirty="0" smtClean="0">
                <a:solidFill>
                  <a:schemeClr val="tx1"/>
                </a:solidFill>
              </a:rPr>
              <a:t>century” </a:t>
            </a:r>
            <a:r>
              <a:rPr lang="en-GB" sz="4000" b="1" dirty="0" smtClean="0">
                <a:solidFill>
                  <a:schemeClr val="tx1"/>
                </a:solidFill>
              </a:rPr>
              <a:t>- Chemical weapons now being used against civilians. Is it to be business as usual? </a:t>
            </a:r>
            <a:endParaRPr lang="en-GB" sz="4000" b="1" dirty="0">
              <a:solidFill>
                <a:schemeClr val="tx1"/>
              </a:solidFill>
            </a:endParaRPr>
          </a:p>
        </p:txBody>
      </p:sp>
      <p:pic>
        <p:nvPicPr>
          <p:cNvPr id="89090" name="Picture 2" descr="http://africanarguments.org/wp-content/uploads/2012/01/sudan-air-strike.jpg"/>
          <p:cNvPicPr>
            <a:picLocks noChangeAspect="1" noChangeArrowheads="1"/>
          </p:cNvPicPr>
          <p:nvPr/>
        </p:nvPicPr>
        <p:blipFill>
          <a:blip r:embed="rId2" cstate="print"/>
          <a:srcRect/>
          <a:stretch>
            <a:fillRect/>
          </a:stretch>
        </p:blipFill>
        <p:spPr bwMode="auto">
          <a:xfrm>
            <a:off x="478488" y="2248495"/>
            <a:ext cx="2495176" cy="2025970"/>
          </a:xfrm>
          <a:prstGeom prst="rect">
            <a:avLst/>
          </a:prstGeom>
          <a:noFill/>
        </p:spPr>
      </p:pic>
      <p:pic>
        <p:nvPicPr>
          <p:cNvPr id="89092" name="Picture 4" descr="http://farm8.staticflickr.com/7141/6813155189_799cde2af4_z.jpg"/>
          <p:cNvPicPr>
            <a:picLocks noChangeAspect="1" noChangeArrowheads="1"/>
          </p:cNvPicPr>
          <p:nvPr/>
        </p:nvPicPr>
        <p:blipFill>
          <a:blip r:embed="rId3" cstate="print"/>
          <a:srcRect/>
          <a:stretch>
            <a:fillRect/>
          </a:stretch>
        </p:blipFill>
        <p:spPr bwMode="auto">
          <a:xfrm>
            <a:off x="596421" y="4657434"/>
            <a:ext cx="2020655" cy="1550371"/>
          </a:xfrm>
          <a:prstGeom prst="rect">
            <a:avLst/>
          </a:prstGeom>
          <a:noFill/>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7569" y="2151920"/>
            <a:ext cx="3233569" cy="204056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2027" y="4681598"/>
            <a:ext cx="3719111" cy="1526208"/>
          </a:xfrm>
          <a:prstGeom prst="rect">
            <a:avLst/>
          </a:prstGeom>
        </p:spPr>
      </p:pic>
      <p:pic>
        <p:nvPicPr>
          <p:cNvPr id="6146" name="Picture 2" descr="fullsizerend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6681" y="2014088"/>
            <a:ext cx="3941437" cy="4659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738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611" y="476672"/>
            <a:ext cx="6593983" cy="1368152"/>
          </a:xfrm>
        </p:spPr>
        <p:txBody>
          <a:bodyPr>
            <a:noAutofit/>
          </a:bodyPr>
          <a:lstStyle/>
          <a:p>
            <a:r>
              <a:rPr lang="en-GB" sz="2800" b="1" dirty="0">
                <a:solidFill>
                  <a:schemeClr val="tx1"/>
                </a:solidFill>
              </a:rPr>
              <a:t>Nigeria: Boko Haram openly say their interim goal is "</a:t>
            </a:r>
            <a:r>
              <a:rPr lang="en-GB" sz="2800" b="1" i="1" dirty="0">
                <a:solidFill>
                  <a:schemeClr val="tx1"/>
                </a:solidFill>
              </a:rPr>
              <a:t>to eradicate Christians from certain parts of the country.“ </a:t>
            </a:r>
            <a:r>
              <a:rPr lang="en-GB" sz="2800" b="1" dirty="0">
                <a:solidFill>
                  <a:schemeClr val="tx1"/>
                </a:solidFill>
              </a:rPr>
              <a:t>There are endless killings</a:t>
            </a:r>
            <a:r>
              <a:rPr lang="en-GB" sz="2800" b="1" i="1" dirty="0">
                <a:solidFill>
                  <a:schemeClr val="tx1"/>
                </a:solidFill>
              </a:rPr>
              <a:t>.</a:t>
            </a:r>
            <a:r>
              <a:rPr lang="en-GB" sz="2800" dirty="0"/>
              <a:t/>
            </a:r>
            <a:br>
              <a:rPr lang="en-GB" sz="2800" dirty="0"/>
            </a:br>
            <a:endParaRPr lang="en-GB" sz="2800" dirty="0"/>
          </a:p>
        </p:txBody>
      </p:sp>
      <p:pic>
        <p:nvPicPr>
          <p:cNvPr id="90114" name="Picture 2" descr="http://www.trust.org/contentAsset/resize-image/202f7698-2381-4411-ab1d-ad572dcdbd84/photowide/?w=460&amp;h=318&amp;vn=201201091507"/>
          <p:cNvPicPr>
            <a:picLocks noChangeAspect="1" noChangeArrowheads="1"/>
          </p:cNvPicPr>
          <p:nvPr/>
        </p:nvPicPr>
        <p:blipFill>
          <a:blip r:embed="rId2" cstate="print"/>
          <a:srcRect/>
          <a:stretch>
            <a:fillRect/>
          </a:stretch>
        </p:blipFill>
        <p:spPr bwMode="auto">
          <a:xfrm>
            <a:off x="3525774" y="2459420"/>
            <a:ext cx="4381500" cy="2167305"/>
          </a:xfrm>
          <a:prstGeom prst="rect">
            <a:avLst/>
          </a:prstGeom>
          <a:noFill/>
        </p:spPr>
      </p:pic>
      <p:pic>
        <p:nvPicPr>
          <p:cNvPr id="90116" name="Picture 4" descr="http://www.teapartytribune.com/wp-content/uploads/2012/01/Christian_victims_of_Nigerian_Islamic_Extremists.jpg"/>
          <p:cNvPicPr>
            <a:picLocks noChangeAspect="1" noChangeArrowheads="1"/>
          </p:cNvPicPr>
          <p:nvPr/>
        </p:nvPicPr>
        <p:blipFill>
          <a:blip r:embed="rId3" cstate="print"/>
          <a:srcRect/>
          <a:stretch>
            <a:fillRect/>
          </a:stretch>
        </p:blipFill>
        <p:spPr bwMode="auto">
          <a:xfrm>
            <a:off x="3490886" y="4626726"/>
            <a:ext cx="4451276" cy="1544217"/>
          </a:xfrm>
          <a:prstGeom prst="rect">
            <a:avLst/>
          </a:prstGeom>
          <a:noFill/>
        </p:spPr>
      </p:pic>
      <p:pic>
        <p:nvPicPr>
          <p:cNvPr id="5" name="Picture 2" descr="http://www.thetimes.co.uk/tto/multimedia/archive/00698/NIGERIA_GIRLS_BOKO__698466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147" y="2459421"/>
            <a:ext cx="2393399" cy="3599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i1.ytimg.com/vi/c1ASlyvBCtM/0.jpg"/>
          <p:cNvPicPr>
            <a:picLocks noChangeAspect="1" noChangeArrowheads="1"/>
          </p:cNvPicPr>
          <p:nvPr/>
        </p:nvPicPr>
        <p:blipFill>
          <a:blip r:embed="rId5" cstate="print"/>
          <a:srcRect/>
          <a:stretch>
            <a:fillRect/>
          </a:stretch>
        </p:blipFill>
        <p:spPr bwMode="auto">
          <a:xfrm>
            <a:off x="8151574" y="2397275"/>
            <a:ext cx="2955335" cy="4161610"/>
          </a:xfrm>
          <a:prstGeom prst="rect">
            <a:avLst/>
          </a:prstGeom>
          <a:noFill/>
        </p:spPr>
      </p:pic>
      <p:pic>
        <p:nvPicPr>
          <p:cNvPr id="7" name="Picture 26" descr="https://encrypted-tbn1.gstatic.com/images?q=tbn:ANd9GcQcnWCY9T2OVODT9hfkAXnSprtSv7wO93rvYjCuKRAzPfChlmGfOQ"/>
          <p:cNvPicPr>
            <a:picLocks noChangeAspect="1" noChangeArrowheads="1"/>
          </p:cNvPicPr>
          <p:nvPr/>
        </p:nvPicPr>
        <p:blipFill>
          <a:blip r:embed="rId6" cstate="print"/>
          <a:srcRect/>
          <a:stretch>
            <a:fillRect/>
          </a:stretch>
        </p:blipFill>
        <p:spPr bwMode="auto">
          <a:xfrm>
            <a:off x="8116686" y="710698"/>
            <a:ext cx="2932964" cy="2268252"/>
          </a:xfrm>
          <a:prstGeom prst="rect">
            <a:avLst/>
          </a:prstGeom>
          <a:noFill/>
        </p:spPr>
      </p:pic>
    </p:spTree>
    <p:extLst>
      <p:ext uri="{BB962C8B-B14F-4D97-AF65-F5344CB8AC3E}">
        <p14:creationId xmlns:p14="http://schemas.microsoft.com/office/powerpoint/2010/main" val="8170973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s://encrypted-tbn0.gstatic.com/images?q=tbn:ANd9GcR_wGKz8IMoBScXrqp03_IA6p17cVebbjkp9S_HmHo37bA1fevf"/>
          <p:cNvPicPr>
            <a:picLocks noChangeAspect="1" noChangeArrowheads="1"/>
          </p:cNvPicPr>
          <p:nvPr/>
        </p:nvPicPr>
        <p:blipFill>
          <a:blip r:embed="rId2" cstate="print"/>
          <a:srcRect/>
          <a:stretch>
            <a:fillRect/>
          </a:stretch>
        </p:blipFill>
        <p:spPr bwMode="auto">
          <a:xfrm>
            <a:off x="677334" y="1547522"/>
            <a:ext cx="5447405" cy="4083209"/>
          </a:xfrm>
          <a:prstGeom prst="rect">
            <a:avLst/>
          </a:prstGeom>
          <a:noFill/>
        </p:spPr>
      </p:pic>
      <p:pic>
        <p:nvPicPr>
          <p:cNvPr id="3" name="Picture 2" descr="http://ecx.images-amazon.com/images/I/51Ro9OK-ZHL.jpg"/>
          <p:cNvPicPr>
            <a:picLocks noChangeAspect="1" noChangeArrowheads="1"/>
          </p:cNvPicPr>
          <p:nvPr/>
        </p:nvPicPr>
        <p:blipFill>
          <a:blip r:embed="rId3" cstate="print"/>
          <a:srcRect/>
          <a:stretch>
            <a:fillRect/>
          </a:stretch>
        </p:blipFill>
        <p:spPr bwMode="auto">
          <a:xfrm>
            <a:off x="6974208" y="657168"/>
            <a:ext cx="3915643" cy="5181600"/>
          </a:xfrm>
          <a:prstGeom prst="rect">
            <a:avLst/>
          </a:prstGeom>
          <a:noFill/>
        </p:spPr>
      </p:pic>
      <p:sp>
        <p:nvSpPr>
          <p:cNvPr id="2" name="Title 1"/>
          <p:cNvSpPr>
            <a:spLocks noGrp="1"/>
          </p:cNvSpPr>
          <p:nvPr>
            <p:ph type="title"/>
          </p:nvPr>
        </p:nvSpPr>
        <p:spPr/>
        <p:txBody>
          <a:bodyPr/>
          <a:lstStyle/>
          <a:p>
            <a:r>
              <a:rPr lang="en-GB" b="1" dirty="0" smtClean="0">
                <a:solidFill>
                  <a:schemeClr val="tx1"/>
                </a:solidFill>
              </a:rPr>
              <a:t>North Korea</a:t>
            </a:r>
            <a:endParaRPr lang="en-GB" b="1" dirty="0">
              <a:solidFill>
                <a:schemeClr val="tx1"/>
              </a:solidFill>
            </a:endParaRPr>
          </a:p>
        </p:txBody>
      </p:sp>
    </p:spTree>
    <p:extLst>
      <p:ext uri="{BB962C8B-B14F-4D97-AF65-F5344CB8AC3E}">
        <p14:creationId xmlns:p14="http://schemas.microsoft.com/office/powerpoint/2010/main" val="19114084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AutoShape 2" descr="data:image/jpeg;base64,/9j/4AAQSkZJRgABAQAAAQABAAD/2wCEAAkGBxQTEhQSEhQVFhQVFRQXFBcVFBQUFRUUFRQWFxUVFBQYHCggGBolHBQUITEhJSkrLi4uFx8zODMsNygtLisBCgoKDg0OGxAQGiwkHyQsLCwsLCwsLCw0LCwsLCwsLCwsLCwsLCwsLCwtLCwsLCwsLCwsLCwsLCwsLCwsLCwsLP/AABEIALgBEQMBIgACEQEDEQH/xAAcAAABBQEBAQAAAAAAAAAAAAACAAMEBQYBBwj/xABHEAABAwIEAgcEBgULBAMAAAABAAIRAwQFEiExQVEGEyJhcYGRMqGxwQcUQlJi0SNys9LwFSRDU1Rjc4KSwuEWM4OiNESy/8QAGgEAAgMBAQAAAAAAAAAAAAAAAQIAAwQFBv/EACoRAAICAgIBAwMEAwEAAAAAAAABAhEDIRIxQQQiURMyYXGBsfBSofEj/9oADAMBAAIRAxEAPwDyYIwFOpYdDc9TQcBxKiQr00yliCMIqNEuMNEqwZZsZrUdr90I2kCiExs7KXRsKh2afPRPfXwNKbAO86lA+7ed3Hy0R9wND7MJfxLR5p7+RXji31VfJO5Pqru9s3vDMgOjddUG2mtk0yEcKqDhPgVHfRc32gR4hWrbJ7G5jVAPKU1TxRw0dDh3hFSk+tgaRXBErQMoVdv0bvco91h7qep1HMbJ1JdCtENFC7CsMOw3rgQ09scDxTNpbYErK9KE9XtnMOVwIKDKitgAhchHlSIUIBCRCLKlChAIXIRwuQoQAoYThCEhAI24ISE4WoSEKIMkIHBPEIHNQChhwQEJ4hNuCDGGXBCBqnSE2QlYR+qFGDSeHFS9xPGEyHlpjgkHF1CSd60LiXYR3E7svP4Rt3oLO0L9dmjcp7J1r9NGN+AUhl0w/o4hmwPfzRWlSA9vY3Uuw0ZaQgcXcSou6fqWTg4NAmdjzU1lFlLV/afy4BOml0K7fZGtrF79hpzOgU4Yexv/AHKg8Ao1e+e7jA5DRMtCapP8C2kWQNuODiri6vKbMmjgC3htCz9O1eRow+itsYtahFMBpIDeSSUVaVjJuuht1vRqEkPIJ5jRM1cKcCILSDxlRKlc0xBEE8wpFoXOaAePL4KnNneLSZZjxc9skUsHJ+0Ce4Ej1TmerQ0dD2fd1U6zcGmOXBWVxRzMnSO+fiFz5esyt7Zrj6eFGRrXFJ7uxLHcWO/2u2KOzrupvDm7g/wE9e4O5x2mTy+cLrrZzRLhDmmDyPKeR2W7B6tSXGZmzemcfdE2X1eneUg6O1HmCqK0wjtPt3jtbsdzVrhA0Faj/wCRnzVtcsDiyqN2nXmjzcHxXX8C8VLZ5vc0CxxY4agppbHpjhsltRu50KyVWmWkg7hbMc+cbM848XQ2uQiSVggC4jXCFCAEICE4QuEKBGyhKcIQlAg0UDgniEBCDCMOCbcFIcEqVu57gxjXOcdmtBJPkErGREcjtLKpVdkptLnd2wHMnYDxWywjoK4w65OUf1bSC7/M7YeU+IWptrKnSbkpMDW8hx7ydye8rLk9RFdbLo42+zzTEcFq0ABVAIIEOaSWg/dJjQqvqMnTjC3HTm+y030gDPYk8BDmu8+CwzKs7xKONylG2B0nSI2Q8ikpebvCSeyDt04NApt/zHmVHpUySANygmdeasrMdWzrD7R0b+ab7UL2ywo120wKTjLiN/uquurVzXa6zseajZiTJ3K0Vg8MY0Vtz7M8OSWuGw/dohW+HADNVOUcuJT/ANfYzSkweJ3UbEmPDu2ZB2PCO5cs7Vz9mz37BPSatsW90h44lVP2o8ArHFbyo0shxHYCjtwxrfbqtHcFYYraUyWzUghmmm6VuFrQUpUZe9unVXhztY0HgrWk9zBAGsear7C3GcF2oBEeJWrt6bXOBieBC5OaVuzpYYETDg4nYD4+a1FC3Dm67Bds8NZMwR/p+atvqLQInwlqyuSNsYJEBlJgEAaql6R0DGYAQRlcPGcp9dP8xWnrUWt4k+g9ypMXMA+BiefAoRew5UnEzHRjFXUXc2zBW+qjMzPT5bLzKzYczgOJJb5aj5rfYPcl1FtRmpAhzfBdde6Cl56OM/bJoLHdbcHYgt9ZWe6WWOXJUA9oCfFaHHLoPoDLxe0EctVzpRbza/qgFPilxa/USatM8+hchEkuiZAIShdKRKhASEBCMoYQIBC4QnChKARy1sKtWeqpVKkb5GOfE7TlBhXth0CvKurmNpN51HQf9DZPrC2v0P8A/wAW4/xvjTZ+S17wseXPKLcUaIYk1bPP7H6NaLNa9V9Q8mjq2ee7j5EK+tsNpUG5aNNrBxyjU/rHc+au6wVRVuhncyCMo1MaEkTDeZjVY55JS7ZeopdEa4MCSohEkeSfGpJ1jhPy4fHxTVSoGy87NBcfISkG7MvjVel1jyKJuDnBy7MBA+046Rw2OsLB49ZOpVSHNa0vHWBjSXBgc50Mk7kQt3hlcOpVqQJFR+ctMEhriIL+QIgRK83qPLu0SSTqSTJPiSj6Tk/UZFeo63bv4fwl+1lWRVFX2NQkiSXTKSVa0szg3mVLxGrLso2boFzCG6ud91pUfcyotyJ4J+FUASXu9lmvmgua5e4uPl3BSKgyUGji8yfBcw7Dn1T2RpOpRTW5MD+CzwiHsIrewNieaHFKz2HI3ss4RxHitCMBY5jWEmAOHNNU8DcQab9WfZPEKhZY3ZY4OqMi0SVcYzIc2P6taGlhFKhTJ0LuZUu1bRrsI7JJaWmNwCIKmTMpLS0SGOn2ed0anbDY2K0FpcCmWuPIeapKbDTcaThqyQTxGUwVorG3bXbvBGhXNydbOljW9Ha/SdnAOPhkmOcZgU9h3SCrUlrC4xvpJjfnomaeAsYSI1Ig9nWORcdI8la9H7WnTrACDmDgdu6PmqpKFaNEOd7KN/THKe00u11dMDfwJ4Kb/wBQCscpZB257p6rhDMzsrZgmRAka8J3TrLFjGl7hEDQH2u8koNwrSA1O9sobKhluGk7Zi33GPirno9ddTcPpH2XHRU10+HNcPvT5gqxu6Ga6p/iAPmuvggvpb83/o5OeX/prwX2O2J7L2bZgXDz3UjpIYtneA+Cew+6D5pv9ppgjmOBVf0xeerbTbu9wCSNuUYvwCVU2jEVLUhjXnZ2yYWl6UW3V0qLOQ+SzRXQxy5KzLJU6OQhIRQknFBhE2gTrwUmxtsx12BU3ESGjKPNK2EphSRZB3lPObOvuQTrv5BQh6f9FbcttXHOuP2bVrKrSdjHlKy/0Y0otKjvvV3R5U6Y/Nat2m65mb72bcf2orLphnQTHEn89B5BQqluNS7X4f8APmrSu/l+QVZcP8/gFQxxiood7QzU3iY7J17uKmAk/wAb+Cj4iIoVTt2CPVCPYyu9dmWo1KYtajc/VZw9udxDS4x2chzaanXReYlbDpJcW4t2sZT/AE74zVC37LXTAdPMRCyDlb6DE4vJPful5/H98/HgozN2k/AC6kkt5SX1lZPFOoNJMRqmW4Y/u9VyweTTqCTsOKZoZnENBMnvKEbt7GdaLq/w97sgEaNA3V/hVJ1IMpho19o96rqmH1A5j9w1uuvFBh16TUzPmc0AcAqXco0OqTNkxKpctbGYxKqaGOszljpBmFKvWsLZEOMyBO6o4NPZZy+DP47Ve8nU6HYbQoGCVy2s2HQCdVr6TWMY574kjY8O5ZWzsnVnk02yJ8gtmOScWvBROLtMm9MLItq9a0S17dxz+0CP9JnvVVg125p7J13A58x4rXXuI2bafVV7im1wjZ7S5rh3axx3WPoXlH6w8W781MEZXfekDMBIHGVzZw0zoYp7RvbG/bUZ2gQQIM7zyWddijbS57W5cTrtliWx704bh7IefYkZiN44fJQsXxW1OrySdIgZnLNGOzc3o0GC4mKrqtcDQZRoD2t5jw0Q4pdtrgBvkIgkqnwnpEGjJSt6zqf9ZlIHrEeqsqVZgY6qDBdmJGnNCUWndB5XEqThtV+rRI1G8bHVWGIk06tuTuAJVELh3BxEkmATxMq6xKgaj6TBuGSu7GDhGKfwefnJSk2vkucfBpPp3LO4O7wU+xor3DXfZY0HzK60ivaEcQ0jzC70ZpdXQzu3MkrO3UfytFnb/HZRdOK81Gt5BZlWGNXHWVXP4E6eAVet+KPGCRmnK5NiK5K7CSsELbD2Q09+qhXb8zlNtSCwTw96jPYc0ASq/IxGpyTpudApFSycNdBzKlCgWMDygr3QcIOnzQbCeodAaOWxp/ifVd/7kf7VdVTGoHn/AMqu6G0clhbt/C4/6qj3fNWVamOK5mT7mbYdIq7l5Om/cP4/NRDT5+nBTq54BRiFSxhohQMepk21QNGpy+gIJViQqvpLUIpNDZlz4049k6fBRXeuyzHHlJJnk+M3TTNMtOamTlcDprGYObHvngqVyn4s2K1Ucqjx6OI+SguXRxY+EK/f932Y8krk2CuLqSsELnCLV8ukGHAhTejtk4VZc0wOauLSuxwGUjwVjTCySyvaovUFok0wsnjrDSqEDY9rzWsprL9OKrKeV5OpGjeJHOOXehhaUtkyK1obu6RqhtWnqdA4DcFSa18LdjS9w6yNJOyxrMcrAEU3ZAd439Tt5QoTiXGXEkniSST5lWufgVQ8mxr9K6RBLmOc+I7JhvmT+SzmIY1WLCxrixh3a0kT+s7d3ht3KM1qj1tTCRtjJEM0tJVlgp7Lo3a4HyOnyUeo1SMBqhlYA+y/smdtdp89PNDvQ6dOzbYTiBeAyo7sHeRJB5KWcOex36N8A7EEQR3SqavhLm6s1bv3jy4oKV7UADQ4xPNZJYnF6N0MqfZfVLWsYa+rmaTsDoqzpliIpta2nJIysLo0EAujx0Pqm23VVxygmToAD81KxzCMtjU4lpY+f84B9xKOPE2+TFzZVxpGfsce1GdmxElv5H81usBx62q3BcajWDIGtFTsSeWunvXldMQVKaVteSUls56gl0eudHrgCtVoE6Ekt5a8l3Hrs9m1o7n2o4BeVW1d1MyxzmEcWktPuVvhXSetRqdYctQnfrBJ8nDUH1Q5Lly/tk4uqL7pBRDHtpj7LRPiqmE3c44Kzy94LS7zA80YcDst2KScezLNNMNBCKVxxVgpYWLgW5TwOhTlSoWnM3moFncZXa6g7qy7IB5Ez4Kt9hQ6+8a9na0VbaAF/aII4Ll4zKd/DkVHaddR6KUE916Oj+aUANuqb7xPzUi5dAUToyf5pbj+4pf/AIaiv6nBcqb2zdHpEOoUEI1xyqCNQmcQoBzQPMeMqtxTpNQoyM2dw+yzX1OwTGH9LaFeGGab9gHxB8HDTyMKUwnk+Nt/nFf/ABqv7Ryr3K06QiLq5/x637Ryq3FdVdIxvsCEl2UlCE2m9zSSDBB1WtwfGG1IadHRqszcN6xvWN32ePmo9uHFwDd+5VuCmtjqTiz0umV5n06qkXtQk6AUx4DI06eZK1tvfkAMzDrQPI9yynTiv1jmvczK8dh34hqWny19VnjjaZbyRSju2TrVX0Kkaeh71Nt6kohH3GAo7SNSfBPVELG6aqEAeE2WR4/Dkn+qHAQheFCHpOA1utpNdtmaD4GNVExyxk9kdriR8xxKHoJWDqBE60nGf1Xdpp8NXDyU3Ab1tcuLjBJJiC49wga93krKtbLsYPR6i1rg14h7tnHj+Hu+cK46TUIsbo/3fzCz9/bOqVHNaS3JrI0cHAy3floVoMSvOuwuu6If1bmvHJ7NXeRgEdzgg410SfZ5HkO8J9oUi3otNOXPh51Y2AQRJDszp01jYHdQ4J32GwHHxVSlYMmGeNJy8/lfh/w0PpFC52hSp7Jio6FIw64LagbPZdIjvgkH3KKXI7ATWb3Gf/VybHakhJ/azRSuFKVwldIxnCFNtLv7LoI71CKElKwlxcMa8dpwAHJMUbAPcGsJ148hzUG3pF7mtHEwtrApMmnSnQDSAfOd1j9Tn+lpds1emwfVdvpGxtcYo29vTaXZiyjTbDebaYBBdtwTGG4n9YBqRAmBvrA135E7rEMw2tV/SVD1VKAS48j93mTwTWM9ICGCjSmnRaI/E4fiPM8u/WVz1yfZucYVUezW4x0npUZaz9I/k09kH8TvkPcsPjXSSrVkPfDfuMlo8wNT5rP1L1x7h3clGeVrw4VJWzHknwdD1a85BRzcu4OI8DB8iEDim3FaliivBS5yYNRxJJJJJ3J1JPMnimXJxxTTiiwApJJIELtlu6n226gEh4T5ytYX0hObf8KnW1QCs9h2cAVEv7Z1B2dnsH2hwVClbp/9LWqKkPMzJnmn8QxBj7d7agDiGnI4bh2w96euKTatM9UYdBOXvjgsvVcMggjtax3g/kUcuTpUTHDt2R2Up3/jxSMtcD6+HzT1IIq9OR8FUiwfmQuEafBM2j9PBPhQgQdIlC4LjNCR5j5j+OaNQhoeg+Y1KjGGHGnmGgIc1py1G+Ye13/jWnwC16u6eWiAYLhwnjCw3R6+NC5o1h9moMw+8x3Ze3zDivWLe3HWOqDUO1B5tOoVsC3EthXFh1lUvHECe4jj70ZwjLRuAft03COE5SJ8dvRWFF4bPJWYaHUp5tPwRY2ReT5xnQeE/mpNxTDHuYHB4Gzm6tcOBHrtwTGWIHLRFS5clRRS3Y252qKrUytlA4apm/OgCIDtCSJPFTcIqDrtTGhA8dI+ajUxomaLe1m+7t4poummLJWqNghlcBnVJdExCJQkrpTdRwAJJgBAJa4E0Zy48PmtDWvjl0jv1+MrMYC4Fud2zthxAB08/wA1fYcxhPaBIBkTIE8Oz+a4nqZcsjkdr0seMEhipTrwHOk0xqANXtZybmIA/JZfEXuc4mTBJLQeA4ea1eP42MvVtI10dHALIVHSSYhH02N5JWxPUyjjWuwIhA4oim3Lr1RyuwHFNuRuTTkBgSU24oiEDglYTiS4klCXl9eAVWVGmRGq0lMtqM5hwVVUwim7YR4J2wtalHRpzN5HdZZOLSouSaZSXlA0qhb6HuWZrth5HevRMas+sbmGjmjWeS85qVMzieZTympRXyCKpsk0wn0xTT0pEORmdl8cDqpDSo9cag8inGvUIPOEjvB0SDkJrABR7etJM8dR81CEwniN9x4jZe1YLUD7ei9uzqTI8MoC8Ulet/R3XzYfSndjqrPIVHED0IVkHstxPZdv2IVrg75plp3bPof+VVvcn8Luf0hbzb8D+Sdl2RXE8IuRDnfrO+JQnTXy/JO3wirUHKpUHo8hM1Dp3qgyHCNVEvTqpIfxXLdreuYXxkaQ5wIzBwBBykcZUIADou2/sruJVqf9GHaQOAEDiRuXd6Gi7RQhPw7EyCGP9nYHlynuV3KyVeroRp75VlYYyDDXwIAEzvHMELTiy1qRRkx+UXDnxqs9ieIZzA9kbd/eV3EcRLuyNG+8+Kq3uS5cvLSDjx1tmu6L4gMoZIls7+OhHkfcrzEHnSHcPd3rzFlUtMjQq2s8Qq1Jaa7GDnUkehDSsjxW7NcclKizxK8LCHZSWTDnDgeCMVARI1B2TlnXosp9W54qNg53fZM6kyVX4ayGuyz1eY9Xm0dl71rwe32mbPv3Etzk05yMlNuWgoAcUDiukoErCSLejOpTNyRPcNlLqOgeQVbUdufRVjBapKPJ5pIWGi7pYjXG7SfJS6d9cO2bCrLbF3t3hys6OPt4tKqcX/iPa+SNjra7aDnvdvDSBydoZ/jishnjYSr/AKVY31obSZIaO07vPAeW/ms/TbxS/qOiTTa47ujwhGWEbOPnBTTKqcL0AjdRx0nnoRxRF0BDVagqHggQ4JcVNNDQRuNvFDa0wBKt+j2Hi5uqNuXFoqPylw3AgnT0RIVlN0hei/Rdd/oK9P7tUO8nsaPjTK07PoRt5J+s1te5n7qu+jv0X0bQ1CyvUd1gaDmDfsl0EQPxFGL2PB07ZVvemLS4y12d5j10+a2buhjD/Su9Amv+hKch3XPkdzVZyRc8kaPnLFf+/W/xq37Ryjgr3S5+ha3e97zc1pe5ziIpxLnFxA070y76D7f+1VvSn+6qjMeHEdkHhJHmNfgVyV7k36EKGXL9arRM+zT3iOS4foPt/wC1VvSn+ShDwKuio1TpAJXuzvoItj/9qv6U/wB1dH0FW231uv6Ux/tUIeIudO4179UyQBqN+a94b9B1sBAua3pT/dQO+g22/tNf0p/uqEPA3FMvcvfK30G2wBIua8weFPl+qvB72jkqPZM5HubPPK4j5KIIwkkpmG2RqO19ke0fkO9OlehW6DwzDzU7R0aPUnkFfRAgbDZEAAABoBoEDitMYqKM8pNguKbcuucgJTAOOXKR7QXCUIdrKRhRLrnT4eCgOE+qHr3cT4cPLxUZ1z3lZ/rLwjQsLJnVHkuqB9aPMriH1PwH6L+SWEYKANKcaw9yu5Ip4spq7pcfE/FdDpIHDRSKlg6TtueKVOzcCCY0In1VLLUTWBsuGVmgP2R3fmnXVW5QMlPQmT1bZjhqrYYnTDHBrdTHAKtdd1onreySRl0mNDJ0219yr2xmqNAcJp0qdv1lJrqrz1lRoAblotElmn2jpqe9BSxS7rui1p0LWjsGspU9B+J5aS4+iqri+JLIe4wADJ35/FXVtj1GmABMJJykvtLcai/uHauA1ajSK/U547NWmAx+bgKjQ0B7feOHJWPQbouaNzRq1jLw8ZWtOjZ4k8T7lT3XSCm/7wG4jn3q66H9IBUuaVMkkl4jyVTeSi2sXZ7uHrrXKPmRNetBlJIchqVQ3UmOGvMpsOUe/t+sZlmNQfTZGyEtlw07OB/4RiqDOu26paWFlogO5k95JkyidZ6mHAOPjyhC2Si3dVAEkoHXAH2v4Kp6eHHSahOkblSLizDntfmhzQAOWh4hS2SiwNcadrdFn71TvwyQe1JkETMCCT80VpaOa+S4loaANftcSpbCW3WLhemcyEuRsA652h8Cvj3pA2Lq4HKtV/aOX15O6+TulVAC8udf6apw/EVEyMgYdZmo6Nmj2j8h3rSU6YaA1ogBU9riDabcob4nmeZTv8rjktMJRSKZxk2WLim3FQf5Vb3oTibe9P8AUiJwkTEDioZxJvegOIt70OaJwZMKAlRDfjvQm9Hel5oPFj2bVzee3ceB9UNRgcz8Q3+cqM64BM6oX3E5t9Vmcfdo1KXtQ3ISQz3lJNQObOZjzXQ48z6pJIihNf3pzrEkkGETXlEXJJJSBNcu50klCBtK0v0en+f0P1kkkH0FH0lnQPrZY4pJJbICL0cj6JC+HI+i6kpYRwXWkwfRNVHjcg811JSwDYDOToRZG/dOiSShA23MaZSl9akGGnT3pJKWQb+u8MpnijbcTGh19ySSlkHQV8sdNBF/dD++f+aSSZEKFxQpJJyClcSSRFEkkkoASSSShBJJJKEEkkkoQ//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15716" name="AutoShape 4" descr="data:image/jpeg;base64,/9j/4AAQSkZJRgABAQAAAQABAAD/2wCEAAkGBxQTEhQSEhQVFhQVFRQXFBcVFBQUFRUUFRQWFxUVFBQYHCggGBolHBQUITEhJSkrLi4uFx8zODMsNygtLisBCgoKDg0OGxAQGiwkHyQsLCwsLCwsLCw0LCwsLCwsLCwsLCwsLCwsLCwtLCwsLCwsLCwsLCwsLCwsLCwsLCwsLP/AABEIALgBEQMBIgACEQEDEQH/xAAcAAABBQEBAQAAAAAAAAAAAAACAAMEBQYBBwj/xABHEAABAwIEAgcEBgULBAMAAAABAAIRAwQFEiExQVEGEyJhcYGRMqGxwQcUQlJi0SNys9LwFSRDU1Rjc4KSwuEWM4OiNESy/8QAGgEAAgMBAQAAAAAAAAAAAAAAAQIAAwQFBv/EACoRAAICAgIBAwMEAwEAAAAAAAABAhEDIRIxQQQiURMyYXGBsfBSofEj/9oADAMBAAIRAxEAPwDyYIwFOpYdDc9TQcBxKiQr00yliCMIqNEuMNEqwZZsZrUdr90I2kCiExs7KXRsKh2afPRPfXwNKbAO86lA+7ed3Hy0R9wND7MJfxLR5p7+RXji31VfJO5Pqru9s3vDMgOjddUG2mtk0yEcKqDhPgVHfRc32gR4hWrbJ7G5jVAPKU1TxRw0dDh3hFSk+tgaRXBErQMoVdv0bvco91h7qep1HMbJ1JdCtENFC7CsMOw3rgQ09scDxTNpbYErK9KE9XtnMOVwIKDKitgAhchHlSIUIBCRCLKlChAIXIRwuQoQAoYThCEhAI24ISE4WoSEKIMkIHBPEIHNQChhwQEJ4hNuCDGGXBCBqnSE2QlYR+qFGDSeHFS9xPGEyHlpjgkHF1CSd60LiXYR3E7svP4Rt3oLO0L9dmjcp7J1r9NGN+AUhl0w/o4hmwPfzRWlSA9vY3Uuw0ZaQgcXcSou6fqWTg4NAmdjzU1lFlLV/afy4BOml0K7fZGtrF79hpzOgU4Yexv/AHKg8Ao1e+e7jA5DRMtCapP8C2kWQNuODiri6vKbMmjgC3htCz9O1eRow+itsYtahFMBpIDeSSUVaVjJuuht1vRqEkPIJ5jRM1cKcCILSDxlRKlc0xBEE8wpFoXOaAePL4KnNneLSZZjxc9skUsHJ+0Ce4Ej1TmerQ0dD2fd1U6zcGmOXBWVxRzMnSO+fiFz5esyt7Zrj6eFGRrXFJ7uxLHcWO/2u2KOzrupvDm7g/wE9e4O5x2mTy+cLrrZzRLhDmmDyPKeR2W7B6tSXGZmzemcfdE2X1eneUg6O1HmCqK0wjtPt3jtbsdzVrhA0Faj/wCRnzVtcsDiyqN2nXmjzcHxXX8C8VLZ5vc0CxxY4agppbHpjhsltRu50KyVWmWkg7hbMc+cbM848XQ2uQiSVggC4jXCFCAEICE4QuEKBGyhKcIQlAg0UDgniEBCDCMOCbcFIcEqVu57gxjXOcdmtBJPkErGREcjtLKpVdkptLnd2wHMnYDxWywjoK4w65OUf1bSC7/M7YeU+IWptrKnSbkpMDW8hx7ydye8rLk9RFdbLo42+zzTEcFq0ABVAIIEOaSWg/dJjQqvqMnTjC3HTm+y030gDPYk8BDmu8+CwzKs7xKONylG2B0nSI2Q8ikpebvCSeyDt04NApt/zHmVHpUySANygmdeasrMdWzrD7R0b+ab7UL2ywo120wKTjLiN/uquurVzXa6zseajZiTJ3K0Vg8MY0Vtz7M8OSWuGw/dohW+HADNVOUcuJT/ANfYzSkweJ3UbEmPDu2ZB2PCO5cs7Vz9mz37BPSatsW90h44lVP2o8ArHFbyo0shxHYCjtwxrfbqtHcFYYraUyWzUghmmm6VuFrQUpUZe9unVXhztY0HgrWk9zBAGsear7C3GcF2oBEeJWrt6bXOBieBC5OaVuzpYYETDg4nYD4+a1FC3Dm67Bds8NZMwR/p+atvqLQInwlqyuSNsYJEBlJgEAaql6R0DGYAQRlcPGcp9dP8xWnrUWt4k+g9ypMXMA+BiefAoRew5UnEzHRjFXUXc2zBW+qjMzPT5bLzKzYczgOJJb5aj5rfYPcl1FtRmpAhzfBdde6Cl56OM/bJoLHdbcHYgt9ZWe6WWOXJUA9oCfFaHHLoPoDLxe0EctVzpRbza/qgFPilxa/USatM8+hchEkuiZAIShdKRKhASEBCMoYQIBC4QnChKARy1sKtWeqpVKkb5GOfE7TlBhXth0CvKurmNpN51HQf9DZPrC2v0P8A/wAW4/xvjTZ+S17wseXPKLcUaIYk1bPP7H6NaLNa9V9Q8mjq2ee7j5EK+tsNpUG5aNNrBxyjU/rHc+au6wVRVuhncyCMo1MaEkTDeZjVY55JS7ZeopdEa4MCSohEkeSfGpJ1jhPy4fHxTVSoGy87NBcfISkG7MvjVel1jyKJuDnBy7MBA+046Rw2OsLB49ZOpVSHNa0vHWBjSXBgc50Mk7kQt3hlcOpVqQJFR+ctMEhriIL+QIgRK83qPLu0SSTqSTJPiSj6Tk/UZFeo63bv4fwl+1lWRVFX2NQkiSXTKSVa0szg3mVLxGrLso2boFzCG6ud91pUfcyotyJ4J+FUASXu9lmvmgua5e4uPl3BSKgyUGji8yfBcw7Dn1T2RpOpRTW5MD+CzwiHsIrewNieaHFKz2HI3ss4RxHitCMBY5jWEmAOHNNU8DcQab9WfZPEKhZY3ZY4OqMi0SVcYzIc2P6taGlhFKhTJ0LuZUu1bRrsI7JJaWmNwCIKmTMpLS0SGOn2ed0anbDY2K0FpcCmWuPIeapKbDTcaThqyQTxGUwVorG3bXbvBGhXNydbOljW9Ha/SdnAOPhkmOcZgU9h3SCrUlrC4xvpJjfnomaeAsYSI1Ig9nWORcdI8la9H7WnTrACDmDgdu6PmqpKFaNEOd7KN/THKe00u11dMDfwJ4Kb/wBQCscpZB257p6rhDMzsrZgmRAka8J3TrLFjGl7hEDQH2u8koNwrSA1O9sobKhluGk7Zi33GPirno9ddTcPpH2XHRU10+HNcPvT5gqxu6Ga6p/iAPmuvggvpb83/o5OeX/prwX2O2J7L2bZgXDz3UjpIYtneA+Cew+6D5pv9ppgjmOBVf0xeerbTbu9wCSNuUYvwCVU2jEVLUhjXnZ2yYWl6UW3V0qLOQ+SzRXQxy5KzLJU6OQhIRQknFBhE2gTrwUmxtsx12BU3ESGjKPNK2EphSRZB3lPObOvuQTrv5BQh6f9FbcttXHOuP2bVrKrSdjHlKy/0Y0otKjvvV3R5U6Y/Nat2m65mb72bcf2orLphnQTHEn89B5BQqluNS7X4f8APmrSu/l+QVZcP8/gFQxxiood7QzU3iY7J17uKmAk/wAb+Cj4iIoVTt2CPVCPYyu9dmWo1KYtajc/VZw9udxDS4x2chzaanXReYlbDpJcW4t2sZT/AE74zVC37LXTAdPMRCyDlb6DE4vJPful5/H98/HgozN2k/AC6kkt5SX1lZPFOoNJMRqmW4Y/u9VyweTTqCTsOKZoZnENBMnvKEbt7GdaLq/w97sgEaNA3V/hVJ1IMpho19o96rqmH1A5j9w1uuvFBh16TUzPmc0AcAqXco0OqTNkxKpctbGYxKqaGOszljpBmFKvWsLZEOMyBO6o4NPZZy+DP47Ve8nU6HYbQoGCVy2s2HQCdVr6TWMY574kjY8O5ZWzsnVnk02yJ8gtmOScWvBROLtMm9MLItq9a0S17dxz+0CP9JnvVVg125p7J13A58x4rXXuI2bafVV7im1wjZ7S5rh3axx3WPoXlH6w8W781MEZXfekDMBIHGVzZw0zoYp7RvbG/bUZ2gQQIM7zyWddijbS57W5cTrtliWx704bh7IefYkZiN44fJQsXxW1OrySdIgZnLNGOzc3o0GC4mKrqtcDQZRoD2t5jw0Q4pdtrgBvkIgkqnwnpEGjJSt6zqf9ZlIHrEeqsqVZgY6qDBdmJGnNCUWndB5XEqThtV+rRI1G8bHVWGIk06tuTuAJVELh3BxEkmATxMq6xKgaj6TBuGSu7GDhGKfwefnJSk2vkucfBpPp3LO4O7wU+xor3DXfZY0HzK60ivaEcQ0jzC70ZpdXQzu3MkrO3UfytFnb/HZRdOK81Gt5BZlWGNXHWVXP4E6eAVet+KPGCRmnK5NiK5K7CSsELbD2Q09+qhXb8zlNtSCwTw96jPYc0ASq/IxGpyTpudApFSycNdBzKlCgWMDygr3QcIOnzQbCeodAaOWxp/ifVd/7kf7VdVTGoHn/AMqu6G0clhbt/C4/6qj3fNWVamOK5mT7mbYdIq7l5Om/cP4/NRDT5+nBTq54BRiFSxhohQMepk21QNGpy+gIJViQqvpLUIpNDZlz4049k6fBRXeuyzHHlJJnk+M3TTNMtOamTlcDprGYObHvngqVyn4s2K1Ucqjx6OI+SguXRxY+EK/f932Y8krk2CuLqSsELnCLV8ukGHAhTejtk4VZc0wOauLSuxwGUjwVjTCySyvaovUFok0wsnjrDSqEDY9rzWsprL9OKrKeV5OpGjeJHOOXehhaUtkyK1obu6RqhtWnqdA4DcFSa18LdjS9w6yNJOyxrMcrAEU3ZAd439Tt5QoTiXGXEkniSST5lWufgVQ8mxr9K6RBLmOc+I7JhvmT+SzmIY1WLCxrixh3a0kT+s7d3ht3KM1qj1tTCRtjJEM0tJVlgp7Lo3a4HyOnyUeo1SMBqhlYA+y/smdtdp89PNDvQ6dOzbYTiBeAyo7sHeRJB5KWcOex36N8A7EEQR3SqavhLm6s1bv3jy4oKV7UADQ4xPNZJYnF6N0MqfZfVLWsYa+rmaTsDoqzpliIpta2nJIysLo0EAujx0Pqm23VVxygmToAD81KxzCMtjU4lpY+f84B9xKOPE2+TFzZVxpGfsce1GdmxElv5H81usBx62q3BcajWDIGtFTsSeWunvXldMQVKaVteSUls56gl0eudHrgCtVoE6Ekt5a8l3Hrs9m1o7n2o4BeVW1d1MyxzmEcWktPuVvhXSetRqdYctQnfrBJ8nDUH1Q5Lly/tk4uqL7pBRDHtpj7LRPiqmE3c44Kzy94LS7zA80YcDst2KScezLNNMNBCKVxxVgpYWLgW5TwOhTlSoWnM3moFncZXa6g7qy7IB5Ez4Kt9hQ6+8a9na0VbaAF/aII4Ll4zKd/DkVHaddR6KUE916Oj+aUANuqb7xPzUi5dAUToyf5pbj+4pf/AIaiv6nBcqb2zdHpEOoUEI1xyqCNQmcQoBzQPMeMqtxTpNQoyM2dw+yzX1OwTGH9LaFeGGab9gHxB8HDTyMKUwnk+Nt/nFf/ABqv7Ryr3K06QiLq5/x637Ryq3FdVdIxvsCEl2UlCE2m9zSSDBB1WtwfGG1IadHRqszcN6xvWN32ePmo9uHFwDd+5VuCmtjqTiz0umV5n06qkXtQk6AUx4DI06eZK1tvfkAMzDrQPI9yynTiv1jmvczK8dh34hqWny19VnjjaZbyRSju2TrVX0Kkaeh71Nt6kohH3GAo7SNSfBPVELG6aqEAeE2WR4/Dkn+qHAQheFCHpOA1utpNdtmaD4GNVExyxk9kdriR8xxKHoJWDqBE60nGf1Xdpp8NXDyU3Ab1tcuLjBJJiC49wga93krKtbLsYPR6i1rg14h7tnHj+Hu+cK46TUIsbo/3fzCz9/bOqVHNaS3JrI0cHAy3floVoMSvOuwuu6If1bmvHJ7NXeRgEdzgg410SfZ5HkO8J9oUi3otNOXPh51Y2AQRJDszp01jYHdQ4J32GwHHxVSlYMmGeNJy8/lfh/w0PpFC52hSp7Jio6FIw64LagbPZdIjvgkH3KKXI7ATWb3Gf/VybHakhJ/azRSuFKVwldIxnCFNtLv7LoI71CKElKwlxcMa8dpwAHJMUbAPcGsJ148hzUG3pF7mtHEwtrApMmnSnQDSAfOd1j9Tn+lpds1emwfVdvpGxtcYo29vTaXZiyjTbDebaYBBdtwTGG4n9YBqRAmBvrA135E7rEMw2tV/SVD1VKAS48j93mTwTWM9ICGCjSmnRaI/E4fiPM8u/WVz1yfZucYVUezW4x0npUZaz9I/k09kH8TvkPcsPjXSSrVkPfDfuMlo8wNT5rP1L1x7h3clGeVrw4VJWzHknwdD1a85BRzcu4OI8DB8iEDim3FaliivBS5yYNRxJJJJJ3J1JPMnimXJxxTTiiwApJJIELtlu6n226gEh4T5ytYX0hObf8KnW1QCs9h2cAVEv7Z1B2dnsH2hwVClbp/9LWqKkPMzJnmn8QxBj7d7agDiGnI4bh2w96euKTatM9UYdBOXvjgsvVcMggjtax3g/kUcuTpUTHDt2R2Up3/jxSMtcD6+HzT1IIq9OR8FUiwfmQuEafBM2j9PBPhQgQdIlC4LjNCR5j5j+OaNQhoeg+Y1KjGGHGnmGgIc1py1G+Ye13/jWnwC16u6eWiAYLhwnjCw3R6+NC5o1h9moMw+8x3Ze3zDivWLe3HWOqDUO1B5tOoVsC3EthXFh1lUvHECe4jj70ZwjLRuAft03COE5SJ8dvRWFF4bPJWYaHUp5tPwRY2ReT5xnQeE/mpNxTDHuYHB4Gzm6tcOBHrtwTGWIHLRFS5clRRS3Y252qKrUytlA4apm/OgCIDtCSJPFTcIqDrtTGhA8dI+ajUxomaLe1m+7t4poummLJWqNghlcBnVJdExCJQkrpTdRwAJJgBAJa4E0Zy48PmtDWvjl0jv1+MrMYC4Fud2zthxAB08/wA1fYcxhPaBIBkTIE8Oz+a4nqZcsjkdr0seMEhipTrwHOk0xqANXtZybmIA/JZfEXuc4mTBJLQeA4ea1eP42MvVtI10dHALIVHSSYhH02N5JWxPUyjjWuwIhA4oim3Lr1RyuwHFNuRuTTkBgSU24oiEDglYTiS4klCXl9eAVWVGmRGq0lMtqM5hwVVUwim7YR4J2wtalHRpzN5HdZZOLSouSaZSXlA0qhb6HuWZrth5HevRMas+sbmGjmjWeS85qVMzieZTympRXyCKpsk0wn0xTT0pEORmdl8cDqpDSo9cag8inGvUIPOEjvB0SDkJrABR7etJM8dR81CEwniN9x4jZe1YLUD7ei9uzqTI8MoC8Ulet/R3XzYfSndjqrPIVHED0IVkHstxPZdv2IVrg75plp3bPof+VVvcn8Luf0hbzb8D+Sdl2RXE8IuRDnfrO+JQnTXy/JO3wirUHKpUHo8hM1Dp3qgyHCNVEvTqpIfxXLdreuYXxkaQ5wIzBwBBykcZUIADou2/sruJVqf9GHaQOAEDiRuXd6Gi7RQhPw7EyCGP9nYHlynuV3KyVeroRp75VlYYyDDXwIAEzvHMELTiy1qRRkx+UXDnxqs9ieIZzA9kbd/eV3EcRLuyNG+8+Kq3uS5cvLSDjx1tmu6L4gMoZIls7+OhHkfcrzEHnSHcPd3rzFlUtMjQq2s8Qq1Jaa7GDnUkehDSsjxW7NcclKizxK8LCHZSWTDnDgeCMVARI1B2TlnXosp9W54qNg53fZM6kyVX4ayGuyz1eY9Xm0dl71rwe32mbPv3Etzk05yMlNuWgoAcUDiukoErCSLejOpTNyRPcNlLqOgeQVbUdufRVjBapKPJ5pIWGi7pYjXG7SfJS6d9cO2bCrLbF3t3hys6OPt4tKqcX/iPa+SNjra7aDnvdvDSBydoZ/jishnjYSr/AKVY31obSZIaO07vPAeW/ms/TbxS/qOiTTa47ujwhGWEbOPnBTTKqcL0AjdRx0nnoRxRF0BDVagqHggQ4JcVNNDQRuNvFDa0wBKt+j2Hi5uqNuXFoqPylw3AgnT0RIVlN0hei/Rdd/oK9P7tUO8nsaPjTK07PoRt5J+s1te5n7qu+jv0X0bQ1CyvUd1gaDmDfsl0EQPxFGL2PB07ZVvemLS4y12d5j10+a2buhjD/Su9Amv+hKch3XPkdzVZyRc8kaPnLFf+/W/xq37Ryjgr3S5+ha3e97zc1pe5ziIpxLnFxA070y76D7f+1VvSn+6qjMeHEdkHhJHmNfgVyV7k36EKGXL9arRM+zT3iOS4foPt/wC1VvSn+ShDwKuio1TpAJXuzvoItj/9qv6U/wB1dH0FW231uv6Ux/tUIeIudO4179UyQBqN+a94b9B1sBAua3pT/dQO+g22/tNf0p/uqEPA3FMvcvfK30G2wBIua8weFPl+qvB72jkqPZM5HubPPK4j5KIIwkkpmG2RqO19ke0fkO9OlehW6DwzDzU7R0aPUnkFfRAgbDZEAAABoBoEDitMYqKM8pNguKbcuucgJTAOOXKR7QXCUIdrKRhRLrnT4eCgOE+qHr3cT4cPLxUZ1z3lZ/rLwjQsLJnVHkuqB9aPMriH1PwH6L+SWEYKANKcaw9yu5Ip4spq7pcfE/FdDpIHDRSKlg6TtueKVOzcCCY0In1VLLUTWBsuGVmgP2R3fmnXVW5QMlPQmT1bZjhqrYYnTDHBrdTHAKtdd1onreySRl0mNDJ0219yr2xmqNAcJp0qdv1lJrqrz1lRoAblotElmn2jpqe9BSxS7rui1p0LWjsGspU9B+J5aS4+iqri+JLIe4wADJ35/FXVtj1GmABMJJykvtLcai/uHauA1ajSK/U547NWmAx+bgKjQ0B7feOHJWPQbouaNzRq1jLw8ZWtOjZ4k8T7lT3XSCm/7wG4jn3q66H9IBUuaVMkkl4jyVTeSi2sXZ7uHrrXKPmRNetBlJIchqVQ3UmOGvMpsOUe/t+sZlmNQfTZGyEtlw07OB/4RiqDOu26paWFlogO5k95JkyidZ6mHAOPjyhC2Si3dVAEkoHXAH2v4Kp6eHHSahOkblSLizDntfmhzQAOWh4hS2SiwNcadrdFn71TvwyQe1JkETMCCT80VpaOa+S4loaANftcSpbCW3WLhemcyEuRsA652h8Cvj3pA2Lq4HKtV/aOX15O6+TulVAC8udf6apw/EVEyMgYdZmo6Nmj2j8h3rSU6YaA1ogBU9riDabcob4nmeZTv8rjktMJRSKZxk2WLim3FQf5Vb3oTibe9P8AUiJwkTEDioZxJvegOIt70OaJwZMKAlRDfjvQm9Hel5oPFj2bVzee3ceB9UNRgcz8Q3+cqM64BM6oX3E5t9Vmcfdo1KXtQ3ISQz3lJNQObOZjzXQ48z6pJIihNf3pzrEkkGETXlEXJJJSBNcu50klCBtK0v0en+f0P1kkkH0FH0lnQPrZY4pJJbICL0cj6JC+HI+i6kpYRwXWkwfRNVHjcg811JSwDYDOToRZG/dOiSShA23MaZSl9akGGnT3pJKWQb+u8MpnijbcTGh19ySSlkHQV8sdNBF/dD++f+aSSZEKFxQpJJyClcSSRFEkkkoASSSShBJJJKEEkkkoQ//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15718" name="Picture 6" descr="https://encrypted-tbn1.gstatic.com/images?q=tbn:ANd9GcT2SgVmtDjIQ_kWVpvL4ciRKI_bmJm8GSeFNW_MxhHaEuUihCi1"/>
          <p:cNvPicPr>
            <a:picLocks noChangeAspect="1" noChangeArrowheads="1"/>
          </p:cNvPicPr>
          <p:nvPr/>
        </p:nvPicPr>
        <p:blipFill>
          <a:blip r:embed="rId2" cstate="print"/>
          <a:srcRect/>
          <a:stretch>
            <a:fillRect/>
          </a:stretch>
        </p:blipFill>
        <p:spPr bwMode="auto">
          <a:xfrm>
            <a:off x="1137138" y="3074514"/>
            <a:ext cx="4489104" cy="3052831"/>
          </a:xfrm>
          <a:prstGeom prst="rect">
            <a:avLst/>
          </a:prstGeom>
          <a:noFill/>
        </p:spPr>
      </p:pic>
      <p:sp>
        <p:nvSpPr>
          <p:cNvPr id="115719" name="Rectangle 7"/>
          <p:cNvSpPr>
            <a:spLocks noChangeArrowheads="1"/>
          </p:cNvSpPr>
          <p:nvPr/>
        </p:nvSpPr>
        <p:spPr bwMode="auto">
          <a:xfrm>
            <a:off x="1919536" y="1180335"/>
            <a:ext cx="828092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800" i="1" dirty="0" smtClean="0">
                <a:solidFill>
                  <a:srgbClr val="000000"/>
                </a:solidFill>
                <a:latin typeface="Calibri" pitchFamily="34" charset="0"/>
                <a:ea typeface="Calibri" pitchFamily="34" charset="0"/>
                <a:cs typeface="Times New Roman" pitchFamily="18" charset="0"/>
              </a:rPr>
              <a:t> </a:t>
            </a:r>
            <a:endParaRPr lang="en-GB" sz="2800" dirty="0">
              <a:latin typeface="Arial" pitchFamily="34" charset="0"/>
              <a:cs typeface="Arial" pitchFamily="34" charset="0"/>
            </a:endParaRPr>
          </a:p>
        </p:txBody>
      </p:sp>
      <p:sp>
        <p:nvSpPr>
          <p:cNvPr id="2" name="Rectangle 1"/>
          <p:cNvSpPr/>
          <p:nvPr/>
        </p:nvSpPr>
        <p:spPr>
          <a:xfrm>
            <a:off x="539262" y="160338"/>
            <a:ext cx="8604738" cy="2554545"/>
          </a:xfrm>
          <a:prstGeom prst="rect">
            <a:avLst/>
          </a:prstGeom>
        </p:spPr>
        <p:txBody>
          <a:bodyPr wrap="square">
            <a:spAutoFit/>
          </a:bodyPr>
          <a:lstStyle/>
          <a:p>
            <a:r>
              <a:rPr lang="en-GB" sz="2000" b="1" i="1" dirty="0" smtClean="0">
                <a:latin typeface="Times New Roman" pitchFamily="18" charset="0"/>
                <a:ea typeface="Calibri" pitchFamily="34" charset="0"/>
                <a:cs typeface="Times New Roman" pitchFamily="18" charset="0"/>
              </a:rPr>
              <a:t>200,000 people are incarcerated</a:t>
            </a:r>
            <a:r>
              <a:rPr lang="en-GB" sz="2000" b="1" i="1" dirty="0" smtClean="0">
                <a:latin typeface="Times New Roman" pitchFamily="18" charset="0"/>
                <a:ea typeface="Calibri" pitchFamily="34" charset="0"/>
                <a:cs typeface="Times New Roman" pitchFamily="18" charset="0"/>
              </a:rPr>
              <a:t>:</a:t>
            </a:r>
          </a:p>
          <a:p>
            <a:endParaRPr lang="en-GB" sz="2000" b="1" i="1" dirty="0" smtClean="0">
              <a:latin typeface="Times New Roman" pitchFamily="18" charset="0"/>
              <a:ea typeface="Calibri" pitchFamily="34" charset="0"/>
              <a:cs typeface="Times New Roman" pitchFamily="18" charset="0"/>
            </a:endParaRPr>
          </a:p>
          <a:p>
            <a:r>
              <a:rPr lang="en-GB" sz="2000" b="1" i="1" dirty="0" smtClean="0">
                <a:latin typeface="Times New Roman" pitchFamily="18" charset="0"/>
                <a:ea typeface="Calibri" pitchFamily="34" charset="0"/>
                <a:cs typeface="Times New Roman" pitchFamily="18" charset="0"/>
              </a:rPr>
              <a:t>“there </a:t>
            </a:r>
            <a:r>
              <a:rPr lang="en-GB" sz="2000" b="1" i="1" dirty="0">
                <a:latin typeface="Times New Roman" pitchFamily="18" charset="0"/>
                <a:ea typeface="Calibri" pitchFamily="34" charset="0"/>
                <a:cs typeface="Times New Roman" pitchFamily="18" charset="0"/>
              </a:rPr>
              <a:t>is almost a complete denial of the right to freedom of thought, conscience and religion</a:t>
            </a:r>
            <a:r>
              <a:rPr lang="en-GB" sz="2000" b="1" i="1" dirty="0" smtClean="0">
                <a:latin typeface="Times New Roman" pitchFamily="18" charset="0"/>
                <a:ea typeface="Calibri" pitchFamily="34" charset="0"/>
                <a:cs typeface="Times New Roman" pitchFamily="18" charset="0"/>
              </a:rPr>
              <a:t>”;</a:t>
            </a:r>
          </a:p>
          <a:p>
            <a:endParaRPr lang="en-GB" sz="2000" b="1" i="1" dirty="0" smtClean="0">
              <a:latin typeface="Times New Roman" pitchFamily="18" charset="0"/>
              <a:ea typeface="Calibri" pitchFamily="34" charset="0"/>
              <a:cs typeface="Times New Roman" pitchFamily="18" charset="0"/>
            </a:endParaRPr>
          </a:p>
          <a:p>
            <a:r>
              <a:rPr lang="en-GB" sz="2000" b="1" dirty="0" smtClean="0">
                <a:latin typeface="Times New Roman" pitchFamily="18" charset="0"/>
                <a:ea typeface="Calibri" pitchFamily="34" charset="0"/>
                <a:cs typeface="Times New Roman" pitchFamily="18" charset="0"/>
              </a:rPr>
              <a:t> </a:t>
            </a:r>
            <a:r>
              <a:rPr lang="en-GB" sz="2000" b="1" dirty="0">
                <a:latin typeface="Times New Roman" panose="02020603050405020304" pitchFamily="18" charset="0"/>
                <a:cs typeface="Times New Roman" panose="02020603050405020304" pitchFamily="18" charset="0"/>
              </a:rPr>
              <a:t>“</a:t>
            </a:r>
            <a:r>
              <a:rPr lang="en-GB" sz="2000" b="1" i="1" dirty="0">
                <a:latin typeface="Times New Roman" panose="02020603050405020304" pitchFamily="18" charset="0"/>
                <a:cs typeface="Times New Roman" panose="02020603050405020304" pitchFamily="18" charset="0"/>
              </a:rPr>
              <a:t>Severe punishments are inflicted on people caught practising Christianity</a:t>
            </a:r>
            <a:r>
              <a:rPr lang="en-GB" sz="2000" b="1" i="1" dirty="0" smtClean="0">
                <a:latin typeface="Times New Roman" panose="02020603050405020304" pitchFamily="18" charset="0"/>
                <a:cs typeface="Times New Roman" panose="02020603050405020304" pitchFamily="18" charset="0"/>
              </a:rPr>
              <a:t>”;</a:t>
            </a:r>
          </a:p>
          <a:p>
            <a:endParaRPr lang="en-GB" sz="2000" b="1" dirty="0">
              <a:latin typeface="Times New Roman" panose="02020603050405020304" pitchFamily="18" charset="0"/>
              <a:cs typeface="Times New Roman" panose="02020603050405020304" pitchFamily="18" charset="0"/>
            </a:endParaRPr>
          </a:p>
          <a:p>
            <a:r>
              <a:rPr lang="en-GB" sz="2000" b="1" i="1" dirty="0" smtClean="0">
                <a:latin typeface="Times New Roman" panose="02020603050405020304" pitchFamily="18" charset="0"/>
                <a:ea typeface="Calibri" pitchFamily="34" charset="0"/>
                <a:cs typeface="Times New Roman" panose="02020603050405020304" pitchFamily="18" charset="0"/>
              </a:rPr>
              <a:t>“</a:t>
            </a:r>
            <a:r>
              <a:rPr lang="en-GB" sz="2000" b="1" i="1" dirty="0">
                <a:latin typeface="Times New Roman" pitchFamily="18" charset="0"/>
                <a:ea typeface="Calibri" pitchFamily="34" charset="0"/>
                <a:cs typeface="Times New Roman" pitchFamily="18" charset="0"/>
              </a:rPr>
              <a:t>the State considers the spread of Christianity a particularly serious threat.” </a:t>
            </a:r>
            <a:endParaRPr lang="en-GB" sz="2000" b="1" dirty="0">
              <a:latin typeface="Times New Roman" panose="02020603050405020304" pitchFamily="18" charset="0"/>
              <a:cs typeface="Times New Roman" panose="02020603050405020304" pitchFamily="18" charset="0"/>
            </a:endParaRPr>
          </a:p>
        </p:txBody>
      </p:sp>
      <p:pic>
        <p:nvPicPr>
          <p:cNvPr id="7" name="Picture 3" descr="https://encrypted-tbn2.gstatic.com/images?q=tbn:ANd9GcShczOa5Jc4Mw2d2SqH-04OFcdzD4kEtJVyMvHlLhxiTL9FpDw5Eg"/>
          <p:cNvPicPr>
            <a:picLocks noChangeAspect="1" noChangeArrowheads="1"/>
          </p:cNvPicPr>
          <p:nvPr/>
        </p:nvPicPr>
        <p:blipFill>
          <a:blip r:embed="rId3" cstate="print"/>
          <a:srcRect/>
          <a:stretch>
            <a:fillRect/>
          </a:stretch>
        </p:blipFill>
        <p:spPr bwMode="auto">
          <a:xfrm>
            <a:off x="5756029" y="3074513"/>
            <a:ext cx="4349263" cy="3052831"/>
          </a:xfrm>
          <a:prstGeom prst="rect">
            <a:avLst/>
          </a:prstGeom>
          <a:noFill/>
        </p:spPr>
      </p:pic>
    </p:spTree>
    <p:extLst>
      <p:ext uri="{BB962C8B-B14F-4D97-AF65-F5344CB8AC3E}">
        <p14:creationId xmlns:p14="http://schemas.microsoft.com/office/powerpoint/2010/main" val="527530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ChangeArrowheads="1"/>
          </p:cNvSpPr>
          <p:nvPr/>
        </p:nvSpPr>
        <p:spPr bwMode="auto">
          <a:xfrm>
            <a:off x="838197" y="4065124"/>
            <a:ext cx="8858203"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400" dirty="0">
                <a:latin typeface="Times New Roman" pitchFamily="18" charset="0"/>
                <a:ea typeface="Calibri" pitchFamily="34" charset="0"/>
                <a:cs typeface="Times New Roman" pitchFamily="18" charset="0"/>
              </a:rPr>
              <a:t>In paragraphs 26-31 the </a:t>
            </a:r>
            <a:r>
              <a:rPr lang="en-GB" sz="2400" dirty="0" smtClean="0">
                <a:latin typeface="Times New Roman" pitchFamily="18" charset="0"/>
                <a:ea typeface="Calibri" pitchFamily="34" charset="0"/>
                <a:cs typeface="Times New Roman" pitchFamily="18" charset="0"/>
              </a:rPr>
              <a:t>UN Report states: </a:t>
            </a:r>
            <a:r>
              <a:rPr lang="en-GB" sz="2400" b="1" i="1" dirty="0">
                <a:latin typeface="Calibri"/>
                <a:ea typeface="Calibri" pitchFamily="34" charset="0"/>
                <a:cs typeface="Times New Roman" pitchFamily="18" charset="0"/>
              </a:rPr>
              <a:t>“</a:t>
            </a:r>
            <a:r>
              <a:rPr lang="en-GB" sz="2400" b="1" i="1" dirty="0">
                <a:latin typeface="Times New Roman" pitchFamily="18" charset="0"/>
                <a:ea typeface="Calibri" pitchFamily="34" charset="0"/>
                <a:cs typeface="Times New Roman" pitchFamily="18" charset="0"/>
              </a:rPr>
              <a:t>there is almost a complete denial of the right to freedom of thought, conscience and religion</a:t>
            </a:r>
            <a:r>
              <a:rPr lang="en-GB" sz="2400" b="1" i="1" dirty="0">
                <a:latin typeface="Calibri"/>
                <a:ea typeface="Calibri" pitchFamily="34" charset="0"/>
                <a:cs typeface="Times New Roman" pitchFamily="18" charset="0"/>
              </a:rPr>
              <a:t>”</a:t>
            </a:r>
            <a:r>
              <a:rPr lang="en-GB" sz="2400" b="1" i="1" dirty="0">
                <a:latin typeface="Times New Roman" pitchFamily="18" charset="0"/>
                <a:ea typeface="Calibri" pitchFamily="34" charset="0"/>
                <a:cs typeface="Times New Roman" pitchFamily="18" charset="0"/>
              </a:rPr>
              <a:t>;</a:t>
            </a:r>
            <a:r>
              <a:rPr lang="en-GB" sz="2400" b="1" dirty="0">
                <a:latin typeface="Times New Roman" pitchFamily="18" charset="0"/>
                <a:ea typeface="Calibri" pitchFamily="34" charset="0"/>
                <a:cs typeface="Times New Roman" pitchFamily="18" charset="0"/>
              </a:rPr>
              <a:t> </a:t>
            </a:r>
            <a:r>
              <a:rPr lang="en-GB" sz="2400" dirty="0">
                <a:latin typeface="Times New Roman" pitchFamily="18" charset="0"/>
                <a:ea typeface="Calibri" pitchFamily="34" charset="0"/>
                <a:cs typeface="Times New Roman" pitchFamily="18" charset="0"/>
              </a:rPr>
              <a:t>that religious faith has been supplanted by a cult of </a:t>
            </a:r>
            <a:r>
              <a:rPr lang="en-GB" sz="2400" b="1" i="1" dirty="0">
                <a:latin typeface="Calibri"/>
                <a:ea typeface="Calibri" pitchFamily="34" charset="0"/>
                <a:cs typeface="Times New Roman" pitchFamily="18" charset="0"/>
              </a:rPr>
              <a:t>“</a:t>
            </a:r>
            <a:r>
              <a:rPr lang="en-GB" sz="2400" b="1" i="1" dirty="0">
                <a:latin typeface="Times New Roman" pitchFamily="18" charset="0"/>
                <a:ea typeface="Calibri" pitchFamily="34" charset="0"/>
                <a:cs typeface="Times New Roman" pitchFamily="18" charset="0"/>
              </a:rPr>
              <a:t>absolute obedience to the Supreme Leader</a:t>
            </a:r>
            <a:r>
              <a:rPr lang="en-GB" sz="2400" b="1" i="1" dirty="0">
                <a:latin typeface="Calibri"/>
                <a:ea typeface="Calibri" pitchFamily="34" charset="0"/>
                <a:cs typeface="Times New Roman" pitchFamily="18" charset="0"/>
              </a:rPr>
              <a:t>” </a:t>
            </a:r>
            <a:r>
              <a:rPr lang="en-GB" sz="2400" i="1" dirty="0">
                <a:latin typeface="Calibri"/>
                <a:ea typeface="Calibri" pitchFamily="34" charset="0"/>
                <a:cs typeface="Times New Roman" pitchFamily="18" charset="0"/>
              </a:rPr>
              <a:t> </a:t>
            </a:r>
            <a:r>
              <a:rPr lang="en-GB" sz="2400" i="1" dirty="0">
                <a:latin typeface="Times New Roman" pitchFamily="18" charset="0"/>
                <a:ea typeface="Calibri" pitchFamily="34" charset="0"/>
                <a:cs typeface="Times New Roman" pitchFamily="18" charset="0"/>
              </a:rPr>
              <a:t> </a:t>
            </a:r>
            <a:r>
              <a:rPr lang="en-GB" sz="2400" dirty="0">
                <a:latin typeface="Times New Roman" pitchFamily="18" charset="0"/>
                <a:ea typeface="Calibri" pitchFamily="34" charset="0"/>
                <a:cs typeface="Times New Roman" pitchFamily="18" charset="0"/>
              </a:rPr>
              <a:t>and </a:t>
            </a:r>
            <a:r>
              <a:rPr lang="en-GB" sz="2400" b="1" i="1" dirty="0">
                <a:latin typeface="Calibri"/>
                <a:ea typeface="Calibri" pitchFamily="34" charset="0"/>
                <a:cs typeface="Times New Roman" pitchFamily="18" charset="0"/>
              </a:rPr>
              <a:t>“</a:t>
            </a:r>
            <a:r>
              <a:rPr lang="en-GB" sz="2400" b="1" i="1" dirty="0">
                <a:latin typeface="Times New Roman" pitchFamily="18" charset="0"/>
                <a:ea typeface="Calibri" pitchFamily="34" charset="0"/>
                <a:cs typeface="Times New Roman" pitchFamily="18" charset="0"/>
              </a:rPr>
              <a:t>the State considers the spread of Christianity a particularly serious threat.</a:t>
            </a:r>
            <a:r>
              <a:rPr lang="en-GB" sz="2400" b="1" i="1" dirty="0">
                <a:latin typeface="Calibri"/>
                <a:ea typeface="Calibri" pitchFamily="34" charset="0"/>
                <a:cs typeface="Times New Roman" pitchFamily="18" charset="0"/>
              </a:rPr>
              <a:t>”</a:t>
            </a:r>
            <a:r>
              <a:rPr lang="en-GB" sz="2400" b="1" i="1" dirty="0">
                <a:latin typeface="Times New Roman" pitchFamily="18" charset="0"/>
                <a:ea typeface="Calibri" pitchFamily="34" charset="0"/>
                <a:cs typeface="Times New Roman" pitchFamily="18" charset="0"/>
              </a:rPr>
              <a:t> </a:t>
            </a:r>
            <a:endParaRPr lang="en-GB" sz="2400" b="1" dirty="0">
              <a:latin typeface="Arial" pitchFamily="34" charset="0"/>
              <a:cs typeface="Arial" pitchFamily="34" charset="0"/>
            </a:endParaRPr>
          </a:p>
        </p:txBody>
      </p:sp>
      <p:pic>
        <p:nvPicPr>
          <p:cNvPr id="117763" name="Picture 3" descr="https://encrypted-tbn2.gstatic.com/images?q=tbn:ANd9GcShczOa5Jc4Mw2d2SqH-04OFcdzD4kEtJVyMvHlLhxiTL9FpDw5Eg"/>
          <p:cNvPicPr>
            <a:picLocks noChangeAspect="1" noChangeArrowheads="1"/>
          </p:cNvPicPr>
          <p:nvPr/>
        </p:nvPicPr>
        <p:blipFill>
          <a:blip r:embed="rId2" cstate="print"/>
          <a:srcRect/>
          <a:stretch>
            <a:fillRect/>
          </a:stretch>
        </p:blipFill>
        <p:spPr bwMode="auto">
          <a:xfrm>
            <a:off x="2639616" y="548680"/>
            <a:ext cx="6264696" cy="3240360"/>
          </a:xfrm>
          <a:prstGeom prst="rect">
            <a:avLst/>
          </a:prstGeom>
          <a:noFill/>
        </p:spPr>
      </p:pic>
    </p:spTree>
    <p:extLst>
      <p:ext uri="{BB962C8B-B14F-4D97-AF65-F5344CB8AC3E}">
        <p14:creationId xmlns:p14="http://schemas.microsoft.com/office/powerpoint/2010/main" val="41283028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4"/>
          <p:cNvPicPr>
            <a:picLocks noChangeAspect="1" noChangeArrowheads="1"/>
          </p:cNvPicPr>
          <p:nvPr/>
        </p:nvPicPr>
        <p:blipFill>
          <a:blip r:embed="rId2" cstate="print"/>
          <a:srcRect/>
          <a:stretch>
            <a:fillRect/>
          </a:stretch>
        </p:blipFill>
        <p:spPr bwMode="auto">
          <a:xfrm>
            <a:off x="538581" y="2146632"/>
            <a:ext cx="4391187" cy="3326224"/>
          </a:xfrm>
          <a:prstGeom prst="rect">
            <a:avLst/>
          </a:prstGeom>
          <a:noFill/>
          <a:ln w="9525">
            <a:noFill/>
            <a:miter lim="800000"/>
            <a:headEnd/>
            <a:tailEnd/>
          </a:ln>
        </p:spPr>
      </p:pic>
      <p:sp>
        <p:nvSpPr>
          <p:cNvPr id="51204" name="Text Box 6"/>
          <p:cNvSpPr txBox="1">
            <a:spLocks noChangeArrowheads="1"/>
          </p:cNvSpPr>
          <p:nvPr/>
        </p:nvSpPr>
        <p:spPr bwMode="auto">
          <a:xfrm>
            <a:off x="419322" y="367144"/>
            <a:ext cx="9020892" cy="1477328"/>
          </a:xfrm>
          <a:prstGeom prst="rect">
            <a:avLst/>
          </a:prstGeom>
          <a:noFill/>
          <a:ln w="9525">
            <a:noFill/>
            <a:miter lim="800000"/>
            <a:headEnd/>
            <a:tailEnd/>
          </a:ln>
        </p:spPr>
        <p:txBody>
          <a:bodyPr wrap="square">
            <a:spAutoFit/>
          </a:bodyPr>
          <a:lstStyle/>
          <a:p>
            <a:r>
              <a:rPr lang="en-GB" i="1" dirty="0">
                <a:solidFill>
                  <a:srgbClr val="FF0000"/>
                </a:solidFill>
              </a:rPr>
              <a:t>Jeon Young-Ok: </a:t>
            </a:r>
            <a:endParaRPr lang="en-GB" i="1" dirty="0" smtClean="0">
              <a:solidFill>
                <a:srgbClr val="FF0000"/>
              </a:solidFill>
            </a:endParaRPr>
          </a:p>
          <a:p>
            <a:r>
              <a:rPr lang="en-GB" b="1" i="1" dirty="0" smtClean="0"/>
              <a:t>“</a:t>
            </a:r>
            <a:r>
              <a:rPr lang="en-GB" b="1" i="1" dirty="0"/>
              <a:t>They tortured the Christians the most. </a:t>
            </a:r>
          </a:p>
          <a:p>
            <a:r>
              <a:rPr lang="en-GB" b="1" i="1" dirty="0"/>
              <a:t>They were denied food and sleep.</a:t>
            </a:r>
          </a:p>
          <a:p>
            <a:r>
              <a:rPr lang="en-GB" b="1" i="1" dirty="0"/>
              <a:t> They were forced to stick out their tongues </a:t>
            </a:r>
          </a:p>
          <a:p>
            <a:r>
              <a:rPr lang="en-GB" b="1" i="1" dirty="0"/>
              <a:t>and iron was pushed into it." </a:t>
            </a:r>
          </a:p>
        </p:txBody>
      </p:sp>
      <p:sp>
        <p:nvSpPr>
          <p:cNvPr id="2" name="Rectangle 1"/>
          <p:cNvSpPr/>
          <p:nvPr/>
        </p:nvSpPr>
        <p:spPr>
          <a:xfrm>
            <a:off x="5834130" y="4224270"/>
            <a:ext cx="5447763" cy="1569660"/>
          </a:xfrm>
          <a:prstGeom prst="rect">
            <a:avLst/>
          </a:prstGeom>
        </p:spPr>
        <p:txBody>
          <a:bodyPr wrap="square">
            <a:spAutoFit/>
          </a:bodyPr>
          <a:lstStyle/>
          <a:p>
            <a:r>
              <a:rPr lang="en-GB" sz="2400" b="1" i="1" dirty="0" smtClean="0">
                <a:latin typeface="Times New Roman" pitchFamily="18" charset="0"/>
                <a:ea typeface="Calibri" pitchFamily="34" charset="0"/>
                <a:cs typeface="Times New Roman" pitchFamily="18" charset="0"/>
              </a:rPr>
              <a:t>"The </a:t>
            </a:r>
            <a:r>
              <a:rPr lang="en-GB" sz="2400" b="1" i="1" dirty="0">
                <a:latin typeface="Times New Roman" pitchFamily="18" charset="0"/>
                <a:ea typeface="Calibri" pitchFamily="34" charset="0"/>
                <a:cs typeface="Times New Roman" pitchFamily="18" charset="0"/>
              </a:rPr>
              <a:t>guards told us that we are not human beings, we are just </a:t>
            </a:r>
            <a:r>
              <a:rPr lang="en-GB" sz="2400" b="1" i="1" dirty="0" smtClean="0">
                <a:latin typeface="Times New Roman" pitchFamily="18" charset="0"/>
                <a:ea typeface="Calibri" pitchFamily="34" charset="0"/>
                <a:cs typeface="Times New Roman" pitchFamily="18" charset="0"/>
              </a:rPr>
              <a:t>prisoners…the dignity of human life counted for nothing. </a:t>
            </a:r>
            <a:r>
              <a:rPr lang="en-GB" sz="2400" i="1" dirty="0" smtClean="0">
                <a:latin typeface="Times New Roman" pitchFamily="18" charset="0"/>
                <a:ea typeface="Calibri" pitchFamily="34" charset="0"/>
                <a:cs typeface="Times New Roman" pitchFamily="18" charset="0"/>
              </a:rPr>
              <a:t>"</a:t>
            </a:r>
            <a:r>
              <a:rPr lang="en-GB" sz="2400" dirty="0"/>
              <a:t> </a:t>
            </a:r>
            <a:r>
              <a:rPr lang="en-GB" sz="2400" dirty="0" err="1">
                <a:solidFill>
                  <a:srgbClr val="FF0000"/>
                </a:solidFill>
              </a:rPr>
              <a:t>Hea</a:t>
            </a:r>
            <a:r>
              <a:rPr lang="en-GB" sz="2400" dirty="0">
                <a:solidFill>
                  <a:srgbClr val="FF0000"/>
                </a:solidFill>
              </a:rPr>
              <a:t> Woo </a:t>
            </a:r>
          </a:p>
        </p:txBody>
      </p:sp>
      <p:pic>
        <p:nvPicPr>
          <p:cNvPr id="6" name="Picture 2" descr="https://encrypted-tbn0.gstatic.com/images?q=tbn:ANd9GcRxgwDU4pktWfz3-UWrykPXVeozS3rm34-8Ry46v-WNeMGM7jaL"/>
          <p:cNvPicPr>
            <a:picLocks noChangeAspect="1" noChangeArrowheads="1"/>
          </p:cNvPicPr>
          <p:nvPr/>
        </p:nvPicPr>
        <p:blipFill>
          <a:blip r:embed="rId3" cstate="print"/>
          <a:srcRect/>
          <a:stretch>
            <a:fillRect/>
          </a:stretch>
        </p:blipFill>
        <p:spPr bwMode="auto">
          <a:xfrm>
            <a:off x="6126480" y="286603"/>
            <a:ext cx="4743775" cy="3720059"/>
          </a:xfrm>
          <a:prstGeom prst="rect">
            <a:avLst/>
          </a:prstGeom>
          <a:noFill/>
        </p:spPr>
      </p:pic>
    </p:spTree>
    <p:extLst>
      <p:ext uri="{BB962C8B-B14F-4D97-AF65-F5344CB8AC3E}">
        <p14:creationId xmlns:p14="http://schemas.microsoft.com/office/powerpoint/2010/main" val="26298235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199292"/>
            <a:ext cx="10697308" cy="6778581"/>
          </a:xfrm>
        </p:spPr>
        <p:txBody>
          <a:bodyPr>
            <a:normAutofit/>
          </a:bodyPr>
          <a:lstStyle/>
          <a:p>
            <a:r>
              <a:rPr lang="en-GB" b="1" u="sng" dirty="0">
                <a:solidFill>
                  <a:schemeClr val="tx1"/>
                </a:solidFill>
              </a:rPr>
              <a:t>3. How we should respond; what we might do? </a:t>
            </a:r>
            <a:r>
              <a:rPr lang="en-GB" dirty="0">
                <a:solidFill>
                  <a:schemeClr val="tx1"/>
                </a:solidFill>
              </a:rPr>
              <a:t/>
            </a:r>
            <a:br>
              <a:rPr lang="en-GB" dirty="0">
                <a:solidFill>
                  <a:schemeClr val="tx1"/>
                </a:solidFill>
              </a:rPr>
            </a:br>
            <a:r>
              <a:rPr lang="en-GB" dirty="0"/>
              <a:t> </a:t>
            </a:r>
            <a:br>
              <a:rPr lang="en-GB" dirty="0"/>
            </a:br>
            <a:r>
              <a:rPr lang="en-GB" sz="27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Some Things We Might Do</a:t>
            </a:r>
            <a:br>
              <a:rPr lang="en-GB" sz="27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en-GB" dirty="0" smtClean="0"/>
              <a:t/>
            </a:r>
            <a:br>
              <a:rPr lang="en-GB" dirty="0" smtClean="0"/>
            </a:br>
            <a:r>
              <a:rPr lang="en-GB" sz="3100" dirty="0" smtClean="0">
                <a:solidFill>
                  <a:schemeClr val="tx1"/>
                </a:solidFill>
              </a:rPr>
              <a:t>We </a:t>
            </a:r>
            <a:r>
              <a:rPr lang="en-GB" sz="3100" dirty="0">
                <a:solidFill>
                  <a:schemeClr val="tx1"/>
                </a:solidFill>
              </a:rPr>
              <a:t>need a consistent, coherent international strategy</a:t>
            </a:r>
            <a:r>
              <a:rPr lang="en-GB" sz="3100" dirty="0" smtClean="0">
                <a:solidFill>
                  <a:schemeClr val="tx1"/>
                </a:solidFill>
              </a:rPr>
              <a:t>.</a:t>
            </a:r>
            <a:br>
              <a:rPr lang="en-GB" sz="3100" dirty="0" smtClean="0">
                <a:solidFill>
                  <a:schemeClr val="tx1"/>
                </a:solidFill>
              </a:rPr>
            </a:br>
            <a:r>
              <a:rPr lang="en-GB" sz="3100" dirty="0">
                <a:solidFill>
                  <a:schemeClr val="tx1"/>
                </a:solidFill>
              </a:rPr>
              <a:t/>
            </a:r>
            <a:br>
              <a:rPr lang="en-GB" sz="3100" dirty="0">
                <a:solidFill>
                  <a:schemeClr val="tx1"/>
                </a:solidFill>
              </a:rPr>
            </a:br>
            <a:r>
              <a:rPr lang="en-GB" sz="3100" dirty="0">
                <a:solidFill>
                  <a:schemeClr val="tx1"/>
                </a:solidFill>
              </a:rPr>
              <a:t>At every opportunity we must wake up the world to the scale of the persecution and to the obligations that flow from both Article 18 and the Genocide Convention. </a:t>
            </a:r>
            <a:br>
              <a:rPr lang="en-GB" sz="3100" dirty="0">
                <a:solidFill>
                  <a:schemeClr val="tx1"/>
                </a:solidFill>
              </a:rPr>
            </a:br>
            <a:r>
              <a:rPr lang="en-GB" sz="3100" dirty="0" smtClean="0">
                <a:solidFill>
                  <a:schemeClr val="tx1"/>
                </a:solidFill>
              </a:rPr>
              <a:t/>
            </a:r>
            <a:br>
              <a:rPr lang="en-GB" sz="3100" dirty="0" smtClean="0">
                <a:solidFill>
                  <a:schemeClr val="tx1"/>
                </a:solidFill>
              </a:rPr>
            </a:br>
            <a:r>
              <a:rPr lang="en-GB" sz="3100" dirty="0" smtClean="0">
                <a:solidFill>
                  <a:schemeClr val="tx1"/>
                </a:solidFill>
              </a:rPr>
              <a:t>However </a:t>
            </a:r>
            <a:r>
              <a:rPr lang="en-GB" sz="3100" dirty="0">
                <a:solidFill>
                  <a:schemeClr val="tx1"/>
                </a:solidFill>
              </a:rPr>
              <a:t>long it takes, we have a duty to bring to justice those responsible for their crimes against humanity.</a:t>
            </a:r>
            <a:br>
              <a:rPr lang="en-GB" sz="3100" dirty="0">
                <a:solidFill>
                  <a:schemeClr val="tx1"/>
                </a:solidFill>
              </a:rPr>
            </a:br>
            <a:endParaRPr lang="en-GB" sz="3100" dirty="0">
              <a:solidFill>
                <a:schemeClr val="tx1"/>
              </a:solidFill>
            </a:endParaRPr>
          </a:p>
        </p:txBody>
      </p:sp>
    </p:spTree>
    <p:extLst>
      <p:ext uri="{BB962C8B-B14F-4D97-AF65-F5344CB8AC3E}">
        <p14:creationId xmlns:p14="http://schemas.microsoft.com/office/powerpoint/2010/main" val="2530791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93184"/>
            <a:ext cx="11010363" cy="2053994"/>
          </a:xfrm>
        </p:spPr>
        <p:txBody>
          <a:bodyPr>
            <a:normAutofit fontScale="90000"/>
          </a:bodyPr>
          <a:lstStyle/>
          <a:p>
            <a:r>
              <a:rPr lang="en-GB" sz="4000" b="1" dirty="0" smtClean="0"/>
              <a:t>1. </a:t>
            </a:r>
            <a:r>
              <a:rPr lang="en-GB" sz="4000" b="1" u="sng" dirty="0" smtClean="0"/>
              <a:t>the world’s promise of protection</a:t>
            </a:r>
            <a:r>
              <a:rPr lang="en-GB" sz="4000" dirty="0" smtClean="0"/>
              <a:t>:</a:t>
            </a:r>
            <a:br>
              <a:rPr lang="en-GB" sz="4000" dirty="0" smtClean="0"/>
            </a:br>
            <a:r>
              <a:rPr lang="en-GB" sz="2000" dirty="0"/>
              <a:t/>
            </a:r>
            <a:br>
              <a:rPr lang="en-GB" sz="2000" dirty="0"/>
            </a:br>
            <a:r>
              <a:rPr lang="en-GB" sz="2400" b="1" dirty="0" smtClean="0">
                <a:solidFill>
                  <a:schemeClr val="tx1"/>
                </a:solidFill>
              </a:rPr>
              <a:t>Article </a:t>
            </a:r>
            <a:r>
              <a:rPr lang="en-GB" sz="2400" b="1" dirty="0" smtClean="0">
                <a:solidFill>
                  <a:schemeClr val="tx1"/>
                </a:solidFill>
              </a:rPr>
              <a:t>18 remains one of the most important but overlooked of the 30 articles that comprise the 1948  </a:t>
            </a:r>
            <a:r>
              <a:rPr lang="en-GB" sz="2400" b="1" dirty="0">
                <a:solidFill>
                  <a:schemeClr val="tx1"/>
                </a:solidFill>
              </a:rPr>
              <a:t>Universal Declaration of Human Rights</a:t>
            </a:r>
            <a:r>
              <a:rPr lang="en-GB" sz="2400" b="1" dirty="0" smtClean="0">
                <a:solidFill>
                  <a:schemeClr val="tx1"/>
                </a:solidFill>
              </a:rPr>
              <a:t>.</a:t>
            </a:r>
            <a:r>
              <a:rPr lang="en-GB" sz="2400" b="1" dirty="0">
                <a:solidFill>
                  <a:schemeClr val="tx1"/>
                </a:solidFill>
              </a:rPr>
              <a:t> The declaration’s stated objective was to realise</a:t>
            </a:r>
            <a:r>
              <a:rPr lang="en-GB" sz="2400" b="1" dirty="0" smtClean="0">
                <a:solidFill>
                  <a:schemeClr val="tx1"/>
                </a:solidFill>
              </a:rPr>
              <a:t>, “</a:t>
            </a:r>
            <a:r>
              <a:rPr lang="en-GB" sz="2400" b="1" i="1" dirty="0" smtClean="0">
                <a:solidFill>
                  <a:schemeClr val="tx1"/>
                </a:solidFill>
              </a:rPr>
              <a:t>a </a:t>
            </a:r>
            <a:r>
              <a:rPr lang="en-GB" sz="2400" b="1" i="1" dirty="0">
                <a:solidFill>
                  <a:schemeClr val="tx1"/>
                </a:solidFill>
              </a:rPr>
              <a:t>common standard of achievement for all peoples and all nations”.</a:t>
            </a:r>
            <a:r>
              <a:rPr lang="en-GB" sz="2400" b="1" dirty="0">
                <a:solidFill>
                  <a:schemeClr val="tx1"/>
                </a:solidFill>
              </a:rPr>
              <a:t/>
            </a:r>
            <a:br>
              <a:rPr lang="en-GB" sz="2400" b="1" dirty="0">
                <a:solidFill>
                  <a:schemeClr val="tx1"/>
                </a:solidFill>
              </a:rPr>
            </a:br>
            <a:r>
              <a:rPr lang="en-GB" sz="2400" dirty="0"/>
              <a:t/>
            </a:r>
            <a:br>
              <a:rPr lang="en-GB" sz="2400" dirty="0"/>
            </a:br>
            <a:endParaRPr lang="en-GB" sz="2400" dirty="0"/>
          </a:p>
        </p:txBody>
      </p:sp>
      <p:pic>
        <p:nvPicPr>
          <p:cNvPr id="24578" name="Picture 2" descr="http://legal.un.org/avl/images/ha/udhr/photo%20gallery/10-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2066373"/>
            <a:ext cx="5251617" cy="39649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915955" y="2036350"/>
            <a:ext cx="4753446" cy="3994995"/>
          </a:xfrm>
          <a:prstGeom prst="rect">
            <a:avLst/>
          </a:prstGeom>
        </p:spPr>
      </p:pic>
    </p:spTree>
    <p:extLst>
      <p:ext uri="{BB962C8B-B14F-4D97-AF65-F5344CB8AC3E}">
        <p14:creationId xmlns:p14="http://schemas.microsoft.com/office/powerpoint/2010/main" val="11188855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79" y="365125"/>
            <a:ext cx="12177891" cy="1325563"/>
          </a:xfrm>
        </p:spPr>
        <p:txBody>
          <a:bodyPr/>
          <a:lstStyle/>
          <a:p>
            <a:r>
              <a:rPr lang="en-GB" sz="20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Some Things We Might Do </a:t>
            </a:r>
            <a:r>
              <a:rPr lang="en-GB" b="1" dirty="0" smtClean="0">
                <a:solidFill>
                  <a:srgbClr val="FF0000"/>
                </a:solidFill>
              </a:rPr>
              <a:t>November </a:t>
            </a:r>
            <a:r>
              <a:rPr lang="en-GB" b="1" dirty="0" smtClean="0">
                <a:solidFill>
                  <a:srgbClr val="FF0000"/>
                </a:solidFill>
              </a:rPr>
              <a:t>23</a:t>
            </a:r>
            <a:r>
              <a:rPr lang="en-GB" b="1" baseline="30000" dirty="0" smtClean="0">
                <a:solidFill>
                  <a:srgbClr val="FF0000"/>
                </a:solidFill>
              </a:rPr>
              <a:t>rd</a:t>
            </a:r>
            <a:r>
              <a:rPr lang="en-GB" b="1" dirty="0" smtClean="0">
                <a:solidFill>
                  <a:srgbClr val="FF0000"/>
                </a:solidFill>
              </a:rPr>
              <a:t> </a:t>
            </a:r>
            <a:r>
              <a:rPr lang="en-GB" b="1" dirty="0" smtClean="0">
                <a:solidFill>
                  <a:srgbClr val="FF0000"/>
                </a:solidFill>
              </a:rPr>
              <a:t>2016 </a:t>
            </a:r>
            <a:r>
              <a:rPr lang="en-GB" b="1" dirty="0" smtClean="0">
                <a:solidFill>
                  <a:srgbClr val="FF0000"/>
                </a:solidFill>
              </a:rPr>
              <a:t>Was </a:t>
            </a:r>
            <a:r>
              <a:rPr lang="en-GB" b="1" dirty="0" smtClean="0">
                <a:solidFill>
                  <a:srgbClr val="FF0000"/>
                </a:solidFill>
              </a:rPr>
              <a:t>Designated </a:t>
            </a:r>
            <a:br>
              <a:rPr lang="en-GB" b="1" dirty="0" smtClean="0">
                <a:solidFill>
                  <a:srgbClr val="FF0000"/>
                </a:solidFill>
              </a:rPr>
            </a:br>
            <a:r>
              <a:rPr lang="en-GB" b="1" dirty="0" smtClean="0">
                <a:solidFill>
                  <a:srgbClr val="FF0000"/>
                </a:solidFill>
              </a:rPr>
              <a:t>Red </a:t>
            </a:r>
            <a:r>
              <a:rPr lang="en-GB" b="1" dirty="0" smtClean="0">
                <a:solidFill>
                  <a:srgbClr val="FF0000"/>
                </a:solidFill>
              </a:rPr>
              <a:t>Wednesday</a:t>
            </a:r>
            <a:endParaRPr lang="en-GB" b="1" dirty="0">
              <a:solidFill>
                <a:srgbClr val="FF0000"/>
              </a:solidFill>
            </a:endParaRPr>
          </a:p>
        </p:txBody>
      </p:sp>
      <p:pic>
        <p:nvPicPr>
          <p:cNvPr id="2050" name="Picture 2" descr="https://pbs.twimg.com/media/Cx9nbY5XgAEqKl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324" y="1690688"/>
            <a:ext cx="4055772" cy="42593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mbeth-red-wednes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054" y="1690688"/>
            <a:ext cx="4224270" cy="4259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i0.wp.com/www.acnuk.org/data/images/1_ant/CAMPAIGNS/2016/RW2016/HEADF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979" y="1690688"/>
            <a:ext cx="3227075" cy="4259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0800000" flipV="1">
            <a:off x="275979" y="6024460"/>
            <a:ext cx="11916020" cy="646331"/>
          </a:xfrm>
          <a:prstGeom prst="rect">
            <a:avLst/>
          </a:prstGeom>
        </p:spPr>
        <p:txBody>
          <a:bodyPr wrap="square">
            <a:spAutoFit/>
          </a:bodyPr>
          <a:lstStyle/>
          <a:p>
            <a:pPr fontAlgn="base"/>
            <a:r>
              <a:rPr lang="en-GB" b="1" i="0" dirty="0" smtClean="0">
                <a:effectLst/>
                <a:latin typeface="Times New Roman" panose="02020603050405020304" pitchFamily="18" charset="0"/>
                <a:cs typeface="Times New Roman" panose="02020603050405020304" pitchFamily="18" charset="0"/>
              </a:rPr>
              <a:t>Speak Up and Act on behalf of the 5.3 billion people (76 per cent of the world’s population) who live in countries with a high or very high level of restrictions on religion. </a:t>
            </a:r>
            <a:endParaRPr lang="en-GB" b="1" i="0" dirty="0" smtClean="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4540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695" y="976097"/>
            <a:ext cx="8679305" cy="3970318"/>
          </a:xfrm>
          <a:prstGeom prst="rect">
            <a:avLst/>
          </a:prstGeom>
        </p:spPr>
        <p:txBody>
          <a:bodyPr wrap="square">
            <a:spAutoFit/>
          </a:bodyPr>
          <a:lstStyle/>
          <a:p>
            <a:pPr>
              <a:spcAft>
                <a:spcPts val="1200"/>
              </a:spcAft>
            </a:pPr>
            <a:r>
              <a:rPr lang="en-GB" sz="2800" b="1" dirty="0" smtClean="0">
                <a:latin typeface="Times New Roman" panose="02020603050405020304" pitchFamily="18" charset="0"/>
                <a:ea typeface="Calibri" panose="020F0502020204030204" pitchFamily="34" charset="0"/>
              </a:rPr>
              <a:t>Perhaps </a:t>
            </a:r>
            <a:r>
              <a:rPr lang="en-GB" sz="2800" b="1" dirty="0">
                <a:latin typeface="Times New Roman" panose="02020603050405020304" pitchFamily="18" charset="0"/>
                <a:ea typeface="Calibri" panose="020F0502020204030204" pitchFamily="34" charset="0"/>
              </a:rPr>
              <a:t>we </a:t>
            </a:r>
            <a:r>
              <a:rPr lang="en-GB" sz="2800" b="1" dirty="0" smtClean="0">
                <a:latin typeface="Times New Roman" panose="02020603050405020304" pitchFamily="18" charset="0"/>
                <a:ea typeface="Calibri" panose="020F0502020204030204" pitchFamily="34" charset="0"/>
              </a:rPr>
              <a:t>need </a:t>
            </a:r>
            <a:r>
              <a:rPr lang="en-GB" sz="2800" b="1" dirty="0">
                <a:latin typeface="Times New Roman" panose="02020603050405020304" pitchFamily="18" charset="0"/>
                <a:ea typeface="Calibri" panose="020F0502020204030204" pitchFamily="34" charset="0"/>
              </a:rPr>
              <a:t>a new Convention on Religious Freedom to sit alongside the Convention on Genocide – but if we promote such Conventions let’s dedicate ourselves to upholding and enforcing them too – and with universal application – making sure that words like genocide, persecution and discrimination are matched by deeds and are reflected in the way we do business with; sell arms to; or provide aid programmes to those who violate Article 18. </a:t>
            </a:r>
            <a:endParaRPr lang="en-GB" sz="2800" b="1" dirty="0">
              <a:effectLst/>
              <a:latin typeface="Times New Roman" panose="02020603050405020304" pitchFamily="18" charset="0"/>
              <a:ea typeface="Calibri" panose="020F0502020204030204" pitchFamily="34" charset="0"/>
            </a:endParaRPr>
          </a:p>
        </p:txBody>
      </p:sp>
      <p:pic>
        <p:nvPicPr>
          <p:cNvPr id="3" name="Picture 2" descr="https://godandpoliticsuk.files.wordpress.com/2013/06/an-orphaned-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298" y="4946415"/>
            <a:ext cx="5524230" cy="16596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0608" y="321972"/>
            <a:ext cx="7061075" cy="369332"/>
          </a:xfrm>
          <a:prstGeom prst="rect">
            <a:avLst/>
          </a:prstGeom>
        </p:spPr>
        <p:txBody>
          <a:bodyPr wrap="square">
            <a:spAutoFit/>
          </a:bodyPr>
          <a:lstStyle/>
          <a:p>
            <a:r>
              <a:rPr lang="en-GB"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Some Things We Might Do</a:t>
            </a:r>
            <a:endParaRPr lang="en-GB" dirty="0"/>
          </a:p>
        </p:txBody>
      </p:sp>
    </p:spTree>
    <p:extLst>
      <p:ext uri="{BB962C8B-B14F-4D97-AF65-F5344CB8AC3E}">
        <p14:creationId xmlns:p14="http://schemas.microsoft.com/office/powerpoint/2010/main" val="279566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14" y="2112135"/>
            <a:ext cx="10387885" cy="2833352"/>
          </a:xfrm>
        </p:spPr>
        <p:txBody>
          <a:bodyPr>
            <a:normAutofit fontScale="90000"/>
          </a:bodyPr>
          <a:lstStyle/>
          <a:p>
            <a:r>
              <a:rPr lang="en-GB" b="1" dirty="0">
                <a:solidFill>
                  <a:schemeClr val="tx1"/>
                </a:solidFill>
              </a:rPr>
              <a:t>We must promote religious literacy among policy makers and the population at large. Given that 84% of the world’s population declare a religious faith policy makers cannot understand the world if you do not understand religion.</a:t>
            </a:r>
            <a:br>
              <a:rPr lang="en-GB" b="1" dirty="0">
                <a:solidFill>
                  <a:schemeClr val="tx1"/>
                </a:solidFill>
              </a:rPr>
            </a:br>
            <a:r>
              <a:rPr lang="en-GB" b="1" dirty="0"/>
              <a:t> </a:t>
            </a:r>
            <a:br>
              <a:rPr lang="en-GB" b="1" dirty="0"/>
            </a:br>
            <a:endParaRPr lang="en-GB" b="1" dirty="0"/>
          </a:p>
        </p:txBody>
      </p:sp>
      <p:sp>
        <p:nvSpPr>
          <p:cNvPr id="3" name="Rectangle 2"/>
          <p:cNvSpPr/>
          <p:nvPr/>
        </p:nvSpPr>
        <p:spPr>
          <a:xfrm>
            <a:off x="965914" y="386366"/>
            <a:ext cx="6455769" cy="369332"/>
          </a:xfrm>
          <a:prstGeom prst="rect">
            <a:avLst/>
          </a:prstGeom>
        </p:spPr>
        <p:txBody>
          <a:bodyPr wrap="square">
            <a:spAutoFit/>
          </a:bodyPr>
          <a:lstStyle/>
          <a:p>
            <a:r>
              <a:rPr lang="en-GB"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Some Things We Might Do</a:t>
            </a:r>
            <a:endParaRPr lang="en-GB" dirty="0"/>
          </a:p>
        </p:txBody>
      </p:sp>
    </p:spTree>
    <p:extLst>
      <p:ext uri="{BB962C8B-B14F-4D97-AF65-F5344CB8AC3E}">
        <p14:creationId xmlns:p14="http://schemas.microsoft.com/office/powerpoint/2010/main" val="2158327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618999"/>
          </a:xfrm>
        </p:spPr>
        <p:txBody>
          <a:bodyPr>
            <a:normAutofit fontScale="90000"/>
          </a:bodyPr>
          <a:lstStyle/>
          <a:p>
            <a:r>
              <a:rPr lang="en-GB" sz="2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Some Things We Might Do</a:t>
            </a:r>
            <a:r>
              <a:rPr lang="en-GB"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r>
            <a:br>
              <a:rPr lang="en-GB"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en-GB" b="1" dirty="0" smtClean="0"/>
              <a:t/>
            </a:r>
            <a:br>
              <a:rPr lang="en-GB" b="1" dirty="0" smtClean="0"/>
            </a:br>
            <a:r>
              <a:rPr lang="en-GB" b="1" dirty="0"/>
              <a:t/>
            </a:r>
            <a:br>
              <a:rPr lang="en-GB" b="1" dirty="0"/>
            </a:br>
            <a:r>
              <a:rPr lang="en-GB" b="1" dirty="0" smtClean="0">
                <a:solidFill>
                  <a:schemeClr val="tx1"/>
                </a:solidFill>
              </a:rPr>
              <a:t>We </a:t>
            </a:r>
            <a:r>
              <a:rPr lang="en-GB" b="1" dirty="0">
                <a:solidFill>
                  <a:schemeClr val="tx1"/>
                </a:solidFill>
              </a:rPr>
              <a:t>must emphasise the tangible benefits that accrue to societies that protect religious freedom. A society which promotes religious freedom will be enlivened and enriched and one that does not will </a:t>
            </a:r>
            <a:r>
              <a:rPr lang="en-GB" b="1" dirty="0" smtClean="0">
                <a:solidFill>
                  <a:schemeClr val="tx1"/>
                </a:solidFill>
              </a:rPr>
              <a:t>decay.</a:t>
            </a:r>
            <a:r>
              <a:rPr lang="en-GB" b="1" dirty="0">
                <a:solidFill>
                  <a:schemeClr val="tx1"/>
                </a:solidFill>
              </a:rPr>
              <a:t/>
            </a:r>
            <a:br>
              <a:rPr lang="en-GB" b="1" dirty="0">
                <a:solidFill>
                  <a:schemeClr val="tx1"/>
                </a:solidFill>
              </a:rPr>
            </a:br>
            <a:endParaRPr lang="en-GB" b="1" dirty="0">
              <a:solidFill>
                <a:schemeClr val="tx1"/>
              </a:solidFill>
            </a:endParaRPr>
          </a:p>
        </p:txBody>
      </p:sp>
    </p:spTree>
    <p:extLst>
      <p:ext uri="{BB962C8B-B14F-4D97-AF65-F5344CB8AC3E}">
        <p14:creationId xmlns:p14="http://schemas.microsoft.com/office/powerpoint/2010/main" val="136380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2601"/>
            <a:ext cx="10515600" cy="1325563"/>
          </a:xfrm>
        </p:spPr>
        <p:txBody>
          <a:bodyPr/>
          <a:lstStyle/>
          <a:p>
            <a:r>
              <a:rPr lang="en-GB" b="1" dirty="0" smtClean="0">
                <a:solidFill>
                  <a:schemeClr val="tx1"/>
                </a:solidFill>
              </a:rPr>
              <a:t>Learn Each other's Stories and Speak Up For Others Who suffer For their Beliefs</a:t>
            </a:r>
            <a:endParaRPr lang="en-GB" b="1" dirty="0">
              <a:solidFill>
                <a:schemeClr val="tx1"/>
              </a:solidFill>
            </a:endParaRPr>
          </a:p>
        </p:txBody>
      </p:sp>
      <p:pic>
        <p:nvPicPr>
          <p:cNvPr id="6146" name="Picture 2" descr="anti-semitism-co-ex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515" y="2318195"/>
            <a:ext cx="4353059" cy="38047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125uk_2parliamentcweenson-oopicture-u-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1854" y="2318195"/>
            <a:ext cx="6021946" cy="38047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3626" y="240268"/>
            <a:ext cx="2651367" cy="369332"/>
          </a:xfrm>
          <a:prstGeom prst="rect">
            <a:avLst/>
          </a:prstGeom>
        </p:spPr>
        <p:txBody>
          <a:bodyPr wrap="none">
            <a:spAutoFit/>
          </a:bodyPr>
          <a:lstStyle/>
          <a:p>
            <a:pPr>
              <a:spcAft>
                <a:spcPts val="0"/>
              </a:spcAft>
            </a:pPr>
            <a:r>
              <a:rPr lang="en-GB"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Some Things We Might Do</a:t>
            </a:r>
          </a:p>
        </p:txBody>
      </p:sp>
    </p:spTree>
    <p:extLst>
      <p:ext uri="{BB962C8B-B14F-4D97-AF65-F5344CB8AC3E}">
        <p14:creationId xmlns:p14="http://schemas.microsoft.com/office/powerpoint/2010/main" val="1033799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4413" y="1304952"/>
            <a:ext cx="3826533" cy="1943636"/>
          </a:xfrm>
          <a:prstGeom prst="rect">
            <a:avLst/>
          </a:prstGeom>
        </p:spPr>
      </p:pic>
      <p:pic>
        <p:nvPicPr>
          <p:cNvPr id="8196" name="Picture 4" descr="Image result for internet and social m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8218" y="1063370"/>
            <a:ext cx="4734465" cy="307697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internet and social 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413" y="3380493"/>
            <a:ext cx="4804562" cy="26530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0800000" flipV="1">
            <a:off x="6103648" y="4349848"/>
            <a:ext cx="5447011" cy="1569660"/>
          </a:xfrm>
          <a:prstGeom prst="rect">
            <a:avLst/>
          </a:prstGeom>
        </p:spPr>
        <p:txBody>
          <a:bodyPr wrap="square">
            <a:spAutoFit/>
          </a:bodyPr>
          <a:lstStyle/>
          <a:p>
            <a:r>
              <a:rPr lang="en-GB" sz="2400" b="1" dirty="0">
                <a:latin typeface="Calibri" panose="020F0502020204030204" pitchFamily="34" charset="0"/>
                <a:ea typeface="Calibri" panose="020F0502020204030204" pitchFamily="34" charset="0"/>
                <a:cs typeface="Times New Roman" panose="02020603050405020304" pitchFamily="18" charset="0"/>
              </a:rPr>
              <a:t>We urgently need a persuasive new narrative capable of forestalling the unceasing incitements to hatred which pour forth from the internet</a:t>
            </a:r>
            <a:endParaRPr lang="en-GB" sz="2400" b="1" dirty="0"/>
          </a:p>
        </p:txBody>
      </p:sp>
      <p:sp>
        <p:nvSpPr>
          <p:cNvPr id="5" name="Rectangle 4"/>
          <p:cNvSpPr/>
          <p:nvPr/>
        </p:nvSpPr>
        <p:spPr>
          <a:xfrm>
            <a:off x="835572" y="599090"/>
            <a:ext cx="8308428" cy="954107"/>
          </a:xfrm>
          <a:prstGeom prst="rect">
            <a:avLst/>
          </a:prstGeom>
        </p:spPr>
        <p:txBody>
          <a:bodyPr wrap="square">
            <a:spAutoFit/>
          </a:bodyPr>
          <a:lstStyle/>
          <a:p>
            <a:r>
              <a:rPr lang="en-GB" sz="2800" b="1" dirty="0">
                <a:latin typeface="Calibri" panose="020F0502020204030204" pitchFamily="34" charset="0"/>
                <a:ea typeface="Calibri" panose="020F0502020204030204" pitchFamily="34" charset="0"/>
                <a:cs typeface="Times New Roman" panose="02020603050405020304" pitchFamily="18" charset="0"/>
              </a:rPr>
              <a:t>The next generation are being reached via the internet and smartphones </a:t>
            </a:r>
            <a:endParaRPr lang="en-GB" sz="2800" b="1" dirty="0"/>
          </a:p>
        </p:txBody>
      </p:sp>
      <p:sp>
        <p:nvSpPr>
          <p:cNvPr id="2" name="Rectangle 1"/>
          <p:cNvSpPr/>
          <p:nvPr/>
        </p:nvSpPr>
        <p:spPr>
          <a:xfrm>
            <a:off x="0" y="141890"/>
            <a:ext cx="7421683" cy="369332"/>
          </a:xfrm>
          <a:prstGeom prst="rect">
            <a:avLst/>
          </a:prstGeom>
        </p:spPr>
        <p:txBody>
          <a:bodyPr wrap="square">
            <a:spAutoFit/>
          </a:bodyPr>
          <a:lstStyle/>
          <a:p>
            <a:pPr>
              <a:spcAft>
                <a:spcPts val="0"/>
              </a:spcAft>
            </a:pPr>
            <a:r>
              <a:rPr lang="en-GB"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Some Things We Might Do</a:t>
            </a:r>
          </a:p>
        </p:txBody>
      </p:sp>
    </p:spTree>
    <p:extLst>
      <p:ext uri="{BB962C8B-B14F-4D97-AF65-F5344CB8AC3E}">
        <p14:creationId xmlns:p14="http://schemas.microsoft.com/office/powerpoint/2010/main" val="3839546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07" y="218350"/>
            <a:ext cx="11030539" cy="2661411"/>
          </a:xfrm>
        </p:spPr>
        <p:txBody>
          <a:bodyPr>
            <a:normAutofit/>
          </a:bodyPr>
          <a:lstStyle/>
          <a:p>
            <a:r>
              <a:rPr lang="en-GB" sz="2800" b="1" dirty="0" smtClean="0">
                <a:solidFill>
                  <a:schemeClr val="tx1"/>
                </a:solidFill>
              </a:rPr>
              <a:t>The </a:t>
            </a:r>
            <a:r>
              <a:rPr lang="en-GB" sz="2800" b="1" dirty="0">
                <a:solidFill>
                  <a:schemeClr val="tx1"/>
                </a:solidFill>
              </a:rPr>
              <a:t>urgency of </a:t>
            </a:r>
            <a:r>
              <a:rPr lang="en-GB" sz="2800" b="1" dirty="0" smtClean="0">
                <a:solidFill>
                  <a:schemeClr val="tx1"/>
                </a:solidFill>
              </a:rPr>
              <a:t>addressing the incessant hatemongering and export of radical Islamist ideology was starkly </a:t>
            </a:r>
            <a:r>
              <a:rPr lang="en-GB" sz="2800" b="1" dirty="0">
                <a:solidFill>
                  <a:schemeClr val="tx1"/>
                </a:solidFill>
              </a:rPr>
              <a:t>underlined by the </a:t>
            </a:r>
            <a:r>
              <a:rPr lang="en-GB" sz="2800" b="1" dirty="0" smtClean="0">
                <a:solidFill>
                  <a:schemeClr val="tx1"/>
                </a:solidFill>
              </a:rPr>
              <a:t>execution </a:t>
            </a:r>
            <a:r>
              <a:rPr lang="en-GB" sz="2800" b="1" dirty="0">
                <a:solidFill>
                  <a:schemeClr val="tx1"/>
                </a:solidFill>
              </a:rPr>
              <a:t>of the 84-year-old French priest Fr. Jacques Hamel and by the murder of the Glasgow shopkeeper, </a:t>
            </a:r>
            <a:r>
              <a:rPr lang="en-GB" sz="2800" b="1" dirty="0" err="1">
                <a:solidFill>
                  <a:schemeClr val="tx1"/>
                </a:solidFill>
              </a:rPr>
              <a:t>Asad</a:t>
            </a:r>
            <a:r>
              <a:rPr lang="en-GB" sz="2800" b="1" dirty="0">
                <a:solidFill>
                  <a:schemeClr val="tx1"/>
                </a:solidFill>
              </a:rPr>
              <a:t> </a:t>
            </a:r>
            <a:r>
              <a:rPr lang="en-GB" sz="2800" b="1" dirty="0" smtClean="0">
                <a:solidFill>
                  <a:schemeClr val="tx1"/>
                </a:solidFill>
              </a:rPr>
              <a:t>Shah – who had wished his customers a Happy Easter.</a:t>
            </a:r>
            <a:endParaRPr lang="en-GB" sz="2800" b="1" dirty="0">
              <a:solidFill>
                <a:schemeClr val="tx1"/>
              </a:solidFill>
            </a:endParaRPr>
          </a:p>
        </p:txBody>
      </p:sp>
      <p:pic>
        <p:nvPicPr>
          <p:cNvPr id="33794" name="Picture 2" descr="Image result for Fr. Jacques Ham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06" y="2879761"/>
            <a:ext cx="5576589" cy="3136831"/>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Image result for asad shah glasg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968" y="2879761"/>
            <a:ext cx="5023878" cy="3240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886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27314"/>
          </a:xfrm>
        </p:spPr>
        <p:txBody>
          <a:bodyPr>
            <a:normAutofit/>
          </a:bodyPr>
          <a:lstStyle/>
          <a:p>
            <a:r>
              <a:rPr lang="en-GB" i="1" dirty="0">
                <a:latin typeface="Times New Roman" panose="02020603050405020304" pitchFamily="18" charset="0"/>
                <a:cs typeface="Times New Roman" panose="02020603050405020304" pitchFamily="18" charset="0"/>
              </a:rPr>
              <a:t>“Silence in the face of evil is itself evil…not to speak is to speak. Not to act is to act.” </a:t>
            </a:r>
            <a:r>
              <a:rPr lang="en-GB" dirty="0">
                <a:latin typeface="Times New Roman" panose="02020603050405020304" pitchFamily="18" charset="0"/>
                <a:cs typeface="Times New Roman" panose="02020603050405020304" pitchFamily="18" charset="0"/>
              </a:rPr>
              <a:t>Dietrich </a:t>
            </a:r>
            <a:r>
              <a:rPr lang="en-GB" dirty="0" smtClean="0">
                <a:latin typeface="Times New Roman" panose="02020603050405020304" pitchFamily="18" charset="0"/>
                <a:cs typeface="Times New Roman" panose="02020603050405020304" pitchFamily="18" charset="0"/>
              </a:rPr>
              <a:t>Bonhoeffer</a:t>
            </a:r>
            <a:endParaRPr lang="en-GB" dirty="0">
              <a:latin typeface="Times New Roman" panose="02020603050405020304" pitchFamily="18" charset="0"/>
              <a:cs typeface="Times New Roman" panose="02020603050405020304" pitchFamily="18" charset="0"/>
            </a:endParaRPr>
          </a:p>
        </p:txBody>
      </p:sp>
      <p:pic>
        <p:nvPicPr>
          <p:cNvPr id="9218" name="Picture 2" descr="dietrich-bonhoeff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768" y="2603567"/>
            <a:ext cx="7650051" cy="3213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379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6061" y="3153509"/>
            <a:ext cx="8440616" cy="1994224"/>
          </a:xfrm>
        </p:spPr>
        <p:txBody>
          <a:bodyPr>
            <a:normAutofit fontScale="77500" lnSpcReduction="20000"/>
          </a:bodyPr>
          <a:lstStyle/>
          <a:p>
            <a:endParaRPr lang="en-GB" u="sng" dirty="0" smtClean="0">
              <a:solidFill>
                <a:schemeClr val="accent1"/>
              </a:solidFill>
              <a:hlinkClick r:id="rId2"/>
            </a:endParaRPr>
          </a:p>
          <a:p>
            <a:endParaRPr lang="en-GB" dirty="0" smtClean="0">
              <a:solidFill>
                <a:schemeClr val="accent1"/>
              </a:solidFill>
              <a:hlinkClick r:id="rId2"/>
            </a:endParaRPr>
          </a:p>
          <a:p>
            <a:endParaRPr lang="en-GB" dirty="0">
              <a:solidFill>
                <a:schemeClr val="accent1"/>
              </a:solidFill>
              <a:hlinkClick r:id="rId2"/>
            </a:endParaRPr>
          </a:p>
          <a:p>
            <a:r>
              <a:rPr lang="en-GB" sz="4400" dirty="0" smtClean="0">
                <a:solidFill>
                  <a:srgbClr val="7030A0"/>
                </a:solidFill>
                <a:hlinkClick r:id="rId2"/>
              </a:rPr>
              <a:t>David Alton – Lord Alton of Liverpool</a:t>
            </a:r>
            <a:endParaRPr lang="en-GB" sz="4400" dirty="0">
              <a:solidFill>
                <a:srgbClr val="7030A0"/>
              </a:solidFill>
              <a:hlinkClick r:id="rId2"/>
            </a:endParaRPr>
          </a:p>
          <a:p>
            <a:r>
              <a:rPr lang="en-GB" sz="4400" u="sng" dirty="0" smtClean="0">
                <a:solidFill>
                  <a:schemeClr val="accent1"/>
                </a:solidFill>
                <a:hlinkClick r:id="rId2"/>
              </a:rPr>
              <a:t>www.davidalton.net</a:t>
            </a:r>
            <a:endParaRPr lang="en-GB" sz="4400" u="sng" dirty="0" smtClean="0">
              <a:solidFill>
                <a:schemeClr val="accent1"/>
              </a:solidFill>
            </a:endParaRPr>
          </a:p>
          <a:p>
            <a:endParaRPr lang="en-GB" dirty="0"/>
          </a:p>
        </p:txBody>
      </p:sp>
      <p:sp>
        <p:nvSpPr>
          <p:cNvPr id="4" name="Rectangle 3"/>
          <p:cNvSpPr/>
          <p:nvPr/>
        </p:nvSpPr>
        <p:spPr>
          <a:xfrm>
            <a:off x="2863403" y="1595677"/>
            <a:ext cx="6465194" cy="1815882"/>
          </a:xfrm>
          <a:prstGeom prst="rect">
            <a:avLst/>
          </a:prstGeom>
        </p:spPr>
        <p:txBody>
          <a:bodyPr wrap="square">
            <a:spAutoFit/>
          </a:bodyPr>
          <a:lstStyle/>
          <a:p>
            <a:pPr>
              <a:spcAft>
                <a:spcPts val="0"/>
              </a:spcAft>
            </a:pPr>
            <a:r>
              <a:rPr lang="en-GB" sz="2800" b="1" dirty="0">
                <a:latin typeface="Times New Roman" panose="02020603050405020304" pitchFamily="18" charset="0"/>
                <a:ea typeface="Calibri" panose="020F0502020204030204" pitchFamily="34" charset="0"/>
                <a:cs typeface="Times New Roman" panose="02020603050405020304" pitchFamily="18" charset="0"/>
              </a:rPr>
              <a:t>World Summit In Defence of Persecuted Christians</a:t>
            </a:r>
            <a:endParaRPr lang="en-GB"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latin typeface="Times New Roman" panose="02020603050405020304" pitchFamily="18" charset="0"/>
                <a:ea typeface="Calibri" panose="020F0502020204030204" pitchFamily="34" charset="0"/>
                <a:cs typeface="Times New Roman" panose="02020603050405020304" pitchFamily="18" charset="0"/>
              </a:rPr>
              <a:t> </a:t>
            </a:r>
            <a:endParaRPr lang="en-GB"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b="1" dirty="0">
                <a:latin typeface="Times New Roman" panose="02020603050405020304" pitchFamily="18" charset="0"/>
                <a:ea typeface="Calibri" panose="020F0502020204030204" pitchFamily="34" charset="0"/>
                <a:cs typeface="Times New Roman" panose="02020603050405020304" pitchFamily="18" charset="0"/>
              </a:rPr>
              <a:t>May 2017 Washington D.C.</a:t>
            </a:r>
            <a:endParaRPr lang="en-GB"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rot="10800000" flipV="1">
            <a:off x="3181082" y="5220563"/>
            <a:ext cx="6147514" cy="369332"/>
          </a:xfrm>
          <a:prstGeom prst="rect">
            <a:avLst/>
          </a:prstGeom>
        </p:spPr>
        <p:txBody>
          <a:bodyPr wrap="square">
            <a:spAutoFit/>
          </a:bodyPr>
          <a:lstStyle/>
          <a:p>
            <a:r>
              <a:rPr lang="en-GB" b="1" dirty="0" smtClean="0">
                <a:solidFill>
                  <a:srgbClr val="FF0000"/>
                </a:solidFill>
              </a:rPr>
              <a:t>+ If a faith is worth dying for it might be worth living for.</a:t>
            </a:r>
            <a:endParaRPr lang="en-GB" b="1" dirty="0">
              <a:solidFill>
                <a:srgbClr val="FF0000"/>
              </a:solidFill>
            </a:endParaRPr>
          </a:p>
        </p:txBody>
      </p:sp>
    </p:spTree>
    <p:extLst>
      <p:ext uri="{BB962C8B-B14F-4D97-AF65-F5344CB8AC3E}">
        <p14:creationId xmlns:p14="http://schemas.microsoft.com/office/powerpoint/2010/main" val="1666185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648531"/>
          </a:xfrm>
        </p:spPr>
        <p:txBody>
          <a:bodyPr>
            <a:normAutofit fontScale="90000"/>
          </a:bodyPr>
          <a:lstStyle/>
          <a:p>
            <a:r>
              <a:rPr lang="en-GB" sz="3100" b="1" i="1" dirty="0">
                <a:solidFill>
                  <a:schemeClr val="tx1"/>
                </a:solidFill>
              </a:rPr>
              <a:t>“Religious freedom cannot just </a:t>
            </a:r>
            <a:r>
              <a:rPr lang="en-GB" sz="3100" b="1" i="1" dirty="0" smtClean="0">
                <a:solidFill>
                  <a:schemeClr val="tx1"/>
                </a:solidFill>
              </a:rPr>
              <a:t>mean freedom for some…it must </a:t>
            </a:r>
            <a:r>
              <a:rPr lang="en-GB" sz="3100" b="1" i="1" dirty="0">
                <a:solidFill>
                  <a:schemeClr val="tx1"/>
                </a:solidFill>
              </a:rPr>
              <a:t>be freedom of all religious people</a:t>
            </a:r>
            <a:r>
              <a:rPr lang="en-GB" sz="3100" b="1" i="1" dirty="0" smtClean="0">
                <a:solidFill>
                  <a:schemeClr val="tx1"/>
                </a:solidFill>
              </a:rPr>
              <a:t>”. </a:t>
            </a:r>
            <a:br>
              <a:rPr lang="en-GB" sz="3100" b="1" i="1" dirty="0" smtClean="0">
                <a:solidFill>
                  <a:schemeClr val="tx1"/>
                </a:solidFill>
              </a:rPr>
            </a:br>
            <a:r>
              <a:rPr lang="en-GB" sz="3100" b="1" i="1" dirty="0" smtClean="0">
                <a:solidFill>
                  <a:schemeClr val="tx1"/>
                </a:solidFill>
              </a:rPr>
              <a:t/>
            </a:r>
            <a:br>
              <a:rPr lang="en-GB" sz="3100" b="1" i="1" dirty="0" smtClean="0">
                <a:solidFill>
                  <a:schemeClr val="tx1"/>
                </a:solidFill>
              </a:rPr>
            </a:br>
            <a:r>
              <a:rPr lang="en-GB" sz="3200" b="1" i="1" dirty="0" smtClean="0"/>
              <a:t>“</a:t>
            </a:r>
            <a:r>
              <a:rPr lang="en-GB" sz="3200" b="1" i="1" dirty="0"/>
              <a:t>A common standard of achievement for all </a:t>
            </a:r>
            <a:r>
              <a:rPr lang="en-GB" sz="3200" b="1" i="1" dirty="0" smtClean="0"/>
              <a:t>peoples…”</a:t>
            </a:r>
            <a:r>
              <a:rPr lang="en-GB" sz="3200" i="1" dirty="0" smtClean="0"/>
              <a:t/>
            </a:r>
            <a:br>
              <a:rPr lang="en-GB" sz="3200" i="1" dirty="0" smtClean="0"/>
            </a:br>
            <a:r>
              <a:rPr lang="en-GB" sz="3200" i="1" dirty="0"/>
              <a:t> </a:t>
            </a:r>
            <a:r>
              <a:rPr lang="en-GB" sz="3200" i="1" dirty="0" smtClean="0"/>
              <a:t/>
            </a:r>
            <a:br>
              <a:rPr lang="en-GB" sz="3200" i="1" dirty="0" smtClean="0"/>
            </a:br>
            <a:endParaRPr lang="en-GB" dirty="0">
              <a:solidFill>
                <a:schemeClr val="tx1"/>
              </a:solidFill>
            </a:endParaRPr>
          </a:p>
        </p:txBody>
      </p:sp>
      <p:sp>
        <p:nvSpPr>
          <p:cNvPr id="3" name="AutoShape 2" descr="Image result for eleanor rooseve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838200" y="2485624"/>
            <a:ext cx="7198217" cy="3703884"/>
          </a:xfrm>
          <a:prstGeom prst="rect">
            <a:avLst/>
          </a:prstGeom>
        </p:spPr>
      </p:pic>
      <p:sp>
        <p:nvSpPr>
          <p:cNvPr id="4" name="Rectangle 3"/>
          <p:cNvSpPr/>
          <p:nvPr/>
        </p:nvSpPr>
        <p:spPr>
          <a:xfrm>
            <a:off x="8332631" y="3322748"/>
            <a:ext cx="3859369" cy="1754326"/>
          </a:xfrm>
          <a:prstGeom prst="rect">
            <a:avLst/>
          </a:prstGeom>
        </p:spPr>
        <p:txBody>
          <a:bodyPr wrap="square">
            <a:spAutoFit/>
          </a:bodyPr>
          <a:lstStyle/>
          <a:p>
            <a:r>
              <a:rPr lang="en-GB" sz="3600" dirty="0" smtClean="0">
                <a:latin typeface="Times New Roman" panose="02020603050405020304" pitchFamily="18" charset="0"/>
                <a:ea typeface="Calibri" panose="020F0502020204030204" pitchFamily="34" charset="0"/>
              </a:rPr>
              <a:t>“</a:t>
            </a:r>
            <a:r>
              <a:rPr lang="en-GB" sz="3600" i="1" dirty="0" smtClean="0">
                <a:latin typeface="Times New Roman" panose="02020603050405020304" pitchFamily="18" charset="0"/>
                <a:ea typeface="Calibri" panose="020F0502020204030204" pitchFamily="34" charset="0"/>
              </a:rPr>
              <a:t> an international</a:t>
            </a:r>
            <a:r>
              <a:rPr lang="en-GB" sz="3600" i="1" dirty="0">
                <a:latin typeface="Times New Roman" panose="02020603050405020304" pitchFamily="18" charset="0"/>
                <a:ea typeface="Calibri" panose="020F0502020204030204" pitchFamily="34" charset="0"/>
              </a:rPr>
              <a:t> </a:t>
            </a:r>
            <a:endParaRPr lang="en-GB" sz="3600" i="1" dirty="0" smtClean="0">
              <a:latin typeface="Times New Roman" panose="02020603050405020304" pitchFamily="18" charset="0"/>
              <a:ea typeface="Calibri" panose="020F0502020204030204" pitchFamily="34" charset="0"/>
            </a:endParaRPr>
          </a:p>
          <a:p>
            <a:r>
              <a:rPr lang="en-GB" sz="3600" i="1" dirty="0" smtClean="0">
                <a:latin typeface="Times New Roman" panose="02020603050405020304" pitchFamily="18" charset="0"/>
                <a:ea typeface="Calibri" panose="020F0502020204030204" pitchFamily="34" charset="0"/>
              </a:rPr>
              <a:t>Magna </a:t>
            </a:r>
            <a:r>
              <a:rPr lang="en-GB" sz="3600" i="1" dirty="0" err="1" smtClean="0">
                <a:latin typeface="Times New Roman" panose="02020603050405020304" pitchFamily="18" charset="0"/>
                <a:ea typeface="Calibri" panose="020F0502020204030204" pitchFamily="34" charset="0"/>
              </a:rPr>
              <a:t>Carta</a:t>
            </a:r>
            <a:r>
              <a:rPr lang="en-GB" sz="3600" i="1" dirty="0" smtClean="0">
                <a:latin typeface="Times New Roman" panose="02020603050405020304" pitchFamily="18" charset="0"/>
                <a:ea typeface="Calibri" panose="020F0502020204030204" pitchFamily="34" charset="0"/>
              </a:rPr>
              <a:t> </a:t>
            </a:r>
            <a:r>
              <a:rPr lang="en-GB" sz="3600" i="1" dirty="0">
                <a:latin typeface="Times New Roman" panose="02020603050405020304" pitchFamily="18" charset="0"/>
                <a:ea typeface="Calibri" panose="020F0502020204030204" pitchFamily="34" charset="0"/>
              </a:rPr>
              <a:t> for all </a:t>
            </a:r>
            <a:r>
              <a:rPr lang="en-GB" sz="3600" i="1" dirty="0" smtClean="0">
                <a:latin typeface="Times New Roman" panose="02020603050405020304" pitchFamily="18" charset="0"/>
                <a:ea typeface="Calibri" panose="020F0502020204030204" pitchFamily="34" charset="0"/>
              </a:rPr>
              <a:t>mankind”</a:t>
            </a:r>
            <a:endParaRPr lang="en-GB" sz="3600" dirty="0"/>
          </a:p>
        </p:txBody>
      </p:sp>
    </p:spTree>
    <p:extLst>
      <p:ext uri="{BB962C8B-B14F-4D97-AF65-F5344CB8AC3E}">
        <p14:creationId xmlns:p14="http://schemas.microsoft.com/office/powerpoint/2010/main" val="1952611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Article 18 </a:t>
            </a:r>
            <a:r>
              <a:rPr lang="en-GB" b="1" dirty="0" smtClean="0"/>
              <a:t>and the Genocide Convention  emerged </a:t>
            </a:r>
            <a:r>
              <a:rPr lang="en-GB" b="1" dirty="0" smtClean="0"/>
              <a:t>from </a:t>
            </a:r>
            <a:r>
              <a:rPr lang="en-GB" b="1" dirty="0"/>
              <a:t>the infamies of the 20th century</a:t>
            </a:r>
          </a:p>
        </p:txBody>
      </p:sp>
      <p:sp>
        <p:nvSpPr>
          <p:cNvPr id="3" name="Rectangle 2"/>
          <p:cNvSpPr/>
          <p:nvPr/>
        </p:nvSpPr>
        <p:spPr>
          <a:xfrm>
            <a:off x="1000258" y="2358654"/>
            <a:ext cx="7023279" cy="3539430"/>
          </a:xfrm>
          <a:prstGeom prst="rect">
            <a:avLst/>
          </a:prstGeom>
        </p:spPr>
        <p:txBody>
          <a:bodyPr wrap="square">
            <a:spAutoFit/>
          </a:bodyPr>
          <a:lstStyle/>
          <a:p>
            <a:r>
              <a:rPr lang="en-GB" sz="2800" b="1" dirty="0" smtClean="0">
                <a:effectLst/>
                <a:latin typeface="Calibri" panose="020F0502020204030204" pitchFamily="34" charset="0"/>
                <a:ea typeface="Calibri" panose="020F0502020204030204" pitchFamily="34" charset="0"/>
                <a:cs typeface="Times New Roman" panose="02020603050405020304" pitchFamily="18" charset="0"/>
              </a:rPr>
              <a:t>…..from the Armenian genocide to the defining depredations of Stalin’s gulags and Hitler’s concentration camps; from the pestilential nature of persecution, </a:t>
            </a:r>
            <a:r>
              <a:rPr lang="en-GB" sz="2800" b="1" dirty="0" err="1" smtClean="0">
                <a:effectLst/>
                <a:latin typeface="Calibri" panose="020F0502020204030204" pitchFamily="34" charset="0"/>
                <a:ea typeface="Calibri" panose="020F0502020204030204" pitchFamily="34" charset="0"/>
                <a:cs typeface="Times New Roman" panose="02020603050405020304" pitchFamily="18" charset="0"/>
              </a:rPr>
              <a:t>demonisation</a:t>
            </a:r>
            <a:r>
              <a:rPr lang="en-GB" sz="2800" b="1" dirty="0" smtClean="0">
                <a:effectLst/>
                <a:latin typeface="Calibri" panose="020F0502020204030204" pitchFamily="34" charset="0"/>
                <a:ea typeface="Calibri" panose="020F0502020204030204" pitchFamily="34" charset="0"/>
                <a:cs typeface="Times New Roman" panose="02020603050405020304" pitchFamily="18" charset="0"/>
              </a:rPr>
              <a:t>, scapegoating and hateful prejudice; and, notwithstanding violence associated with religion, it emerged from ideology, nation and race.</a:t>
            </a:r>
            <a:endParaRPr lang="en-GB" sz="2800" b="1" dirty="0"/>
          </a:p>
        </p:txBody>
      </p:sp>
      <p:pic>
        <p:nvPicPr>
          <p:cNvPr id="4" name="Picture 3" descr="https://pbs.twimg.com/media/CNCq6QlVAAAP4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424" y="3821153"/>
            <a:ext cx="4534351" cy="23156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descr="hang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787684" y="1584101"/>
            <a:ext cx="2724150" cy="2158489"/>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59176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46" y="978795"/>
            <a:ext cx="10058400" cy="450760"/>
          </a:xfrm>
        </p:spPr>
        <p:txBody>
          <a:bodyPr>
            <a:noAutofit/>
          </a:bodyPr>
          <a:lstStyle/>
          <a:p>
            <a:r>
              <a:rPr lang="en-GB" sz="3600" b="1" dirty="0" smtClean="0"/>
              <a:t>The </a:t>
            </a:r>
            <a:r>
              <a:rPr lang="en-GB" sz="3600" b="1" dirty="0"/>
              <a:t>depredations of Stalin’s gulags and Hitler’s concentration camps</a:t>
            </a:r>
            <a:endParaRPr lang="en-GB" sz="3600" b="1" dirty="0">
              <a:solidFill>
                <a:schemeClr val="tx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5649" y="1996225"/>
            <a:ext cx="5653522" cy="4082603"/>
          </a:xfrm>
          <a:prstGeom prst="rect">
            <a:avLst/>
          </a:prstGeom>
        </p:spPr>
      </p:pic>
      <p:pic>
        <p:nvPicPr>
          <p:cNvPr id="4" name="Picture 5" descr="portada9"/>
          <p:cNvPicPr>
            <a:picLocks noChangeAspect="1" noChangeArrowheads="1"/>
          </p:cNvPicPr>
          <p:nvPr/>
        </p:nvPicPr>
        <p:blipFill>
          <a:blip r:embed="rId3" cstate="print"/>
          <a:srcRect/>
          <a:stretch>
            <a:fillRect/>
          </a:stretch>
        </p:blipFill>
        <p:spPr bwMode="auto">
          <a:xfrm>
            <a:off x="1238949" y="1996225"/>
            <a:ext cx="2460957" cy="40826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4428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233104"/>
          </a:xfrm>
        </p:spPr>
        <p:txBody>
          <a:bodyPr>
            <a:normAutofit fontScale="90000"/>
          </a:bodyPr>
          <a:lstStyle/>
          <a:p>
            <a:r>
              <a:rPr lang="en-GB" sz="3200" b="1" dirty="0" smtClean="0">
                <a:solidFill>
                  <a:schemeClr val="tx1"/>
                </a:solidFill>
              </a:rPr>
              <a:t>The </a:t>
            </a:r>
            <a:r>
              <a:rPr lang="en-GB" sz="3200" b="1" dirty="0">
                <a:solidFill>
                  <a:schemeClr val="tx1"/>
                </a:solidFill>
              </a:rPr>
              <a:t>bloodiest century in human history with the loss of 100 million lives. The Dead </a:t>
            </a:r>
            <a:r>
              <a:rPr lang="en-GB" sz="3200" b="1" dirty="0" smtClean="0">
                <a:solidFill>
                  <a:schemeClr val="tx1"/>
                </a:solidFill>
              </a:rPr>
              <a:t>Were Measured </a:t>
            </a:r>
            <a:r>
              <a:rPr lang="en-GB" sz="3200" b="1" dirty="0">
                <a:solidFill>
                  <a:schemeClr val="tx1"/>
                </a:solidFill>
              </a:rPr>
              <a:t>In Their Millions</a:t>
            </a:r>
          </a:p>
        </p:txBody>
      </p:sp>
      <p:pic>
        <p:nvPicPr>
          <p:cNvPr id="23554" name="Picture 2" descr="https://korifaeusmagazine.files.wordpress.com/2014/07/ebensee_concentration_camp_prisoners_19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99" y="2162053"/>
            <a:ext cx="5240310" cy="3846826"/>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www.thegulag.org/sites/default/files/images/anne-gula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5573" y="2141849"/>
            <a:ext cx="3373236" cy="384682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Image result for holocaust">
            <a:hlinkClick r:id="rId4"/>
          </p:cNvPr>
          <p:cNvSpPr>
            <a:spLocks noChangeAspect="1" noChangeArrowheads="1"/>
          </p:cNvSpPr>
          <p:nvPr/>
        </p:nvSpPr>
        <p:spPr bwMode="auto">
          <a:xfrm>
            <a:off x="0" y="776365"/>
            <a:ext cx="4414137" cy="3309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476" y="2166694"/>
            <a:ext cx="2531424" cy="3797135"/>
          </a:xfrm>
          <a:prstGeom prst="rect">
            <a:avLst/>
          </a:prstGeom>
        </p:spPr>
      </p:pic>
    </p:spTree>
    <p:extLst>
      <p:ext uri="{BB962C8B-B14F-4D97-AF65-F5344CB8AC3E}">
        <p14:creationId xmlns:p14="http://schemas.microsoft.com/office/powerpoint/2010/main" val="1204899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223528"/>
          </a:xfrm>
        </p:spPr>
        <p:txBody>
          <a:bodyPr>
            <a:normAutofit fontScale="90000"/>
          </a:bodyPr>
          <a:lstStyle/>
          <a:p>
            <a:pPr fontAlgn="base"/>
            <a:r>
              <a:rPr lang="en-GB" sz="4000" b="1" dirty="0" smtClean="0">
                <a:solidFill>
                  <a:schemeClr val="tx1"/>
                </a:solidFill>
              </a:rPr>
              <a:t>The </a:t>
            </a:r>
            <a:r>
              <a:rPr lang="en-GB" sz="4000" b="1" dirty="0">
                <a:solidFill>
                  <a:schemeClr val="tx1"/>
                </a:solidFill>
              </a:rPr>
              <a:t>four great murderers of the 20</a:t>
            </a:r>
            <a:r>
              <a:rPr lang="en-GB" sz="4000" b="1" baseline="30000" dirty="0">
                <a:solidFill>
                  <a:schemeClr val="tx1"/>
                </a:solidFill>
              </a:rPr>
              <a:t>th </a:t>
            </a:r>
            <a:r>
              <a:rPr lang="en-GB" sz="4000" b="1" dirty="0">
                <a:solidFill>
                  <a:schemeClr val="tx1"/>
                </a:solidFill>
              </a:rPr>
              <a:t>century—Mao, Stalin, Hitler and Pol Pot—were united by their hatred of religious faith. </a:t>
            </a:r>
            <a:r>
              <a:rPr lang="en-GB" dirty="0"/>
              <a:t/>
            </a:r>
            <a:br>
              <a:rPr lang="en-GB" dirty="0"/>
            </a:br>
            <a:r>
              <a:rPr lang="en-GB" dirty="0"/>
              <a:t> </a:t>
            </a:r>
            <a:br>
              <a:rPr lang="en-GB" dirty="0"/>
            </a:br>
            <a:endParaRPr lang="en-GB" dirty="0"/>
          </a:p>
        </p:txBody>
      </p:sp>
      <p:sp>
        <p:nvSpPr>
          <p:cNvPr id="3" name="AutoShape 4" descr="Image result for ma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8134" name="Picture 6" descr="http://cdn2.gbtimes.com/cdn/farfuture/_wd9--x3uYv9831RFjds87TT81inDh78UK9uXnzcqVs/mtime:1387240108/sites/default/files/styles/1280_wide/public/2012/04/10/mao-communist-snake.jpg?itok=tHO48FJ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588654"/>
            <a:ext cx="3911048" cy="3084489"/>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http://s1.thingpic.com/images/71/kEpNMYUmh8KctpjLifBftPbu.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588654"/>
            <a:ext cx="1828800" cy="3077439"/>
          </a:xfrm>
          <a:prstGeom prst="rect">
            <a:avLst/>
          </a:prstGeom>
          <a:noFill/>
          <a:extLst>
            <a:ext uri="{909E8E84-426E-40DD-AFC4-6F175D3DCCD1}">
              <a14:hiddenFill xmlns:a14="http://schemas.microsoft.com/office/drawing/2010/main">
                <a:solidFill>
                  <a:srgbClr val="FFFFFF"/>
                </a:solidFill>
              </a14:hiddenFill>
            </a:ext>
          </a:extLst>
        </p:spPr>
      </p:pic>
      <p:pic>
        <p:nvPicPr>
          <p:cNvPr id="48138" name="Picture 10" descr="https://encrypted-tbn2.gstatic.com/images?q=tbn:ANd9GcRtxPYdIhViv7zLO0mUKuYO81qfVp0hbJQ439MgBbBnC7c2351F6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144" y="2588653"/>
            <a:ext cx="1943100" cy="3077439"/>
          </a:xfrm>
          <a:prstGeom prst="rect">
            <a:avLst/>
          </a:prstGeom>
          <a:noFill/>
          <a:extLst>
            <a:ext uri="{909E8E84-426E-40DD-AFC4-6F175D3DCCD1}">
              <a14:hiddenFill xmlns:a14="http://schemas.microsoft.com/office/drawing/2010/main">
                <a:solidFill>
                  <a:srgbClr val="FFFFFF"/>
                </a:solidFill>
              </a14:hiddenFill>
            </a:ext>
          </a:extLst>
        </p:spPr>
      </p:pic>
      <p:pic>
        <p:nvPicPr>
          <p:cNvPr id="48140" name="Picture 12" descr="https://encrypted-tbn2.gstatic.com/images?q=tbn:ANd9GcS9_o9ZlbutX6L6JCq9FiT35g66HW662ORurDLzjVqcgPgfWP3C5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0034" y="2452435"/>
            <a:ext cx="1704975" cy="3077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214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103</TotalTime>
  <Words>1464</Words>
  <Application>Microsoft Office PowerPoint</Application>
  <PresentationFormat>Widescreen</PresentationFormat>
  <Paragraphs>116</Paragraphs>
  <Slides>48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Times New Roman</vt:lpstr>
      <vt:lpstr>Trebuchet MS</vt:lpstr>
      <vt:lpstr>Wingdings 3</vt:lpstr>
      <vt:lpstr>Facet</vt:lpstr>
      <vt:lpstr>PowerPoint Presentation</vt:lpstr>
      <vt:lpstr>‘Christianity has died many times and risen again; for it had a God who knew the way out of the grave’   G.K.Chesterton - The Everlasting Man </vt:lpstr>
      <vt:lpstr>PowerPoint Presentation</vt:lpstr>
      <vt:lpstr>1. the world’s promise of protection:  Article 18 remains one of the most important but overlooked of the 30 articles that comprise the 1948  Universal Declaration of Human Rights. The declaration’s stated objective was to realise, “a common standard of achievement for all peoples and all nations”.  </vt:lpstr>
      <vt:lpstr>“Religious freedom cannot just mean freedom for some…it must be freedom of all religious people”.   “A common standard of achievement for all peoples…”   </vt:lpstr>
      <vt:lpstr>Article 18 and the Genocide Convention  emerged from the infamies of the 20th century</vt:lpstr>
      <vt:lpstr>The depredations of Stalin’s gulags and Hitler’s concentration camps</vt:lpstr>
      <vt:lpstr>The bloodiest century in human history with the loss of 100 million lives. The Dead Were Measured In Their Millions</vt:lpstr>
      <vt:lpstr>The four great murderers of the 20th century—Mao, Stalin, Hitler and Pol Pot—were united by their hatred of religious faith.    </vt:lpstr>
      <vt:lpstr>Lemkin studied the 1915 genocide of Armenian Christians and the massacre of Assyrian Christians at Simele, in Iraq, in 1933. </vt:lpstr>
      <vt:lpstr>The Genocide Convention was the culmination of years of campaigning by the Jewish lawyer, Raphael Lemkin. It recognised that “international co-operation” was needed, “to liberate mankind from such an odious scourge”. </vt:lpstr>
      <vt:lpstr>Genocide:The 147 signature countries have a moral and legal duty to, “undertake to prevent and to punish. </vt:lpstr>
      <vt:lpstr>2. The Reality: for many, Article 18 is not worth the paper on which it is written.   It is a moral outrage that whole swathes of humanity are being murdered, terrorised, victimised, intimidated, deprived of their belongings and driven from their homes, simply because of the way they worship God or practise their faith.  </vt:lpstr>
      <vt:lpstr>The annual Pew study found that 74% of the world’s population live in the countries where there are violations of Article 18. In every country where there are violations an estimated 250 million Christians are persecuted.  </vt:lpstr>
      <vt:lpstr>Infringement of freedom of religion and belief morphs into persecution and can morph into crimes against humanity and genocide. </vt:lpstr>
      <vt:lpstr>“The persecution of Christians …is one of the crimes against humanity of our time.  I am appalled at the lack of protest it has evoked. It is the religious equivalent of ethnic cleansing” Jonathan Sacks</vt:lpstr>
      <vt:lpstr>Palm Sunday 2017: two suicide bombings killed 44 people at Coptic churches in Egypt as the Coptic patriarch, Pope Tawadros II, led a Palm Sunday service</vt:lpstr>
      <vt:lpstr>December 2016 Explosion kills 25 Coptic Orthodox worshippers during Sunday worship in Cairo. </vt:lpstr>
      <vt:lpstr>“in the moment of their barbaric execution”, some of the 21 Christians were repeating the words “Lord, Jesus Christ,” – February 2015</vt:lpstr>
      <vt:lpstr>2013 - Egypt’s Kristallnacht - the burning or bombing of more than 50 of Egypt’s churches in Alexandria, Arish, Assiut, Beni Suef, Cairo, Bayou, Gharbiya, Giza, Minya, Qena, Sohag and Suez. Also attacked were schools, homes and businesses belonging to Coptic Christians.</vt:lpstr>
      <vt:lpstr>This systematic campaign is an attempt to repeat the horrors of Syria and Iraq – where Parliaments, Congress and world leaders have formally declared a genocide but such declarations are meaningless if there is no basis for bringing to justice those responsible</vt:lpstr>
      <vt:lpstr>Iraq and Syria: 2017 - Genocide The Crime Above All Crimes.  </vt:lpstr>
      <vt:lpstr>The Use of Blasphemy and Apostasy Laws To Persecute</vt:lpstr>
      <vt:lpstr>“I cried alone, putting my head in my hands. I can no longer bear the sight of people full of hatred, applauding the killing of a poor farm worker. I no longer see them, but I still hear them, the crowd who gave the judge a standing ovation, saying: "Kill her, kill her! Allahu Akbar!" …I was then thrown like an old rubbish sack into the van... I had lost all humanity in their eyes” – Asia Bibbi –mother of five (one of whom is significantly disabled).   </vt:lpstr>
      <vt:lpstr>2016 - Easter in Lahore: More than 70 dead; 340 injured</vt:lpstr>
      <vt:lpstr>Pakistan 2011 - Shabaz Bhatti  was murdered for challenging persecution of minorities and challenging the Blasphemy Laws.</vt:lpstr>
      <vt:lpstr>2016 - Pakistani Christians kept like caged animals in detention centres</vt:lpstr>
      <vt:lpstr>Taking evidence from persecuted Pakistani Christians who have escaped</vt:lpstr>
      <vt:lpstr>Iran</vt:lpstr>
      <vt:lpstr>China</vt:lpstr>
      <vt:lpstr>Sudan</vt:lpstr>
      <vt:lpstr>Sudan’s Field Marshall Omar al Bashir Bashir – indicted by the ICC for Genocide and Crimes against humanity -has travelled with impunity to Kenya, South Africa, China, Nigeria, UAE, Saudi Arabia, Ethiopia, Qatar and Egypt. </vt:lpstr>
      <vt:lpstr>South Kordofan – Sudan – “the second genocide of the 21st century” - Chemical weapons now being used against civilians. Is it to be business as usual? </vt:lpstr>
      <vt:lpstr>Nigeria: Boko Haram openly say their interim goal is "to eradicate Christians from certain parts of the country.“ There are endless killings. </vt:lpstr>
      <vt:lpstr>North Korea</vt:lpstr>
      <vt:lpstr>PowerPoint Presentation</vt:lpstr>
      <vt:lpstr>PowerPoint Presentation</vt:lpstr>
      <vt:lpstr>PowerPoint Presentation</vt:lpstr>
      <vt:lpstr>3. How we should respond; what we might do?    Some Things We Might Do  We need a consistent, coherent international strategy.  At every opportunity we must wake up the world to the scale of the persecution and to the obligations that flow from both Article 18 and the Genocide Convention.   However long it takes, we have a duty to bring to justice those responsible for their crimes against humanity. </vt:lpstr>
      <vt:lpstr>Some Things We Might Do November 23rd 2016 Was Designated  Red Wednesday</vt:lpstr>
      <vt:lpstr>PowerPoint Presentation</vt:lpstr>
      <vt:lpstr>We must promote religious literacy among policy makers and the population at large. Given that 84% of the world’s population declare a religious faith policy makers cannot understand the world if you do not understand religion.   </vt:lpstr>
      <vt:lpstr>Some Things We Might Do   We must emphasise the tangible benefits that accrue to societies that protect religious freedom. A society which promotes religious freedom will be enlivened and enriched and one that does not will decay. </vt:lpstr>
      <vt:lpstr>Learn Each other's Stories and Speak Up For Others Who suffer For their Beliefs</vt:lpstr>
      <vt:lpstr>PowerPoint Presentation</vt:lpstr>
      <vt:lpstr>The urgency of addressing the incessant hatemongering and export of radical Islamist ideology was starkly underlined by the execution of the 84-year-old French priest Fr. Jacques Hamel and by the murder of the Glasgow shopkeeper, Asad Shah – who had wished his customers a Happy Easter.</vt:lpstr>
      <vt:lpstr>“Silence in the face of evil is itself evil…not to speak is to speak. Not to act is to act.” Dietrich Bonhoeffer</vt:lpstr>
      <vt:lpstr>PowerPoint Presentation</vt:lpstr>
    </vt:vector>
  </TitlesOfParts>
  <Company>Houses of Parliament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ALTON, Lord</dc:creator>
  <cp:lastModifiedBy>ALTON, Lord</cp:lastModifiedBy>
  <cp:revision>13</cp:revision>
  <dcterms:created xsi:type="dcterms:W3CDTF">2017-05-06T17:55:14Z</dcterms:created>
  <dcterms:modified xsi:type="dcterms:W3CDTF">2017-05-06T19:38:20Z</dcterms:modified>
</cp:coreProperties>
</file>