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8" r:id="rId4"/>
    <p:sldId id="319" r:id="rId5"/>
    <p:sldId id="257" r:id="rId6"/>
    <p:sldId id="258" r:id="rId7"/>
    <p:sldId id="259" r:id="rId8"/>
    <p:sldId id="262"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0" r:id="rId47"/>
    <p:sldId id="298" r:id="rId48"/>
    <p:sldId id="299" r:id="rId49"/>
    <p:sldId id="301" r:id="rId50"/>
    <p:sldId id="302" r:id="rId51"/>
    <p:sldId id="303" r:id="rId52"/>
    <p:sldId id="304" r:id="rId53"/>
    <p:sldId id="305" r:id="rId54"/>
    <p:sldId id="306" r:id="rId55"/>
    <p:sldId id="308" r:id="rId56"/>
    <p:sldId id="307" r:id="rId57"/>
    <p:sldId id="309" r:id="rId58"/>
    <p:sldId id="310" r:id="rId59"/>
    <p:sldId id="320" r:id="rId60"/>
    <p:sldId id="312" r:id="rId61"/>
    <p:sldId id="311" r:id="rId62"/>
    <p:sldId id="313" r:id="rId63"/>
    <p:sldId id="321" r:id="rId64"/>
    <p:sldId id="314" r:id="rId65"/>
    <p:sldId id="315" r:id="rId66"/>
    <p:sldId id="31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CF8F-1E36-45CC-A8E1-774685639C1B}" type="datetimeFigureOut">
              <a:rPr lang="en-GB" smtClean="0"/>
              <a:pPr/>
              <a:t>29/06/2013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41BF8-D560-4810-9849-6572892B14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6CF8F-1E36-45CC-A8E1-774685639C1B}" type="datetimeFigureOut">
              <a:rPr lang="en-GB" smtClean="0"/>
              <a:pPr/>
              <a:t>29/06/2013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41BF8-D560-4810-9849-6572892B14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en.wikipedia.org/wiki/Christus_Dominus" TargetMode="External"/><Relationship Id="rId13" Type="http://schemas.openxmlformats.org/officeDocument/2006/relationships/hyperlink" Target="http://en.wikipedia.org/wiki/Presbyterorum_Ordinis" TargetMode="External"/><Relationship Id="rId18" Type="http://schemas.openxmlformats.org/officeDocument/2006/relationships/image" Target="../media/image10.gif"/><Relationship Id="rId3" Type="http://schemas.openxmlformats.org/officeDocument/2006/relationships/hyperlink" Target="http://en.wikipedia.org/wiki/Lumen_Gentium" TargetMode="External"/><Relationship Id="rId7" Type="http://schemas.openxmlformats.org/officeDocument/2006/relationships/hyperlink" Target="http://en.wikipedia.org/wiki/Apostolicam_Actuositatem" TargetMode="External"/><Relationship Id="rId12" Type="http://schemas.openxmlformats.org/officeDocument/2006/relationships/hyperlink" Target="http://en.wikipedia.org/wiki/Perfectae_Caritatis" TargetMode="External"/><Relationship Id="rId17" Type="http://schemas.openxmlformats.org/officeDocument/2006/relationships/hyperlink" Target="http://en.wikipedia.org/wiki/Nostra_Aetate" TargetMode="External"/><Relationship Id="rId2" Type="http://schemas.openxmlformats.org/officeDocument/2006/relationships/hyperlink" Target="http://en.wikipedia.org/wiki/Dei_Verbum" TargetMode="External"/><Relationship Id="rId16" Type="http://schemas.openxmlformats.org/officeDocument/2006/relationships/hyperlink" Target="http://en.wikipedia.org/wiki/Gravissimum_Educationis" TargetMode="External"/><Relationship Id="rId1" Type="http://schemas.openxmlformats.org/officeDocument/2006/relationships/slideLayout" Target="../slideLayouts/slideLayout7.xml"/><Relationship Id="rId6" Type="http://schemas.openxmlformats.org/officeDocument/2006/relationships/hyperlink" Target="http://en.wikipedia.org/wiki/Ad_Gentes" TargetMode="External"/><Relationship Id="rId11" Type="http://schemas.openxmlformats.org/officeDocument/2006/relationships/hyperlink" Target="http://en.wikipedia.org/wiki/Orientalium_Ecclesiarum" TargetMode="External"/><Relationship Id="rId5" Type="http://schemas.openxmlformats.org/officeDocument/2006/relationships/hyperlink" Target="http://en.wikipedia.org/wiki/Sacrosanctum_Concilium" TargetMode="External"/><Relationship Id="rId15" Type="http://schemas.openxmlformats.org/officeDocument/2006/relationships/hyperlink" Target="http://en.wikipedia.org/wiki/Dignitatis_Humanae" TargetMode="External"/><Relationship Id="rId10" Type="http://schemas.openxmlformats.org/officeDocument/2006/relationships/hyperlink" Target="http://en.wikipedia.org/wiki/Optatam_Totius" TargetMode="External"/><Relationship Id="rId4" Type="http://schemas.openxmlformats.org/officeDocument/2006/relationships/hyperlink" Target="http://en.wikipedia.org/wiki/Gaudium_et_Spes" TargetMode="External"/><Relationship Id="rId9" Type="http://schemas.openxmlformats.org/officeDocument/2006/relationships/hyperlink" Target="http://en.wikipedia.org/wiki/Inter_Mirifica" TargetMode="External"/><Relationship Id="rId14" Type="http://schemas.openxmlformats.org/officeDocument/2006/relationships/hyperlink" Target="http://en.wikipedia.org/wiki/Unitatis_Redintegratio"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hyperlink" Target="http://www.nytimes.com/2013/03/15/world/asia/beijing-cautions-new-pope-on-meddling-in-china.html?ref=world&amp;_r=0" TargetMode="External"/><Relationship Id="rId13" Type="http://schemas.openxmlformats.org/officeDocument/2006/relationships/hyperlink" Target="http://morningstarnews.org/2013/02/persecution-rises-in-china-as-plan-begins-to-end-house-churches/" TargetMode="External"/><Relationship Id="rId3" Type="http://schemas.openxmlformats.org/officeDocument/2006/relationships/hyperlink" Target="http://www.washingtonpost.com/world/middle_east/islamic-law-comes-to-rebel-held-syria/2013/03/19/b310532e-90af-11e2-bdea-e32ad90da239_story.html" TargetMode="External"/><Relationship Id="rId7" Type="http://schemas.openxmlformats.org/officeDocument/2006/relationships/hyperlink" Target="http://www.nytimes.com/2013/03/14/world/asia/family-of-chinese-activist-chen-guangcheng-said-to-be-harassed.html?ref=world" TargetMode="External"/><Relationship Id="rId12" Type="http://schemas.openxmlformats.org/officeDocument/2006/relationships/hyperlink" Target="http://www.chinaaid.org/2013/03/a-house-church-in-xinjiang-was-raided.html?utm_source=feedburner&amp;utm_medium=email&amp;utm_campaign=Feed:+ChinaAid+(China+Aid)" TargetMode="External"/><Relationship Id="rId2" Type="http://schemas.openxmlformats.org/officeDocument/2006/relationships/hyperlink" Target="http://www.nationalreview.com/corner/340216/silent-exodus-syria-s-christians-nina-shea" TargetMode="External"/><Relationship Id="rId1" Type="http://schemas.openxmlformats.org/officeDocument/2006/relationships/slideLayout" Target="../slideLayouts/slideLayout7.xml"/><Relationship Id="rId6" Type="http://schemas.openxmlformats.org/officeDocument/2006/relationships/hyperlink" Target="http://www.nationalreview.com/corner/340939/tanzania-too-christians-threatened-islamist-violence-easter-nina-shea" TargetMode="External"/><Relationship Id="rId11" Type="http://schemas.openxmlformats.org/officeDocument/2006/relationships/hyperlink" Target="http://www.voanews.com/content/muslim-group-condemns-violence-in-burma/1627495.html" TargetMode="External"/><Relationship Id="rId5" Type="http://schemas.openxmlformats.org/officeDocument/2006/relationships/hyperlink" Target="http://www.upi.com/Top_News/World-News/2013/03/18/Priest-Boko-Haram-destroyed-50-churches/UPI-46881363613632/" TargetMode="External"/><Relationship Id="rId10" Type="http://schemas.openxmlformats.org/officeDocument/2006/relationships/hyperlink" Target="http://www.queme.net/eng/index_detail.php?numb=2027" TargetMode="External"/><Relationship Id="rId4" Type="http://schemas.openxmlformats.org/officeDocument/2006/relationships/hyperlink" Target="http://us6.campaign-archive1.com/?u=7ec6d7eb2533a90581f839110&amp;id=1118f4eb23&amp;e=7ff9d87956" TargetMode="External"/><Relationship Id="rId9" Type="http://schemas.openxmlformats.org/officeDocument/2006/relationships/hyperlink" Target="http://www.thegatewaypundit.com/2013/03/indonesian-officials-destroy-church-in-front-of-worshippers-as-muslims-egg-them-on/"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becketfund.org/azerbaijan-mosque-loses-eight-year-struggle-for-religious-freedom/" TargetMode="External"/><Relationship Id="rId13" Type="http://schemas.openxmlformats.org/officeDocument/2006/relationships/hyperlink" Target="http://www.theatlantic.com/international/archive/2013/03/mcmecca-the-strange-alliance-of-clerics-and-businessmen-in-saudi-arabia/274146/" TargetMode="External"/><Relationship Id="rId18" Type="http://schemas.openxmlformats.org/officeDocument/2006/relationships/hyperlink" Target="http://www.independent.co.uk/news/world/middle-east/the-photos-saudi-arabia-doesnt-want-seen--and-proof-islams-most-holy-relics-are-being-demolished-in-mecca-8536968.html" TargetMode="External"/><Relationship Id="rId3" Type="http://schemas.openxmlformats.org/officeDocument/2006/relationships/hyperlink" Target="http://www.reuters.com/article/2013/01/23/us-malaysia-election-bibles-idUSBRE90M0JF20130123" TargetMode="External"/><Relationship Id="rId21" Type="http://schemas.openxmlformats.org/officeDocument/2006/relationships/hyperlink" Target="http://www.currenttrends.org/research/detail/what-is-a-constitution-anyway" TargetMode="External"/><Relationship Id="rId7" Type="http://schemas.openxmlformats.org/officeDocument/2006/relationships/hyperlink" Target="http://www.thejakartapost.com/news/2013/01/31/comments-man-gets-5-years-insulting-islam.html" TargetMode="External"/><Relationship Id="rId12" Type="http://schemas.openxmlformats.org/officeDocument/2006/relationships/hyperlink" Target="http://www.huffingtonpost.com/lela-gilbert/iraqs-endangered-christia_b_2940042.html" TargetMode="External"/><Relationship Id="rId17" Type="http://schemas.openxmlformats.org/officeDocument/2006/relationships/hyperlink" Target="http://www.aina.org/news/20130317132951.htm" TargetMode="External"/><Relationship Id="rId2" Type="http://schemas.openxmlformats.org/officeDocument/2006/relationships/hyperlink" Target="http://www.chinaaid.org/2013/01/2012s-top-10-cases-of-persecution-of.html" TargetMode="External"/><Relationship Id="rId16" Type="http://schemas.openxmlformats.org/officeDocument/2006/relationships/hyperlink" Target="http://www.bpnews.net/BPnews.asp?ID=39900" TargetMode="External"/><Relationship Id="rId20" Type="http://schemas.openxmlformats.org/officeDocument/2006/relationships/hyperlink" Target="http://www.foxnews.com/world/2013/01/16/egyptian-court-sentences-entire-family-to-15-years-for-converting-to/" TargetMode="External"/><Relationship Id="rId1" Type="http://schemas.openxmlformats.org/officeDocument/2006/relationships/slideLayout" Target="../slideLayouts/slideLayout7.xml"/><Relationship Id="rId6" Type="http://schemas.openxmlformats.org/officeDocument/2006/relationships/hyperlink" Target="http://www.asianews.it/news-en/Carmelite-monastery-and-Church-property-targeted,-archbishop-of-Hanoi-says-26850.html" TargetMode="External"/><Relationship Id="rId11" Type="http://schemas.openxmlformats.org/officeDocument/2006/relationships/hyperlink" Target="http://morningstarnews.org/2013/03/torture-likely-led-to-death-of-egyptian-christian-in-libya-sources-say/" TargetMode="External"/><Relationship Id="rId5" Type="http://schemas.openxmlformats.org/officeDocument/2006/relationships/hyperlink" Target="http://morningstarnews.org/2013/01/vietnams-new-religion-decree-termed-a-step-backward/" TargetMode="External"/><Relationship Id="rId15" Type="http://schemas.openxmlformats.org/officeDocument/2006/relationships/hyperlink" Target="http://www.bic.org/news/un-special-rapporteur-freedom-religion-or-belief-discusses-new-report-violence-against-bahais-iran" TargetMode="External"/><Relationship Id="rId10" Type="http://schemas.openxmlformats.org/officeDocument/2006/relationships/hyperlink" Target="http://standpointmag.co.uk/node/4905/full" TargetMode="External"/><Relationship Id="rId19" Type="http://schemas.openxmlformats.org/officeDocument/2006/relationships/hyperlink" Target="http://www.aina.org/news/20130218170645.htm" TargetMode="External"/><Relationship Id="rId4" Type="http://schemas.openxmlformats.org/officeDocument/2006/relationships/hyperlink" Target="http://www.religiontoday.com/blog/two-north-korean-christians-killed-for-their-faith.html" TargetMode="External"/><Relationship Id="rId9" Type="http://schemas.openxmlformats.org/officeDocument/2006/relationships/hyperlink" Target="http://www.amnesty.org/en/news/egypt-s-coptic-christians-must-be-protected-sectarian-violence-2013-03-27" TargetMode="External"/><Relationship Id="rId14" Type="http://schemas.openxmlformats.org/officeDocument/2006/relationships/hyperlink" Target="http://www.aina.org/news/20130322025710.htm" TargetMode="External"/><Relationship Id="rId22" Type="http://schemas.openxmlformats.org/officeDocument/2006/relationships/hyperlink" Target="http://www.fides.org/aree/news/newsdet.php?idnews=33171&amp;lan=eng"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fides.org/en/news/33372-ASIA_PAKISTAN_Religious_and_civil_society_it_is_urgent_to_revise_the_law_of_blasphemy" TargetMode="External"/><Relationship Id="rId13" Type="http://schemas.openxmlformats.org/officeDocument/2006/relationships/hyperlink" Target="http://www.aina.org/news/20130205165312.htm" TargetMode="External"/><Relationship Id="rId3" Type="http://schemas.openxmlformats.org/officeDocument/2006/relationships/hyperlink" Target="http://www.gatestoneinstitute.org/3563/yemen-christians" TargetMode="External"/><Relationship Id="rId7" Type="http://schemas.openxmlformats.org/officeDocument/2006/relationships/hyperlink" Target="http://www.forum18.org/Archive.php?article_id=1813%20&#8211;%20there%20has%20to%20be%20a%20shorter%20version%20of%20this%20article%20somewhere%20online.%20" TargetMode="External"/><Relationship Id="rId12" Type="http://schemas.openxmlformats.org/officeDocument/2006/relationships/hyperlink" Target="http://www.washingtonpost.com/world/asia_pacific/thousands-of-shiites-in-pakistan-protest-bombing-that-targeted-sect-and-killed-89/2013/02/18/92cc8cce-79f1-11e2-82e8-61a46c2cde3d_story.html" TargetMode="External"/><Relationship Id="rId2" Type="http://schemas.openxmlformats.org/officeDocument/2006/relationships/hyperlink" Target="http://www.hudson.org/index.cfm?fuseaction=publication_details&amp;id=9457" TargetMode="External"/><Relationship Id="rId1" Type="http://schemas.openxmlformats.org/officeDocument/2006/relationships/slideLayout" Target="../slideLayouts/slideLayout7.xml"/><Relationship Id="rId6" Type="http://schemas.openxmlformats.org/officeDocument/2006/relationships/hyperlink" Target="http://online.wsj.com/article/SB10001424127887324392804578358492194037734.html" TargetMode="External"/><Relationship Id="rId11" Type="http://schemas.openxmlformats.org/officeDocument/2006/relationships/hyperlink" Target="http://morningstarnews.org/2013/02/violence-against-christians-spreading-in-india/" TargetMode="External"/><Relationship Id="rId5" Type="http://schemas.openxmlformats.org/officeDocument/2006/relationships/hyperlink" Target="http://www.nationalreview.com/corner/338864/iran-s-religious-crackdown-paul-marshall" TargetMode="External"/><Relationship Id="rId10" Type="http://schemas.openxmlformats.org/officeDocument/2006/relationships/hyperlink" Target="http://ahmadiyyatimes.blogspot.com/2013/02/bangladesh-20000-strong-mob-attacks.html" TargetMode="External"/><Relationship Id="rId4" Type="http://schemas.openxmlformats.org/officeDocument/2006/relationships/hyperlink" Target="http://www.islamicpluralism.org/2183/attacks-on-sufi-mystics-warn-of-wider-islamist" TargetMode="External"/><Relationship Id="rId9" Type="http://schemas.openxmlformats.org/officeDocument/2006/relationships/hyperlink" Target="http://afpak.foreignpolicy.com/posts/2013/02/19/almost_90_killed_in_attack_targeting_pakistans_shia_muslims" TargetMode="External"/><Relationship Id="rId14" Type="http://schemas.openxmlformats.org/officeDocument/2006/relationships/hyperlink" Target="http://www.forum18.org/Archive.php?article_id=1798"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www.brainyquote.com/quotes/quotes/p/popejohnxx140786.html" TargetMode="External"/><Relationship Id="rId7" Type="http://schemas.openxmlformats.org/officeDocument/2006/relationships/hyperlink" Target="http://www.brainyquote.com/quotes/quotes/p/popejohnxx385041.html" TargetMode="External"/><Relationship Id="rId2" Type="http://schemas.openxmlformats.org/officeDocument/2006/relationships/hyperlink" Target="http://www.brainyquote.com/quotes/quotes/p/popejohnxx378393.html" TargetMode="External"/><Relationship Id="rId1" Type="http://schemas.openxmlformats.org/officeDocument/2006/relationships/slideLayout" Target="../slideLayouts/slideLayout7.xml"/><Relationship Id="rId6" Type="http://schemas.openxmlformats.org/officeDocument/2006/relationships/hyperlink" Target="http://www.brainyquote.com/quotes/quotes/p/popejohnxx114689.html" TargetMode="External"/><Relationship Id="rId5" Type="http://schemas.openxmlformats.org/officeDocument/2006/relationships/hyperlink" Target="http://www.brainyquote.com/quotes/quotes/p/popejohnxx109443.html" TargetMode="External"/><Relationship Id="rId4" Type="http://schemas.openxmlformats.org/officeDocument/2006/relationships/hyperlink" Target="http://www.brainyquote.com/quotes/quotes/p/popejohnxx114685.htm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brainyquote.com/quotes/quotes/p/popejohnxx114682.html" TargetMode="External"/><Relationship Id="rId7" Type="http://schemas.openxmlformats.org/officeDocument/2006/relationships/hyperlink" Target="http://www.brainyquote.com/quotes/quotes/p/popejohnxx159600.html" TargetMode="External"/><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hyperlink" Target="http://www.brainyquote.com/quotes/quotes/p/popejohnxx163453.html" TargetMode="External"/><Relationship Id="rId5" Type="http://schemas.openxmlformats.org/officeDocument/2006/relationships/hyperlink" Target="http://www.brainyquote.com/quotes/quotes/p/popejohnxx114687.html" TargetMode="External"/><Relationship Id="rId4" Type="http://schemas.openxmlformats.org/officeDocument/2006/relationships/hyperlink" Target="http://www.brainyquote.com/quotes/quotes/p/popejohnxx385258.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brainyquote.com/quotes/quotes/p/popejohnxx114680.html" TargetMode="External"/><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hyperlink" Target="http://www.brainyquote.com/quotes/quotes/p/popejohnxx159602.html" TargetMode="External"/><Relationship Id="rId4" Type="http://schemas.openxmlformats.org/officeDocument/2006/relationships/hyperlink" Target="http://www.brainyquote.com/quotes/quotes/p/popejohnxx16246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3.bp.blogspot.com/-kLNmZFzV9mo/UUJeQnl7FGI/AAAAAAAAZJc/raonk3m9KeU/s1600/misc-Pope-John-XXIII.jpg"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Northern Catholic Conference June 2013:  Reading the signs of the times – 50 years later what does The Council Say To Us? </a:t>
            </a:r>
            <a:endParaRPr lang="en-GB" dirty="0"/>
          </a:p>
        </p:txBody>
      </p:sp>
      <p:sp>
        <p:nvSpPr>
          <p:cNvPr id="3" name="Subtitle 2"/>
          <p:cNvSpPr>
            <a:spLocks noGrp="1"/>
          </p:cNvSpPr>
          <p:nvPr>
            <p:ph type="subTitle" idx="1"/>
          </p:nvPr>
        </p:nvSpPr>
        <p:spPr/>
        <p:txBody>
          <a:bodyPr/>
          <a:lstStyle/>
          <a:p>
            <a:endParaRPr lang="en-GB" dirty="0" smtClean="0"/>
          </a:p>
          <a:p>
            <a:r>
              <a:rPr lang="en-GB" dirty="0" smtClean="0"/>
              <a:t>www.davidalton.net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Lumen </a:t>
            </a:r>
            <a:r>
              <a:rPr lang="en-GB" dirty="0" err="1" smtClean="0"/>
              <a:t>Gentium</a:t>
            </a:r>
            <a:endParaRPr lang="en-GB" dirty="0"/>
          </a:p>
        </p:txBody>
      </p:sp>
      <p:sp>
        <p:nvSpPr>
          <p:cNvPr id="3" name="Rectangle 2"/>
          <p:cNvSpPr/>
          <p:nvPr/>
        </p:nvSpPr>
        <p:spPr>
          <a:xfrm>
            <a:off x="755576" y="2136339"/>
            <a:ext cx="4392488" cy="2585323"/>
          </a:xfrm>
          <a:prstGeom prst="rect">
            <a:avLst/>
          </a:prstGeom>
        </p:spPr>
        <p:txBody>
          <a:bodyPr wrap="square">
            <a:spAutoFit/>
          </a:bodyPr>
          <a:lstStyle/>
          <a:p>
            <a:r>
              <a:rPr lang="en-GB" dirty="0"/>
              <a:t>Lumen </a:t>
            </a:r>
            <a:r>
              <a:rPr lang="en-GB" dirty="0" err="1" smtClean="0"/>
              <a:t>Gentium</a:t>
            </a:r>
            <a:r>
              <a:rPr lang="en-GB" dirty="0"/>
              <a:t>, the dogmatic constitution of the Church, defined the role of Pontiff as integrating the pope’s power of primacy with the power of the college of bishops – an issue to which Pope Francis may well return, especially in the light of his decision to repeatedly use the title of Bishop of Rome  rather than that of  Pope when describing himself. </a:t>
            </a:r>
          </a:p>
        </p:txBody>
      </p:sp>
      <p:pic>
        <p:nvPicPr>
          <p:cNvPr id="19460" name="Picture 4" descr="http://1.bp.blogspot.com/-uHVPqEGTR1k/UDTG_FyYLGI/AAAAAAAABW8/bT9OYS4HpBw/s1600/lumen-gentium-portada.jpg"/>
          <p:cNvPicPr>
            <a:picLocks noChangeAspect="1" noChangeArrowheads="1"/>
          </p:cNvPicPr>
          <p:nvPr/>
        </p:nvPicPr>
        <p:blipFill>
          <a:blip r:embed="rId2" cstate="print"/>
          <a:srcRect/>
          <a:stretch>
            <a:fillRect/>
          </a:stretch>
        </p:blipFill>
        <p:spPr bwMode="auto">
          <a:xfrm>
            <a:off x="5364088" y="1340768"/>
            <a:ext cx="3600400" cy="49685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Pope Francis</a:t>
            </a:r>
            <a:endParaRPr lang="en-GB" dirty="0"/>
          </a:p>
        </p:txBody>
      </p:sp>
      <p:sp>
        <p:nvSpPr>
          <p:cNvPr id="3" name="Rectangle 2"/>
          <p:cNvSpPr/>
          <p:nvPr/>
        </p:nvSpPr>
        <p:spPr>
          <a:xfrm>
            <a:off x="1043608" y="1700808"/>
            <a:ext cx="7128792" cy="1200329"/>
          </a:xfrm>
          <a:prstGeom prst="rect">
            <a:avLst/>
          </a:prstGeom>
        </p:spPr>
        <p:txBody>
          <a:bodyPr wrap="square">
            <a:spAutoFit/>
          </a:bodyPr>
          <a:lstStyle/>
          <a:p>
            <a:r>
              <a:rPr lang="en-GB" dirty="0"/>
              <a:t>“The Catholic Church is aware of the importance of the promotion of friendship and respect between men and women of different religious </a:t>
            </a:r>
            <a:r>
              <a:rPr lang="en-GB" dirty="0" smtClean="0"/>
              <a:t>traditions. I </a:t>
            </a:r>
            <a:r>
              <a:rPr lang="en-GB" dirty="0"/>
              <a:t>want to repeat this: The promotion of friendship and respect between men and women of different religious traditions.”</a:t>
            </a:r>
          </a:p>
        </p:txBody>
      </p:sp>
      <p:sp>
        <p:nvSpPr>
          <p:cNvPr id="20481" name="Rectangle 1"/>
          <p:cNvSpPr>
            <a:spLocks noChangeArrowheads="1"/>
          </p:cNvSpPr>
          <p:nvPr/>
        </p:nvSpPr>
        <p:spPr bwMode="auto">
          <a:xfrm>
            <a:off x="1115616" y="3938437"/>
            <a:ext cx="70567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Soon after his election as Pope, Francis sent a message to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Riccardo</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Di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Segni</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the Chief Rabbi of Rome, pledging a spirit of </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renewed collaboration.</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Rabbi Di </a:t>
            </a:r>
            <a:r>
              <a:rPr kumimoji="0" lang="en-GB" sz="2000" b="0" i="0" u="none" strike="noStrike" cap="none" normalizeH="0" baseline="0" dirty="0" err="1" smtClean="0">
                <a:ln>
                  <a:noFill/>
                </a:ln>
                <a:solidFill>
                  <a:srgbClr val="000000"/>
                </a:solidFill>
                <a:effectLst/>
                <a:latin typeface="Georgia" pitchFamily="18" charset="0"/>
                <a:ea typeface="Calibri" pitchFamily="34" charset="0"/>
                <a:cs typeface="Times New Roman" pitchFamily="18" charset="0"/>
              </a:rPr>
              <a:t>Segni</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 attended the Vatican meeting and praised the new Pope</a:t>
            </a:r>
            <a:r>
              <a:rPr kumimoji="0" lang="en-GB"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2000" b="0" i="0" u="none" strike="noStrike" cap="none" normalizeH="0" baseline="0" dirty="0" smtClean="0">
                <a:ln>
                  <a:noFill/>
                </a:ln>
                <a:solidFill>
                  <a:srgbClr val="000000"/>
                </a:solidFill>
                <a:effectLst/>
                <a:latin typeface="Georgia" pitchFamily="18" charset="0"/>
                <a:ea typeface="Calibri" pitchFamily="34" charset="0"/>
                <a:cs typeface="Times New Roman" pitchFamily="18" charset="0"/>
              </a:rPr>
              <a:t>s outreach.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1962 </a:t>
            </a:r>
            <a:endParaRPr lang="en-GB" dirty="0"/>
          </a:p>
        </p:txBody>
      </p:sp>
      <p:sp>
        <p:nvSpPr>
          <p:cNvPr id="3" name="Rectangle 2"/>
          <p:cNvSpPr/>
          <p:nvPr/>
        </p:nvSpPr>
        <p:spPr>
          <a:xfrm>
            <a:off x="971600" y="1720840"/>
            <a:ext cx="7200800" cy="2308324"/>
          </a:xfrm>
          <a:prstGeom prst="rect">
            <a:avLst/>
          </a:prstGeom>
        </p:spPr>
        <p:txBody>
          <a:bodyPr wrap="square">
            <a:spAutoFit/>
          </a:bodyPr>
          <a:lstStyle/>
          <a:p>
            <a:r>
              <a:rPr lang="en-GB" dirty="0"/>
              <a:t> John XXIII’s convening of the Council  was a time of great hope for the Church but this was not   mirrored in the secular world, where it was a tense time – defined  by the Cuban Missile Crisis and the stand-off between Presidents </a:t>
            </a:r>
            <a:r>
              <a:rPr lang="en-GB" dirty="0" smtClean="0"/>
              <a:t>J.F.Kennedy </a:t>
            </a:r>
            <a:r>
              <a:rPr lang="en-GB" dirty="0"/>
              <a:t>and Nikita Kruschev. The crisis was at its height and  the US was carrying out nuclear tests at Johnston Island and in Nevada. The simmering Cold War conflict was being fought out in the open in proxy wars, civil wars, and revolutions, aided and abetted by the super powers. </a:t>
            </a:r>
          </a:p>
        </p:txBody>
      </p:sp>
      <p:pic>
        <p:nvPicPr>
          <p:cNvPr id="21506" name="Picture 2" descr="http://www2.maxwell.syr.edu/plegal/tips/t4prod/spiererwq3_files/image001.jpg"/>
          <p:cNvPicPr>
            <a:picLocks noChangeAspect="1" noChangeArrowheads="1"/>
          </p:cNvPicPr>
          <p:nvPr/>
        </p:nvPicPr>
        <p:blipFill>
          <a:blip r:embed="rId2" cstate="print"/>
          <a:srcRect/>
          <a:stretch>
            <a:fillRect/>
          </a:stretch>
        </p:blipFill>
        <p:spPr bwMode="auto">
          <a:xfrm>
            <a:off x="1547664" y="4149080"/>
            <a:ext cx="5448300" cy="234468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1962</a:t>
            </a:r>
            <a:endParaRPr lang="en-GB" dirty="0"/>
          </a:p>
        </p:txBody>
      </p:sp>
      <p:pic>
        <p:nvPicPr>
          <p:cNvPr id="22530" name="Picture 2" descr="http://images.betterworldbooks.com/184/The-Beatles-1962-66-Turner-Steve-9781847322678.jpg"/>
          <p:cNvPicPr>
            <a:picLocks noChangeAspect="1" noChangeArrowheads="1"/>
          </p:cNvPicPr>
          <p:nvPr/>
        </p:nvPicPr>
        <p:blipFill>
          <a:blip r:embed="rId2" cstate="print"/>
          <a:srcRect/>
          <a:stretch>
            <a:fillRect/>
          </a:stretch>
        </p:blipFill>
        <p:spPr bwMode="auto">
          <a:xfrm>
            <a:off x="1043608" y="1412776"/>
            <a:ext cx="6480720" cy="51125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1962: a time for aggiornamento</a:t>
            </a:r>
            <a:endParaRPr lang="en-GB" dirty="0"/>
          </a:p>
        </p:txBody>
      </p:sp>
      <p:sp>
        <p:nvSpPr>
          <p:cNvPr id="3" name="Rectangle 2"/>
          <p:cNvSpPr/>
          <p:nvPr/>
        </p:nvSpPr>
        <p:spPr>
          <a:xfrm>
            <a:off x="1115616" y="2060848"/>
            <a:ext cx="5742384" cy="3416320"/>
          </a:xfrm>
          <a:prstGeom prst="rect">
            <a:avLst/>
          </a:prstGeom>
        </p:spPr>
        <p:txBody>
          <a:bodyPr wrap="square">
            <a:spAutoFit/>
          </a:bodyPr>
          <a:lstStyle/>
          <a:p>
            <a:r>
              <a:rPr lang="en-GB" dirty="0" smtClean="0"/>
              <a:t>John XXIII </a:t>
            </a:r>
            <a:r>
              <a:rPr lang="en-GB" dirty="0"/>
              <a:t>frequently  said that it was time to throw open the windows of the Church in order to let in some fresh air: a time for  </a:t>
            </a:r>
            <a:r>
              <a:rPr lang="en-GB" i="1" dirty="0"/>
              <a:t>aggiornamento </a:t>
            </a:r>
            <a:r>
              <a:rPr lang="en-GB" dirty="0"/>
              <a:t>– a bringing-up-to-date. He argued that the Church must “ keep up to date with the changing conditions of this modern world, and of modern living, for these have opened up entirely new avenues for the Catholic apostolate.” He said it was a time to address </a:t>
            </a:r>
            <a:r>
              <a:rPr lang="en-GB" i="1" dirty="0"/>
              <a:t>“ the errors, needs and opportunities of our day”</a:t>
            </a:r>
            <a:r>
              <a:rPr lang="en-GB" dirty="0"/>
              <a:t>  and that the key purpose of calling the Council was “t</a:t>
            </a:r>
            <a:r>
              <a:rPr lang="en-GB" i="1" dirty="0"/>
              <a:t>hat the sacred heritage of Christian truth be safeguarded and expounded with greater efficacy. “</a:t>
            </a:r>
            <a:br>
              <a:rPr lang="en-GB" i="1" dirty="0"/>
            </a:b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331640" y="2624140"/>
            <a:ext cx="547260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“The Bishop must be distinguished by his own understanding, and his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adequate explanation to others, of the philosophy of history, even the</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history that is now, before our eyes, adding pages of blood to pages of</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Calibri" pitchFamily="34" charset="0"/>
                <a:cs typeface="TimesNewRomanPSMT"/>
              </a:rPr>
              <a:t>political and social disorders.”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5" name="Picture 3" descr="http://www.appleseeds.org/john-23.gif"/>
          <p:cNvPicPr>
            <a:picLocks noChangeAspect="1" noChangeArrowheads="1"/>
          </p:cNvPicPr>
          <p:nvPr/>
        </p:nvPicPr>
        <p:blipFill>
          <a:blip r:embed="rId2" cstate="print"/>
          <a:srcRect/>
          <a:stretch>
            <a:fillRect/>
          </a:stretch>
        </p:blipFill>
        <p:spPr bwMode="auto">
          <a:xfrm>
            <a:off x="251520" y="260648"/>
            <a:ext cx="2857500" cy="21050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5602"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25603" name="Rectangle 3"/>
          <p:cNvSpPr>
            <a:spLocks noChangeArrowheads="1"/>
          </p:cNvSpPr>
          <p:nvPr/>
        </p:nvSpPr>
        <p:spPr bwMode="auto">
          <a:xfrm>
            <a:off x="971600" y="2882355"/>
            <a:ext cx="6768752"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NewRomanPSMT" charset="0"/>
              </a:rPr>
              <a:t>On October 11</a:t>
            </a:r>
            <a:r>
              <a:rPr kumimoji="0" lang="en-GB" b="0" i="0" u="none" strike="noStrike" cap="none" normalizeH="0" baseline="30000" dirty="0" smtClean="0">
                <a:ln>
                  <a:noFill/>
                </a:ln>
                <a:solidFill>
                  <a:schemeClr val="tx1"/>
                </a:solidFill>
                <a:effectLst/>
                <a:latin typeface="Calibri" pitchFamily="34" charset="0"/>
                <a:ea typeface="Calibri" pitchFamily="34" charset="0"/>
                <a:cs typeface="TimesNewRomanPSMT" charset="0"/>
              </a:rPr>
              <a:t>th</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NewRomanPSMT" charset="0"/>
              </a:rPr>
              <a:t>,  1962, in his opening address, Pope John began by reminding those gathered that </a:t>
            </a:r>
            <a:r>
              <a:rPr kumimoji="0" lang="en-GB" b="0" i="1" u="none" strike="noStrike" cap="none" normalizeH="0" baseline="0" dirty="0" smtClean="0">
                <a:ln>
                  <a:noFill/>
                </a:ln>
                <a:solidFill>
                  <a:schemeClr val="tx1"/>
                </a:solidFill>
                <a:effectLst/>
                <a:latin typeface="Calibri" pitchFamily="34" charset="0"/>
                <a:ea typeface="Calibri" pitchFamily="34" charset="0"/>
                <a:cs typeface="TimesNewRomanPSMT" charset="0"/>
              </a:rPr>
              <a:t>“</a:t>
            </a:r>
            <a:r>
              <a:rPr kumimoji="0" lang="en-GB"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Church must once more reaffirm that teaching authority of hers which never fails, but will endure until the end of time. For that was Our reason for calling this most authoritative assembly, and We address you now as the humble successor, the latest born, of this Prince of Apostles.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 said that the choice for the world was </a:t>
            </a:r>
            <a: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be with Christ or against Him” </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and that the decision to separate ourselves from Christ results in  </a:t>
            </a:r>
            <a: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“confusion, bitterness in their relations with one another, and the savage threat of war.” </a:t>
            </a:r>
            <a:br>
              <a:rPr kumimoji="0" lang="en-GB"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GB"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GB"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4" name="Rectangle 3"/>
          <p:cNvSpPr/>
          <p:nvPr/>
        </p:nvSpPr>
        <p:spPr>
          <a:xfrm>
            <a:off x="3635896" y="404664"/>
            <a:ext cx="4896544" cy="5909310"/>
          </a:xfrm>
          <a:prstGeom prst="rect">
            <a:avLst/>
          </a:prstGeom>
        </p:spPr>
        <p:txBody>
          <a:bodyPr wrap="square">
            <a:spAutoFit/>
          </a:bodyPr>
          <a:lstStyle/>
          <a:p>
            <a:r>
              <a:rPr lang="en-GB" dirty="0"/>
              <a:t>The Council had been called, he said, “to diffuse the light of truth; to give right guidance to men both as individuals and as members of a family and a society; to evoke and strengthen their spiritual resources; and to set their minds continually on those higher values which are genuine and unfailing” and his hope was that the Church would be given “spiritual enrichment” </a:t>
            </a:r>
          </a:p>
          <a:p>
            <a:r>
              <a:rPr lang="en-GB" dirty="0"/>
              <a:t/>
            </a:r>
            <a:br>
              <a:rPr lang="en-GB" dirty="0"/>
            </a:br>
            <a:r>
              <a:rPr lang="en-GB" dirty="0"/>
              <a:t>He expressed anxiety about those pessimists who “ can see nothing but calamity and disaster in the present state of the world. They say over and over that this modern age of ours, in comparison with past ages, is definitely deteriorating. One would think from their attitude that history, that great teacher of life, had taught them nothing. They seem to imagine that in the days of the earlier councils everything was as it should be so far as doctrine and morality and the Church's rightful liberty were concerned. “</a:t>
            </a:r>
            <a:br>
              <a:rPr lang="en-GB" dirty="0"/>
            </a:b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179512" y="404664"/>
            <a:ext cx="2857500" cy="2105026"/>
          </a:xfrm>
          <a:prstGeom prst="rect">
            <a:avLst/>
          </a:prstGeom>
          <a:noFill/>
        </p:spPr>
      </p:pic>
      <p:sp>
        <p:nvSpPr>
          <p:cNvPr id="26625" name="Rectangle 1"/>
          <p:cNvSpPr>
            <a:spLocks noChangeArrowheads="1"/>
          </p:cNvSpPr>
          <p:nvPr/>
        </p:nvSpPr>
        <p:spPr bwMode="auto">
          <a:xfrm>
            <a:off x="3203848" y="284177"/>
            <a:ext cx="468052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feel that we must disagree with these prophets of doom, who are always forecasting worse disasters, as though the end of the world were at hand.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stating that there was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basis for optimism”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contrasted the freedom in which the Second Vatican Council was meeting with earlier times whilst not neglecting to mention those bishops who were missing from the Council’s deliberations: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“They suffer imprisonment and every kind of disability because of their faith in Christ.”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His opening address reminded the church that Catholics must contribute to society;  that it must not fear science but always temper it with appropriate ethics; that it must bring home the Church’s teaching to the modern world; uphold and transmit truth fearlessly: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duty is not just to guard this treasure, as though it were some museum-piece and we the curators, but earnestly and fearlessly to dedicate ourselves to the work that needs to be done in this modern age of ours, pursuing the path which the Church has followed for almost twenty centuries.” </a:t>
            </a:r>
            <a:b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28673" name="Rectangle 1"/>
          <p:cNvSpPr>
            <a:spLocks noChangeArrowheads="1"/>
          </p:cNvSpPr>
          <p:nvPr/>
        </p:nvSpPr>
        <p:spPr bwMode="auto">
          <a:xfrm>
            <a:off x="2915816" y="1610988"/>
            <a:ext cx="4032448"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called for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fresh approach”</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the Council fathers to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“blaze a trail”</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to expound  the truths held by the church </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 manner more consistent with a predominantly pastoral view of the Church's teaching office.”  </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he says, will be</a:t>
            </a:r>
            <a:r>
              <a:rPr kumimoji="0" lang="en-GB"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radiant dawn”… For with the opening of this Council a new day is dawning on the Church, bathing her in radiant splendour. It is yet the dawn, but the sun in its rising has already set our hearts aglow.”</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59632" y="1649579"/>
            <a:ext cx="64807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October 11</a:t>
            </a:r>
            <a:r>
              <a:rPr kumimoji="0" lang="en-GB"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 </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2012, we marked the momentous event which has defined contemporary Catholic Christianity – the official opening, by Pope John XXIII of the Second Vatican Council. The Council fathers were invited to read the signs of the times and to respond accordingly. Commentators called it a time on </a:t>
            </a:r>
            <a:r>
              <a:rPr kumimoji="0" lang="en-GB"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metanoia –</a:t>
            </a: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meaning a transformative change of heart; a time for spiritual conversion; a time when the windows of the Vatican would be thrown open and the Holy Spirit invited in.  Above all it was to be a time for renewal </a:t>
            </a:r>
            <a:r>
              <a:rPr kumimoji="0" lang="en-GB"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new Pentecost.” </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483768" y="2492895"/>
            <a:ext cx="4374232" cy="2862322"/>
          </a:xfrm>
          <a:prstGeom prst="rect">
            <a:avLst/>
          </a:prstGeom>
        </p:spPr>
        <p:txBody>
          <a:bodyPr wrap="square">
            <a:spAutoFit/>
          </a:bodyPr>
          <a:lstStyle/>
          <a:p>
            <a:r>
              <a:rPr lang="en-GB" b="1" dirty="0"/>
              <a:t>The Church In Council</a:t>
            </a:r>
            <a:r>
              <a:rPr lang="en-GB" dirty="0"/>
              <a:t> </a:t>
            </a:r>
            <a:br>
              <a:rPr lang="en-GB" dirty="0"/>
            </a:br>
            <a:r>
              <a:rPr lang="en-GB" dirty="0"/>
              <a:t/>
            </a:r>
            <a:br>
              <a:rPr lang="en-GB" dirty="0"/>
            </a:br>
            <a:r>
              <a:rPr lang="en-GB" dirty="0"/>
              <a:t>A positive proof of the Catholic Church's vitality is furnished by every single council held in the long course of the centuries—by the twenty ecumenical councils as well as by the many thousands of memorable regional and provincial ones emblazoned on the scroll of history. </a:t>
            </a:r>
            <a:br>
              <a:rPr lang="en-GB" dirty="0"/>
            </a:b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771800" y="2492896"/>
            <a:ext cx="4086200" cy="3970318"/>
          </a:xfrm>
          <a:prstGeom prst="rect">
            <a:avLst/>
          </a:prstGeom>
        </p:spPr>
        <p:txBody>
          <a:bodyPr wrap="square">
            <a:spAutoFit/>
          </a:bodyPr>
          <a:lstStyle/>
          <a:p>
            <a:r>
              <a:rPr lang="en-GB" b="1" dirty="0"/>
              <a:t>A History Of Triumph</a:t>
            </a:r>
            <a:r>
              <a:rPr lang="en-GB" dirty="0"/>
              <a:t> </a:t>
            </a:r>
            <a:br>
              <a:rPr lang="en-GB" dirty="0"/>
            </a:br>
            <a:r>
              <a:rPr lang="en-GB" dirty="0"/>
              <a:t/>
            </a:r>
            <a:br>
              <a:rPr lang="en-GB" dirty="0"/>
            </a:br>
            <a:r>
              <a:rPr lang="en-GB" dirty="0"/>
              <a:t>We address you, therefore, as Christ's vicar, and We naturally begin this General Council by setting it in its historical context. The voice of the past is both spirited and heartening. We remember with joy those early popes and their more recent successors to whom we owe so much. Their hallowed, momentous words come down to us through the councils held in both the East and the West, from the fourth century to the Middle Ages, and right down to modern times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286000" y="2413338"/>
            <a:ext cx="4572000" cy="2031325"/>
          </a:xfrm>
          <a:prstGeom prst="rect">
            <a:avLst/>
          </a:prstGeom>
        </p:spPr>
        <p:txBody>
          <a:bodyPr>
            <a:spAutoFit/>
          </a:bodyPr>
          <a:lstStyle/>
          <a:p>
            <a:r>
              <a:rPr lang="en-GB" b="1" dirty="0"/>
              <a:t>And Of Adversity</a:t>
            </a:r>
            <a:r>
              <a:rPr lang="en-GB" dirty="0"/>
              <a:t> </a:t>
            </a:r>
            <a:br>
              <a:rPr lang="en-GB" dirty="0"/>
            </a:br>
            <a:r>
              <a:rPr lang="en-GB" dirty="0"/>
              <a:t/>
            </a:r>
            <a:br>
              <a:rPr lang="en-GB" dirty="0"/>
            </a:br>
            <a:r>
              <a:rPr lang="en-GB" dirty="0"/>
              <a:t>Here is cause indeed for spiritual joy. And yet this history has its darker side too, a fact, which cannot be glossed over. These nineteen hundred years have reaped their harvest of sorrow and bitterness.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059832" y="1028343"/>
            <a:ext cx="5040560" cy="4247317"/>
          </a:xfrm>
          <a:prstGeom prst="rect">
            <a:avLst/>
          </a:prstGeom>
        </p:spPr>
        <p:txBody>
          <a:bodyPr wrap="square">
            <a:spAutoFit/>
          </a:bodyPr>
          <a:lstStyle/>
          <a:p>
            <a:r>
              <a:rPr lang="en-GB" b="1" dirty="0"/>
              <a:t>To Be With Christ Or Against Him</a:t>
            </a:r>
            <a:r>
              <a:rPr lang="en-GB" dirty="0"/>
              <a:t> </a:t>
            </a:r>
            <a:br>
              <a:rPr lang="en-GB" dirty="0"/>
            </a:br>
            <a:r>
              <a:rPr lang="en-GB" dirty="0"/>
              <a:t/>
            </a:r>
            <a:br>
              <a:rPr lang="en-GB" dirty="0"/>
            </a:br>
            <a:r>
              <a:rPr lang="en-GB" dirty="0"/>
              <a:t>Certain it is that the critical issues, the thorny problems that wait upon men's solution, have remained the same for almost twenty centuries. And why? Because the whole of history and of life hinges on the person of Jesus Christ. Either men anchor themselves on Him and His Church, and thus enjoy the blessings of light and joy, right order and peace; or they live their lives apart from Him; many positively oppose Him, and deliberately exclude themselves from the Church. The result can only be confusion in their lives, bitterness in their relations with one another, and the savage threat of war. </a:t>
            </a:r>
            <a:br>
              <a:rPr lang="en-GB" dirty="0"/>
            </a:b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987824" y="1582341"/>
            <a:ext cx="5184576" cy="3139321"/>
          </a:xfrm>
          <a:prstGeom prst="rect">
            <a:avLst/>
          </a:prstGeom>
        </p:spPr>
        <p:txBody>
          <a:bodyPr wrap="square">
            <a:spAutoFit/>
          </a:bodyPr>
          <a:lstStyle/>
          <a:p>
            <a:r>
              <a:rPr lang="en-GB" b="1" dirty="0"/>
              <a:t>A Pastoral Function</a:t>
            </a:r>
            <a:r>
              <a:rPr lang="en-GB" dirty="0"/>
              <a:t> </a:t>
            </a:r>
            <a:br>
              <a:rPr lang="en-GB" dirty="0"/>
            </a:br>
            <a:r>
              <a:rPr lang="en-GB" dirty="0"/>
              <a:t/>
            </a:r>
            <a:br>
              <a:rPr lang="en-GB" dirty="0"/>
            </a:br>
            <a:r>
              <a:rPr lang="en-GB" dirty="0"/>
              <a:t>But the function of every ecumenical council has always been to make a solemn proclamation of the union that exists between Christ and His Church; to diffuse the light of truth; to give right guidance to men both as individuals and as members of a family and a society; to evoke and strengthen their spiritual resources; and to set their minds continually on those higher values which are genuine and unfailing. </a:t>
            </a:r>
            <a:br>
              <a:rPr lang="en-GB" dirty="0"/>
            </a:b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75856" y="764704"/>
            <a:ext cx="5364088" cy="6186309"/>
          </a:xfrm>
          <a:prstGeom prst="rect">
            <a:avLst/>
          </a:prstGeom>
        </p:spPr>
        <p:txBody>
          <a:bodyPr wrap="square">
            <a:spAutoFit/>
          </a:bodyPr>
          <a:lstStyle/>
          <a:p>
            <a:r>
              <a:rPr lang="en-GB" b="1" dirty="0"/>
              <a:t>The Decision To Hold The Second Vatican Council</a:t>
            </a:r>
            <a:r>
              <a:rPr lang="en-GB" dirty="0"/>
              <a:t> </a:t>
            </a:r>
            <a:br>
              <a:rPr lang="en-GB" dirty="0"/>
            </a:br>
            <a:r>
              <a:rPr lang="en-GB" dirty="0"/>
              <a:t/>
            </a:r>
            <a:br>
              <a:rPr lang="en-GB" dirty="0"/>
            </a:br>
            <a:r>
              <a:rPr lang="en-GB" b="1" dirty="0"/>
              <a:t>A Sudden Inspiration</a:t>
            </a:r>
            <a:r>
              <a:rPr lang="en-GB" dirty="0"/>
              <a:t> </a:t>
            </a:r>
            <a:br>
              <a:rPr lang="en-GB" dirty="0"/>
            </a:br>
            <a:r>
              <a:rPr lang="en-GB" dirty="0"/>
              <a:t/>
            </a:r>
            <a:br>
              <a:rPr lang="en-GB" dirty="0"/>
            </a:br>
            <a:r>
              <a:rPr lang="en-GB" dirty="0"/>
              <a:t>As regards the immediate cause for this great event, which gathers you here together at Our bidding, it is sufficient for Us to put on record once more something which, though trifling in itself, made a deep impression on Us personally. The decision to hold an ecumenical council came to Us in the first instance in a sudden flash of inspiration. We communicated this decision, without elaboration, to the Sacred College </a:t>
            </a:r>
            <a:r>
              <a:rPr lang="en-GB" dirty="0" smtClean="0"/>
              <a:t>of Cardinals </a:t>
            </a:r>
            <a:r>
              <a:rPr lang="en-GB" dirty="0"/>
              <a:t>on that memorable January 25, 1959, the feast of Saint Paul's Conversion, in his patriarchal basilica in the </a:t>
            </a:r>
            <a:r>
              <a:rPr lang="en-GB" dirty="0" err="1"/>
              <a:t>Ostien</a:t>
            </a:r>
            <a:r>
              <a:rPr lang="en-GB" dirty="0"/>
              <a:t> Way. </a:t>
            </a:r>
            <a:r>
              <a:rPr lang="en-GB" dirty="0" smtClean="0"/>
              <a:t> </a:t>
            </a:r>
            <a:r>
              <a:rPr lang="en-GB" dirty="0"/>
              <a:t>The response was immediate. It was as though some ray of supernatural light had entered the minds of all present: it was reflected in their faces; it shone from their eyes. At once the world was swept by a wave of enthusiasm, and men everywhere began to wait eagerly for the celebration of this Council. </a:t>
            </a:r>
            <a:br>
              <a:rPr lang="en-GB" dirty="0"/>
            </a:br>
            <a:r>
              <a:rPr lang="en-GB" dirty="0"/>
              <a:t/>
            </a:r>
            <a:br>
              <a:rPr lang="en-GB" dirty="0"/>
            </a:b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07904" y="1305342"/>
            <a:ext cx="4680520" cy="4247317"/>
          </a:xfrm>
          <a:prstGeom prst="rect">
            <a:avLst/>
          </a:prstGeom>
        </p:spPr>
        <p:txBody>
          <a:bodyPr wrap="square">
            <a:spAutoFit/>
          </a:bodyPr>
          <a:lstStyle/>
          <a:p>
            <a:r>
              <a:rPr lang="en-GB" b="1" dirty="0"/>
              <a:t>Arduous Preparation</a:t>
            </a:r>
            <a:r>
              <a:rPr lang="en-GB" dirty="0"/>
              <a:t> </a:t>
            </a:r>
            <a:br>
              <a:rPr lang="en-GB" dirty="0"/>
            </a:br>
            <a:r>
              <a:rPr lang="en-GB" dirty="0"/>
              <a:t/>
            </a:r>
            <a:br>
              <a:rPr lang="en-GB" dirty="0"/>
            </a:br>
            <a:r>
              <a:rPr lang="en-GB" dirty="0"/>
              <a:t>For three years the arduous work of preparation continued. It consisted in making a detailed and accurate analysis of the prevailing condition of the faith, the religious practice, and the vitality of the Christian, and particularly the Catholic, body. </a:t>
            </a:r>
            <a:br>
              <a:rPr lang="en-GB" dirty="0"/>
            </a:br>
            <a:r>
              <a:rPr lang="en-GB" dirty="0"/>
              <a:t/>
            </a:r>
            <a:br>
              <a:rPr lang="en-GB" dirty="0"/>
            </a:br>
            <a:r>
              <a:rPr lang="en-GB" dirty="0"/>
              <a:t>We are convinced that the time spent in preparing for this Ecumenical Council was in itself an initial token of grace, a gift from heaven. </a:t>
            </a:r>
            <a:br>
              <a:rPr lang="en-GB" dirty="0"/>
            </a:br>
            <a:r>
              <a:rPr lang="en-GB" dirty="0"/>
              <a:t/>
            </a:r>
            <a:br>
              <a:rPr lang="en-GB" dirty="0"/>
            </a:b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07904" y="1582341"/>
            <a:ext cx="4608512" cy="3693319"/>
          </a:xfrm>
          <a:prstGeom prst="rect">
            <a:avLst/>
          </a:prstGeom>
        </p:spPr>
        <p:txBody>
          <a:bodyPr wrap="square">
            <a:spAutoFit/>
          </a:bodyPr>
          <a:lstStyle/>
          <a:p>
            <a:r>
              <a:rPr lang="en-GB" b="1" dirty="0"/>
              <a:t>Hope For Spiritual Enrichment</a:t>
            </a:r>
            <a:r>
              <a:rPr lang="en-GB" dirty="0"/>
              <a:t> </a:t>
            </a:r>
            <a:br>
              <a:rPr lang="en-GB" dirty="0"/>
            </a:br>
            <a:r>
              <a:rPr lang="en-GB" dirty="0"/>
              <a:t/>
            </a:r>
            <a:br>
              <a:rPr lang="en-GB" dirty="0"/>
            </a:br>
            <a:r>
              <a:rPr lang="en-GB" dirty="0"/>
              <a:t>For We have every confidence that the Church, in the light of this Council, will gain in spiritual riches. New sources of energy will be opened to her, enabling her to face the future without fear. By introducing timely changes and a prudent system of mutual cooperation, We intend that the Church shall really succeed in bringing men, families and nations to the appreciation of supernatural values. </a:t>
            </a:r>
            <a:br>
              <a:rPr lang="en-GB" dirty="0"/>
            </a:br>
            <a:r>
              <a:rPr lang="en-GB" dirty="0"/>
              <a:t/>
            </a:r>
            <a:br>
              <a:rPr lang="en-GB" dirty="0"/>
            </a:b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131840" y="2636912"/>
            <a:ext cx="5112568" cy="2862322"/>
          </a:xfrm>
          <a:prstGeom prst="rect">
            <a:avLst/>
          </a:prstGeom>
        </p:spPr>
        <p:txBody>
          <a:bodyPr wrap="square">
            <a:spAutoFit/>
          </a:bodyPr>
          <a:lstStyle/>
          <a:p>
            <a:r>
              <a:rPr lang="en-GB" b="1" dirty="0"/>
              <a:t>The Timing Of This Council</a:t>
            </a:r>
            <a:r>
              <a:rPr lang="en-GB" dirty="0"/>
              <a:t> </a:t>
            </a:r>
            <a:br>
              <a:rPr lang="en-GB" dirty="0"/>
            </a:br>
            <a:r>
              <a:rPr lang="en-GB" dirty="0"/>
              <a:t/>
            </a:r>
            <a:br>
              <a:rPr lang="en-GB" dirty="0"/>
            </a:br>
            <a:r>
              <a:rPr lang="en-GB" dirty="0"/>
              <a:t>And now, venerable brethren, there is another point that We would have you consider. Quite apart from the spiritual joy we all feel at this solemn moment of history, the very circumstances in which this Council is opening are supremely propitious. May We go on record as expressing this conviction openly before you now in full assembly. </a:t>
            </a:r>
            <a:br>
              <a:rPr lang="en-GB" dirty="0"/>
            </a:b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059832" y="548680"/>
            <a:ext cx="5328592" cy="6186309"/>
          </a:xfrm>
          <a:prstGeom prst="rect">
            <a:avLst/>
          </a:prstGeom>
        </p:spPr>
        <p:txBody>
          <a:bodyPr wrap="square">
            <a:spAutoFit/>
          </a:bodyPr>
          <a:lstStyle/>
          <a:p>
            <a:r>
              <a:rPr lang="en-GB" b="1" dirty="0"/>
              <a:t>Pessimistic Voices</a:t>
            </a:r>
            <a:r>
              <a:rPr lang="en-GB" dirty="0"/>
              <a:t> </a:t>
            </a:r>
            <a:br>
              <a:rPr lang="en-GB" dirty="0"/>
            </a:br>
            <a:r>
              <a:rPr lang="en-GB" dirty="0"/>
              <a:t/>
            </a:r>
            <a:br>
              <a:rPr lang="en-GB" dirty="0"/>
            </a:br>
            <a:r>
              <a:rPr lang="en-GB" dirty="0"/>
              <a:t>In the daily exercise of Our pastoral office, it sometimes happens that We hear certain opinions which disturb Us—opinions expressed by people who, though fired with a commendable zeal for religion, are lacking in sufficient prudence and judgment in their evaluation of events. They can see nothing but calamity and disaster in the present state of the world. They say over and over that this modern age of ours, in comparison with past ages, is definitely deteriorating. One would think from their attitude that history, that great teacher of life, had taught them nothing. They seem to imagine that in the days of the earlier councils everything was as it should be so far as doctrine and morality and the Church's rightful liberty were concerned. </a:t>
            </a:r>
            <a:br>
              <a:rPr lang="en-GB" dirty="0"/>
            </a:br>
            <a:r>
              <a:rPr lang="en-GB" dirty="0"/>
              <a:t/>
            </a:r>
            <a:br>
              <a:rPr lang="en-GB" dirty="0"/>
            </a:br>
            <a:r>
              <a:rPr lang="en-GB" dirty="0"/>
              <a:t>We feel that We must disagree with these prophets of doom, who are always forecasting worse disasters, as though the end of the world were at hand. </a:t>
            </a:r>
            <a:br>
              <a:rPr lang="en-GB" dirty="0"/>
            </a:b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971600" y="361035"/>
            <a:ext cx="734481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   P</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erhaps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it is also worth </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recording two things from recent reports: first, that an estimated 100,000 people die for their Christian faith each year and, second, that at a time when it is fashionable to attack the Church for its failings, we might just reflect for a moment on the extraordinary outpouring of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good for</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which the Church is responsible: without any distinction of religion or race.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Worldwide</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the Church runs 70,544 kindergartens with 6,478,627 pupils; 92,847 primary schools with 31,151,170 pupils; 43,591 secondary schools with 17,793,559 pupils. She educates 2,304,171 high school pupils, and 3,338,455 university students. The Church</a:t>
            </a:r>
            <a:r>
              <a:rPr kumimoji="0" lang="en-US" sz="1600" b="1" i="0" u="none" strike="noStrike" cap="none" normalizeH="0" baseline="0" dirty="0" smtClean="0">
                <a:ln>
                  <a:noFill/>
                </a:ln>
                <a:solidFill>
                  <a:srgbClr val="333333"/>
                </a:solidFill>
                <a:effectLst/>
                <a:latin typeface="Calibri"/>
                <a:ea typeface="Calibri" pitchFamily="34" charset="0"/>
                <a:cs typeface="Times New Roman" pitchFamily="18" charset="0"/>
              </a:rPr>
              <a:t>’</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s worldwide charity and healthcare centres include: 5,305 hospitals; 18,179 dispensaries; 547 Care Homes for people with Leprosy; 17,223 Homes for the elderly, or the chronically ill or people with a disability; 9,882 orphanages; 11,379 </a:t>
            </a:r>
            <a:r>
              <a:rPr kumimoji="0" lang="en-US" sz="1600" b="1"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crèches</a:t>
            </a:r>
            <a:r>
              <a:rPr kumimoji="0" lang="en-US" sz="16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15,327 marriage counseling; 34,331 social rehabilitation centres and 9,391 other kinds of charitable institutions.  In addition, consider its work in establishing hospices for the terminally ill and dying, it shelters for the homeless, and its work in refugee camps, among internally displaced people and with the poor.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solidFill>
                <a:srgbClr val="333333"/>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That we fail, both personally and institutionally, is self evident – and it was ever thus - but occasionally we should recall the lives that have been laid down for the religious freedoms we enjoy today and the lives which continued to be given in sacrifice or service.  </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923928" y="2636911"/>
            <a:ext cx="4752528" cy="2862322"/>
          </a:xfrm>
          <a:prstGeom prst="rect">
            <a:avLst/>
          </a:prstGeom>
        </p:spPr>
        <p:txBody>
          <a:bodyPr wrap="square">
            <a:spAutoFit/>
          </a:bodyPr>
          <a:lstStyle/>
          <a:p>
            <a:r>
              <a:rPr lang="en-GB" b="1" dirty="0"/>
              <a:t>A Basis For Optimism</a:t>
            </a:r>
            <a:r>
              <a:rPr lang="en-GB" dirty="0"/>
              <a:t> </a:t>
            </a:r>
            <a:br>
              <a:rPr lang="en-GB" dirty="0"/>
            </a:br>
            <a:r>
              <a:rPr lang="en-GB" dirty="0"/>
              <a:t/>
            </a:r>
            <a:br>
              <a:rPr lang="en-GB" dirty="0"/>
            </a:br>
            <a:r>
              <a:rPr lang="en-GB" dirty="0"/>
              <a:t>Present indications are that the human family is on the threshold of a new era. We must recognize here the hand of God, who, as the years roll by, is ever directing men's efforts, whether they realize it or not, towards the </a:t>
            </a:r>
            <a:r>
              <a:rPr lang="en-GB" dirty="0" err="1"/>
              <a:t>fulfillment</a:t>
            </a:r>
            <a:r>
              <a:rPr lang="en-GB" dirty="0"/>
              <a:t> of the inscrutable designs of His providence, wisely arranging everything, even adverse human fortune, for the Church's good.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2286000" y="2492896"/>
            <a:ext cx="5958408" cy="3139321"/>
          </a:xfrm>
          <a:prstGeom prst="rect">
            <a:avLst/>
          </a:prstGeom>
        </p:spPr>
        <p:txBody>
          <a:bodyPr wrap="square">
            <a:spAutoFit/>
          </a:bodyPr>
          <a:lstStyle/>
          <a:p>
            <a:r>
              <a:rPr lang="en-GB" b="1" dirty="0"/>
              <a:t>Civil Intervention Eliminated</a:t>
            </a:r>
            <a:r>
              <a:rPr lang="en-GB" dirty="0"/>
              <a:t> </a:t>
            </a:r>
            <a:br>
              <a:rPr lang="en-GB" dirty="0"/>
            </a:br>
            <a:r>
              <a:rPr lang="en-GB" dirty="0"/>
              <a:t/>
            </a:r>
            <a:br>
              <a:rPr lang="en-GB" dirty="0"/>
            </a:br>
            <a:r>
              <a:rPr lang="en-GB" dirty="0"/>
              <a:t>As a simple example of what We mean, consider the extremely critical problems which exist today in the political and economic spheres. Men are so worried by these things that they give scant thought to those religious concerns, which are the province of the Church's teaching authority. All this is evil, and we are right to condemn it. But this new state of affairs has at least one undeniable advantage: it has eliminated the innumerable obstacles erected by worldly men to impede the Church's freedom of action.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995936" y="1166843"/>
            <a:ext cx="4392488" cy="4801314"/>
          </a:xfrm>
          <a:prstGeom prst="rect">
            <a:avLst/>
          </a:prstGeom>
        </p:spPr>
        <p:txBody>
          <a:bodyPr wrap="square">
            <a:spAutoFit/>
          </a:bodyPr>
          <a:lstStyle/>
          <a:p>
            <a:r>
              <a:rPr lang="en-GB" b="1" dirty="0"/>
              <a:t>Earnest Prayer For Absent Bishops</a:t>
            </a:r>
            <a:r>
              <a:rPr lang="en-GB" dirty="0"/>
              <a:t> </a:t>
            </a:r>
            <a:br>
              <a:rPr lang="en-GB" dirty="0"/>
            </a:br>
            <a:r>
              <a:rPr lang="en-GB" dirty="0"/>
              <a:t/>
            </a:r>
            <a:br>
              <a:rPr lang="en-GB" dirty="0"/>
            </a:br>
            <a:r>
              <a:rPr lang="en-GB" dirty="0"/>
              <a:t>We must indeed confess to you Our deep sorrow over the fact that so many bishops are missing today from your midst. They suffer imprisonment and every kind of disability because of their faith in Christ. The thought of these dear brothers of Ours impels Us to pray for them with great earnestness. Yet We are not without hope; and We have the immense consolation of knowing that the Church, freed at last from the worldly fetters that trammelled her in past ages, can through you raise her majestic and solemn voice from this Vatican Basilica, as from a second Apostolic Cenacle. </a:t>
            </a:r>
            <a:br>
              <a:rPr lang="en-GB" dirty="0"/>
            </a:b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03848" y="1305342"/>
            <a:ext cx="5040560" cy="3693319"/>
          </a:xfrm>
          <a:prstGeom prst="rect">
            <a:avLst/>
          </a:prstGeom>
        </p:spPr>
        <p:txBody>
          <a:bodyPr wrap="square">
            <a:spAutoFit/>
          </a:bodyPr>
          <a:lstStyle/>
          <a:p>
            <a:r>
              <a:rPr lang="en-GB" b="1" dirty="0"/>
              <a:t>The Council’s Principal Duty:</a:t>
            </a:r>
            <a:r>
              <a:rPr lang="en-GB" dirty="0"/>
              <a:t> </a:t>
            </a:r>
            <a:br>
              <a:rPr lang="en-GB" dirty="0"/>
            </a:br>
            <a:r>
              <a:rPr lang="en-GB" dirty="0"/>
              <a:t/>
            </a:r>
            <a:br>
              <a:rPr lang="en-GB" dirty="0"/>
            </a:br>
            <a:r>
              <a:rPr lang="en-GB" b="1" dirty="0"/>
              <a:t>The Defence And Advancement Of Truth</a:t>
            </a:r>
            <a:r>
              <a:rPr lang="en-GB" dirty="0"/>
              <a:t> </a:t>
            </a:r>
            <a:br>
              <a:rPr lang="en-GB" dirty="0"/>
            </a:br>
            <a:r>
              <a:rPr lang="en-GB" dirty="0"/>
              <a:t/>
            </a:r>
            <a:br>
              <a:rPr lang="en-GB" dirty="0"/>
            </a:br>
            <a:r>
              <a:rPr lang="en-GB" dirty="0"/>
              <a:t>The major interest of the Ecumenical Council is this: that the sacred heritage of Christian truth be safeguarded and expounded with greater efficacy. </a:t>
            </a:r>
            <a:br>
              <a:rPr lang="en-GB" dirty="0"/>
            </a:br>
            <a:r>
              <a:rPr lang="en-GB" dirty="0"/>
              <a:t/>
            </a:r>
            <a:br>
              <a:rPr lang="en-GB" dirty="0"/>
            </a:br>
            <a:r>
              <a:rPr lang="en-GB" dirty="0"/>
              <a:t>That doctrine embraces the whole man, body and soul. It bids us live as pilgrims here on earth, as we journey onwards towards our heavenly homeland. </a:t>
            </a:r>
            <a:br>
              <a:rPr lang="en-GB" dirty="0"/>
            </a:br>
            <a:r>
              <a:rPr lang="en-GB" dirty="0"/>
              <a:t/>
            </a:r>
            <a:br>
              <a:rPr lang="en-GB" dirty="0"/>
            </a:b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635896" y="1443841"/>
            <a:ext cx="4752528" cy="3693319"/>
          </a:xfrm>
          <a:prstGeom prst="rect">
            <a:avLst/>
          </a:prstGeom>
        </p:spPr>
        <p:txBody>
          <a:bodyPr wrap="square">
            <a:spAutoFit/>
          </a:bodyPr>
          <a:lstStyle/>
          <a:p>
            <a:r>
              <a:rPr lang="en-GB" b="1" dirty="0"/>
              <a:t>Man's Twofold Obligation</a:t>
            </a:r>
            <a:r>
              <a:rPr lang="en-GB" dirty="0"/>
              <a:t> </a:t>
            </a:r>
            <a:br>
              <a:rPr lang="en-GB" dirty="0"/>
            </a:br>
            <a:r>
              <a:rPr lang="en-GB" dirty="0"/>
              <a:t/>
            </a:r>
            <a:br>
              <a:rPr lang="en-GB" dirty="0"/>
            </a:br>
            <a:r>
              <a:rPr lang="en-GB" dirty="0"/>
              <a:t>It demonstrates how we must conduct this mortal life of ours. If we are to achieve God's purpose in our regard we have a twofold obligation: as citizens of earth, and as citizens of heaven. That is to say, all men without exception, both individually and in society, have a life-long obligation to strive after heavenly values through the right use of the things of this earth. These temporal goods must be used in such a way as not to jeopardize eternal happiness. </a:t>
            </a:r>
            <a:br>
              <a:rPr lang="en-GB" dirty="0"/>
            </a:b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203848" y="548680"/>
            <a:ext cx="5166320" cy="5355312"/>
          </a:xfrm>
          <a:prstGeom prst="rect">
            <a:avLst/>
          </a:prstGeom>
        </p:spPr>
        <p:txBody>
          <a:bodyPr wrap="square">
            <a:spAutoFit/>
          </a:bodyPr>
          <a:lstStyle/>
          <a:p>
            <a:r>
              <a:rPr lang="en-GB" b="1" dirty="0"/>
              <a:t>Seeking The Kingdom Of God</a:t>
            </a:r>
            <a:r>
              <a:rPr lang="en-GB" dirty="0"/>
              <a:t> </a:t>
            </a:r>
            <a:br>
              <a:rPr lang="en-GB" dirty="0"/>
            </a:br>
            <a:r>
              <a:rPr lang="en-GB" dirty="0"/>
              <a:t/>
            </a:r>
            <a:br>
              <a:rPr lang="en-GB" dirty="0"/>
            </a:br>
            <a:r>
              <a:rPr lang="en-GB" dirty="0"/>
              <a:t>True enough, Christ our Lord said: "Seek first the kingdom of God and His justice</a:t>
            </a:r>
            <a:r>
              <a:rPr lang="en-GB" dirty="0" smtClean="0"/>
              <a:t>,“  </a:t>
            </a:r>
            <a:r>
              <a:rPr lang="en-GB" dirty="0"/>
              <a:t>and this word "first" indicates what the primary direction of all our thoughts and energies must be. Nevertheless, we must not forget the rest of Our Lord's injunction: "and all these things shall be given you besides</a:t>
            </a:r>
            <a:r>
              <a:rPr lang="en-GB" dirty="0" smtClean="0"/>
              <a:t>.“ </a:t>
            </a:r>
          </a:p>
          <a:p>
            <a:endParaRPr lang="en-GB" dirty="0"/>
          </a:p>
          <a:p>
            <a:r>
              <a:rPr lang="en-GB" dirty="0" smtClean="0"/>
              <a:t> </a:t>
            </a:r>
            <a:r>
              <a:rPr lang="en-GB" dirty="0"/>
              <a:t>Thus the traditional as well as the contemporary Christian approach to life is to strive with all zeal for evangelical perfection, and at the same time to contribute toward the material good of humanity. It is from the living example and the charitable enterprise of such Christians as these that all that is highest and noblest in human society takes its strength and growth. </a:t>
            </a:r>
            <a:br>
              <a:rPr lang="en-GB" dirty="0"/>
            </a:br>
            <a:r>
              <a:rPr lang="en-GB" dirty="0"/>
              <a:t/>
            </a:r>
            <a:br>
              <a:rPr lang="en-GB" dirty="0"/>
            </a:b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131840" y="1305342"/>
            <a:ext cx="5112568" cy="3693319"/>
          </a:xfrm>
          <a:prstGeom prst="rect">
            <a:avLst/>
          </a:prstGeom>
        </p:spPr>
        <p:txBody>
          <a:bodyPr wrap="square">
            <a:spAutoFit/>
          </a:bodyPr>
          <a:lstStyle/>
          <a:p>
            <a:r>
              <a:rPr lang="en-GB" b="1" dirty="0"/>
              <a:t>Contributing To Society</a:t>
            </a:r>
            <a:r>
              <a:rPr lang="en-GB" dirty="0"/>
              <a:t> </a:t>
            </a:r>
            <a:br>
              <a:rPr lang="en-GB" dirty="0"/>
            </a:br>
            <a:r>
              <a:rPr lang="en-GB" dirty="0"/>
              <a:t/>
            </a:r>
            <a:br>
              <a:rPr lang="en-GB" dirty="0"/>
            </a:br>
            <a:r>
              <a:rPr lang="en-GB" dirty="0"/>
              <a:t>If this doctrine is to make its impact on the various spheres of human activity—in private, family and social life—then it is absolutely vital that the Church shall never for an instant lose sight of that sacred patrimony of truth inherited from the Fathers. But it is equally necessary for her to keep up to date with the changing conditions of this modern world, and of modern living, for these have opened up entirely new avenues for the Catholic apostolate. </a:t>
            </a:r>
            <a:br>
              <a:rPr lang="en-GB" dirty="0"/>
            </a:br>
            <a:r>
              <a:rPr lang="en-GB" dirty="0"/>
              <a:t/>
            </a:r>
            <a:br>
              <a:rPr lang="en-GB" dirty="0"/>
            </a:b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332656"/>
            <a:ext cx="2857500" cy="2105026"/>
          </a:xfrm>
          <a:prstGeom prst="rect">
            <a:avLst/>
          </a:prstGeom>
          <a:noFill/>
        </p:spPr>
      </p:pic>
      <p:sp>
        <p:nvSpPr>
          <p:cNvPr id="3" name="Rectangle 2"/>
          <p:cNvSpPr/>
          <p:nvPr/>
        </p:nvSpPr>
        <p:spPr>
          <a:xfrm>
            <a:off x="3779912" y="474345"/>
            <a:ext cx="4896544" cy="6463308"/>
          </a:xfrm>
          <a:prstGeom prst="rect">
            <a:avLst/>
          </a:prstGeom>
        </p:spPr>
        <p:txBody>
          <a:bodyPr wrap="square">
            <a:spAutoFit/>
          </a:bodyPr>
          <a:lstStyle/>
          <a:p>
            <a:r>
              <a:rPr lang="en-GB" b="1" dirty="0"/>
              <a:t>Beyond Science</a:t>
            </a:r>
            <a:r>
              <a:rPr lang="en-GB" dirty="0"/>
              <a:t> </a:t>
            </a:r>
            <a:br>
              <a:rPr lang="en-GB" dirty="0"/>
            </a:br>
            <a:r>
              <a:rPr lang="en-GB" dirty="0"/>
              <a:t/>
            </a:r>
            <a:br>
              <a:rPr lang="en-GB" dirty="0"/>
            </a:br>
            <a:r>
              <a:rPr lang="en-GB" dirty="0"/>
              <a:t>The Church has never been stinting in her admiration for the results of man's inventive genius and scientific progress, which have so revolutionized modern living. </a:t>
            </a:r>
            <a:endParaRPr lang="en-GB" dirty="0" smtClean="0"/>
          </a:p>
          <a:p>
            <a:endParaRPr lang="en-GB" dirty="0"/>
          </a:p>
          <a:p>
            <a:r>
              <a:rPr lang="en-GB" dirty="0" smtClean="0"/>
              <a:t>But </a:t>
            </a:r>
            <a:r>
              <a:rPr lang="en-GB" dirty="0"/>
              <a:t>neither has she been backward in assessing these new developments at their true value. While keeping a watchful eye on these things, she has constantly exhorted men to look beyond such visible phenomena—to God, the source of all wisdom and beauty. </a:t>
            </a:r>
            <a:endParaRPr lang="en-GB" dirty="0" smtClean="0"/>
          </a:p>
          <a:p>
            <a:endParaRPr lang="en-GB" dirty="0"/>
          </a:p>
          <a:p>
            <a:r>
              <a:rPr lang="en-GB" dirty="0" smtClean="0"/>
              <a:t>Her </a:t>
            </a:r>
            <a:r>
              <a:rPr lang="en-GB" dirty="0"/>
              <a:t>constant fear has been that man, who was commanded to "subject the earth and rule it</a:t>
            </a:r>
            <a:r>
              <a:rPr lang="en-GB" dirty="0" smtClean="0"/>
              <a:t>,“  </a:t>
            </a:r>
            <a:r>
              <a:rPr lang="en-GB" dirty="0"/>
              <a:t>should in the process forget that other serious command: "The Lord thy God shalt thou worship, and Him only shalt thou serve." 8 Real progress must not be impeded by a passing infatuation for transient things. </a:t>
            </a:r>
            <a:br>
              <a:rPr lang="en-GB" dirty="0"/>
            </a:br>
            <a:r>
              <a:rPr lang="en-GB" dirty="0"/>
              <a:t/>
            </a:r>
            <a:br>
              <a:rPr lang="en-GB" dirty="0"/>
            </a:b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0" y="260648"/>
            <a:ext cx="2857500" cy="2105026"/>
          </a:xfrm>
          <a:prstGeom prst="rect">
            <a:avLst/>
          </a:prstGeom>
          <a:noFill/>
        </p:spPr>
      </p:pic>
      <p:sp>
        <p:nvSpPr>
          <p:cNvPr id="3" name="Rectangle 2"/>
          <p:cNvSpPr/>
          <p:nvPr/>
        </p:nvSpPr>
        <p:spPr>
          <a:xfrm>
            <a:off x="2627784" y="836712"/>
            <a:ext cx="6516216" cy="5478423"/>
          </a:xfrm>
          <a:prstGeom prst="rect">
            <a:avLst/>
          </a:prstGeom>
        </p:spPr>
        <p:txBody>
          <a:bodyPr wrap="square">
            <a:spAutoFit/>
          </a:bodyPr>
          <a:lstStyle/>
          <a:p>
            <a:r>
              <a:rPr lang="en-GB" sz="1400" b="1" dirty="0"/>
              <a:t>Bringing Home The Church’s Teaching To The Modern World</a:t>
            </a:r>
            <a:r>
              <a:rPr lang="en-GB" sz="1400" dirty="0"/>
              <a:t> </a:t>
            </a:r>
            <a:br>
              <a:rPr lang="en-GB" sz="1400" dirty="0"/>
            </a:br>
            <a:r>
              <a:rPr lang="en-GB" sz="1400" dirty="0"/>
              <a:t/>
            </a:r>
            <a:br>
              <a:rPr lang="en-GB" sz="1400" dirty="0"/>
            </a:br>
            <a:r>
              <a:rPr lang="en-GB" sz="1400" dirty="0"/>
              <a:t>From what We have said, the doctrinal role of this present Council is sufficiently clear. </a:t>
            </a:r>
            <a:br>
              <a:rPr lang="en-GB" sz="1400" dirty="0"/>
            </a:br>
            <a:r>
              <a:rPr lang="en-GB" sz="1400" dirty="0"/>
              <a:t/>
            </a:r>
            <a:br>
              <a:rPr lang="en-GB" sz="1400" dirty="0"/>
            </a:br>
            <a:r>
              <a:rPr lang="en-GB" sz="1400" b="1" dirty="0"/>
              <a:t>Transmitting The Truth Fearlessly</a:t>
            </a:r>
            <a:r>
              <a:rPr lang="en-GB" sz="1400" dirty="0"/>
              <a:t> </a:t>
            </a:r>
            <a:br>
              <a:rPr lang="en-GB" sz="1400" dirty="0"/>
            </a:br>
            <a:r>
              <a:rPr lang="en-GB" sz="1400" dirty="0"/>
              <a:t/>
            </a:r>
            <a:br>
              <a:rPr lang="en-GB" sz="1400" dirty="0"/>
            </a:br>
            <a:r>
              <a:rPr lang="en-GB" sz="1400" dirty="0"/>
              <a:t>This twenty-first Ecumenical Council can draw upon the most effective and valued assistance of experts in every branch of sacred science, in the practical sphere of the apostolate, and in administration. Its intention is to give to the world the whole of that doctrine which, notwithstanding every difficulty and contradiction, has become the common heritage of mankind—to transmit it in all its purity, undiluted, undistorted. </a:t>
            </a:r>
            <a:br>
              <a:rPr lang="en-GB" sz="1400" dirty="0"/>
            </a:br>
            <a:r>
              <a:rPr lang="en-GB" sz="1400" dirty="0"/>
              <a:t/>
            </a:r>
            <a:br>
              <a:rPr lang="en-GB" sz="1400" dirty="0"/>
            </a:br>
            <a:r>
              <a:rPr lang="en-GB" sz="1400" dirty="0"/>
              <a:t>It is a treasure of incalculable worth, not indeed coveted by all, but available to all men of good will. </a:t>
            </a:r>
            <a:br>
              <a:rPr lang="en-GB" sz="1400" dirty="0"/>
            </a:br>
            <a:r>
              <a:rPr lang="en-GB" sz="1400" dirty="0"/>
              <a:t/>
            </a:r>
            <a:br>
              <a:rPr lang="en-GB" sz="1400" dirty="0"/>
            </a:br>
            <a:r>
              <a:rPr lang="en-GB" sz="1400" dirty="0"/>
              <a:t>And our duty is not just to guard this treasure, as though it were some museum-piece and we the curators, but earnestly and fearlessly to dedicate ourselves to the work that needs to be done in this modern age of ours, pursuing the path which the Church has followed for almost twenty centuries. </a:t>
            </a:r>
            <a:br>
              <a:rPr lang="en-GB" sz="1400" dirty="0"/>
            </a:br>
            <a:r>
              <a:rPr lang="en-GB" sz="1400" dirty="0"/>
              <a:t/>
            </a:r>
            <a:br>
              <a:rPr lang="en-GB" sz="1400" dirty="0"/>
            </a:br>
            <a:r>
              <a:rPr lang="en-GB" sz="1400" dirty="0"/>
              <a:t>Nor are we here primarily to discuss certain fundamentals of Catholic doctrine, or to restate in greater detail the traditional teaching of the Fathers and of early and more recent theologians. We presume that these things are sufficiently well known and familiar to you all. </a:t>
            </a:r>
            <a:br>
              <a:rPr lang="en-GB" sz="1400" dirty="0"/>
            </a:br>
            <a:endParaRPr lang="en-GB"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3" name="Picture 2" descr="http://www.appleseeds.org/john-23.gif"/>
          <p:cNvPicPr>
            <a:picLocks noChangeAspect="1" noChangeArrowheads="1"/>
          </p:cNvPicPr>
          <p:nvPr/>
        </p:nvPicPr>
        <p:blipFill>
          <a:blip r:embed="rId2" cstate="print"/>
          <a:srcRect/>
          <a:stretch>
            <a:fillRect/>
          </a:stretch>
        </p:blipFill>
        <p:spPr bwMode="auto">
          <a:xfrm>
            <a:off x="0" y="260648"/>
            <a:ext cx="2857500" cy="2105026"/>
          </a:xfrm>
          <a:prstGeom prst="rect">
            <a:avLst/>
          </a:prstGeom>
          <a:noFill/>
        </p:spPr>
      </p:pic>
      <p:sp>
        <p:nvSpPr>
          <p:cNvPr id="4" name="Rectangle 3"/>
          <p:cNvSpPr/>
          <p:nvPr/>
        </p:nvSpPr>
        <p:spPr>
          <a:xfrm>
            <a:off x="2843808" y="836712"/>
            <a:ext cx="5976664" cy="5570756"/>
          </a:xfrm>
          <a:prstGeom prst="rect">
            <a:avLst/>
          </a:prstGeom>
        </p:spPr>
        <p:txBody>
          <a:bodyPr wrap="square">
            <a:spAutoFit/>
          </a:bodyPr>
          <a:lstStyle/>
          <a:p>
            <a:r>
              <a:rPr lang="en-GB" sz="1600" b="1" dirty="0"/>
              <a:t>A Fresh Approach</a:t>
            </a:r>
            <a:r>
              <a:rPr lang="en-GB" sz="1600" dirty="0"/>
              <a:t> </a:t>
            </a:r>
            <a:br>
              <a:rPr lang="en-GB" sz="1600" dirty="0"/>
            </a:br>
            <a:r>
              <a:rPr lang="en-GB" sz="1600" dirty="0"/>
              <a:t/>
            </a:r>
            <a:br>
              <a:rPr lang="en-GB" sz="1600" dirty="0"/>
            </a:br>
            <a:r>
              <a:rPr lang="en-GB" sz="1600" dirty="0"/>
              <a:t>There was no need to call a council merely to hold discussions of that nature. What is needed at the present time is a new enthusiasm, a new joy and serenity of mind in the unreserved acceptance by all of the entire Christian faith, without forfeiting </a:t>
            </a:r>
            <a:r>
              <a:rPr lang="en-GB" sz="1600" dirty="0" smtClean="0"/>
              <a:t>accuracy </a:t>
            </a:r>
            <a:r>
              <a:rPr lang="en-GB" sz="1600" dirty="0"/>
              <a:t>and precision </a:t>
            </a:r>
            <a:r>
              <a:rPr lang="en-GB" sz="1600" dirty="0" smtClean="0"/>
              <a:t>…</a:t>
            </a:r>
          </a:p>
          <a:p>
            <a:endParaRPr lang="en-GB" sz="1600" dirty="0" smtClean="0"/>
          </a:p>
          <a:p>
            <a:r>
              <a:rPr lang="en-GB" sz="1600" dirty="0" smtClean="0"/>
              <a:t> </a:t>
            </a:r>
            <a:r>
              <a:rPr lang="en-GB" sz="1600" dirty="0"/>
              <a:t>What is needed, and what everyone imbued with a truly Christian, Catholic and apostolic spirit craves today, is that this doctrine shall be more widely known, more deeply understood, and more penetrating in its effects on men's moral lives. </a:t>
            </a:r>
            <a:r>
              <a:rPr lang="en-GB" sz="1600" dirty="0" smtClean="0"/>
              <a:t>…</a:t>
            </a:r>
          </a:p>
          <a:p>
            <a:endParaRPr lang="en-GB" sz="1600" dirty="0"/>
          </a:p>
          <a:p>
            <a:r>
              <a:rPr lang="en-GB" sz="1600" dirty="0" smtClean="0"/>
              <a:t>…time-honoured </a:t>
            </a:r>
            <a:r>
              <a:rPr lang="en-GB" sz="1600" dirty="0"/>
              <a:t>teaching is one thing; the manner in which these truths are set forth (with their meaning preserved intact) is something else. </a:t>
            </a:r>
            <a:br>
              <a:rPr lang="en-GB" sz="1600" dirty="0"/>
            </a:br>
            <a:r>
              <a:rPr lang="en-GB" sz="1600" dirty="0"/>
              <a:t/>
            </a:r>
            <a:br>
              <a:rPr lang="en-GB" sz="1600" dirty="0"/>
            </a:br>
            <a:r>
              <a:rPr lang="en-GB" sz="1600" dirty="0"/>
              <a:t>This, then, is what will require our careful, and perhaps too our patient, consideration. We must work out ways and means of expounding these truths in a manner more consistent with a predominantly pastoral view of the Church's teaching office. </a:t>
            </a:r>
            <a:r>
              <a:rPr lang="en-GB" dirty="0"/>
              <a:t/>
            </a:r>
            <a:br>
              <a:rPr lang="en-GB" dirty="0"/>
            </a:br>
            <a:r>
              <a:rPr lang="en-GB" dirty="0"/>
              <a:t/>
            </a:r>
            <a:br>
              <a:rPr lang="en-GB" dirty="0"/>
            </a:b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907704" y="1183696"/>
            <a:ext cx="51125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faith is worth dying for it is worth living for – and these examples of sacrifice and self giving should inspire and animate us all. That call to give generously of ourselves  - and to share our belief and love of God and the man made in his image - was at the heart of the teaching of the Second Vatican Council.  </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492895"/>
            <a:ext cx="4572000" cy="2862322"/>
          </a:xfrm>
          <a:prstGeom prst="rect">
            <a:avLst/>
          </a:prstGeom>
        </p:spPr>
        <p:txBody>
          <a:bodyPr wrap="square">
            <a:spAutoFit/>
          </a:bodyPr>
          <a:lstStyle/>
          <a:p>
            <a:r>
              <a:rPr lang="en-GB" b="1" dirty="0"/>
              <a:t>The Right Way To Suppress Error</a:t>
            </a:r>
            <a:r>
              <a:rPr lang="en-GB" dirty="0"/>
              <a:t> </a:t>
            </a:r>
            <a:br>
              <a:rPr lang="en-GB" dirty="0"/>
            </a:br>
            <a:r>
              <a:rPr lang="en-GB" dirty="0"/>
              <a:t/>
            </a:r>
            <a:br>
              <a:rPr lang="en-GB" dirty="0"/>
            </a:br>
            <a:r>
              <a:rPr lang="en-GB" dirty="0"/>
              <a:t>In these days, which mark the beginning of this Second Vatican Council, it is more obvious than ever before that the Lord's truth is indeed eternal. Human ideologies change. Successive generations give rise to varying errors, and these often vanish as quickly as they came, like mist before the sun. </a:t>
            </a:r>
            <a:br>
              <a:rPr lang="en-GB" dirty="0"/>
            </a:b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419872" y="1052736"/>
            <a:ext cx="5112568" cy="4801314"/>
          </a:xfrm>
          <a:prstGeom prst="rect">
            <a:avLst/>
          </a:prstGeom>
        </p:spPr>
        <p:txBody>
          <a:bodyPr wrap="square">
            <a:spAutoFit/>
          </a:bodyPr>
          <a:lstStyle/>
          <a:p>
            <a:r>
              <a:rPr lang="en-GB" b="1" dirty="0"/>
              <a:t>Contemporary Repudiation Of Godlessness</a:t>
            </a:r>
            <a:r>
              <a:rPr lang="en-GB" dirty="0"/>
              <a:t> </a:t>
            </a:r>
            <a:br>
              <a:rPr lang="en-GB" dirty="0"/>
            </a:br>
            <a:r>
              <a:rPr lang="en-GB" dirty="0"/>
              <a:t/>
            </a:r>
            <a:br>
              <a:rPr lang="en-GB" dirty="0"/>
            </a:br>
            <a:r>
              <a:rPr lang="en-GB" dirty="0" smtClean="0"/>
              <a:t>…our </a:t>
            </a:r>
            <a:r>
              <a:rPr lang="en-GB" dirty="0"/>
              <a:t>contemporaries show every inclination to </a:t>
            </a:r>
            <a:r>
              <a:rPr lang="en-GB" dirty="0" smtClean="0"/>
              <a:t>…repudiate </a:t>
            </a:r>
            <a:r>
              <a:rPr lang="en-GB" dirty="0"/>
              <a:t>God and His law, and which places excessive confidence in technical progress and an exclusively material prosperity. </a:t>
            </a:r>
            <a:endParaRPr lang="en-GB" dirty="0" smtClean="0"/>
          </a:p>
          <a:p>
            <a:endParaRPr lang="en-GB" dirty="0"/>
          </a:p>
          <a:p>
            <a:r>
              <a:rPr lang="en-GB" dirty="0" smtClean="0"/>
              <a:t>It </a:t>
            </a:r>
            <a:r>
              <a:rPr lang="en-GB" dirty="0"/>
              <a:t>is more and more widely understood that personal dignity and true self-realization are of vital importance and worth every effort to achieve. </a:t>
            </a:r>
            <a:endParaRPr lang="en-GB" dirty="0" smtClean="0"/>
          </a:p>
          <a:p>
            <a:endParaRPr lang="en-GB" dirty="0"/>
          </a:p>
          <a:p>
            <a:r>
              <a:rPr lang="en-GB" dirty="0" smtClean="0"/>
              <a:t>More </a:t>
            </a:r>
            <a:r>
              <a:rPr lang="en-GB" dirty="0"/>
              <a:t>important still, experience has at long last taught men that physical violence, armed might, and political domination are no help at all in providing a happy solution to the serious problems which affect them. </a:t>
            </a:r>
            <a:br>
              <a:rPr lang="en-GB" dirty="0"/>
            </a:b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4838"/>
            <a:ext cx="4572000" cy="2308324"/>
          </a:xfrm>
          <a:prstGeom prst="rect">
            <a:avLst/>
          </a:prstGeom>
        </p:spPr>
        <p:txBody>
          <a:bodyPr>
            <a:spAutoFit/>
          </a:bodyPr>
          <a:lstStyle/>
          <a:p>
            <a:r>
              <a:rPr lang="en-GB" b="1" dirty="0"/>
              <a:t>A Loving Mother</a:t>
            </a:r>
            <a:r>
              <a:rPr lang="en-GB" dirty="0"/>
              <a:t> </a:t>
            </a:r>
            <a:br>
              <a:rPr lang="en-GB" dirty="0"/>
            </a:br>
            <a:r>
              <a:rPr lang="en-GB" dirty="0"/>
              <a:t/>
            </a:r>
            <a:br>
              <a:rPr lang="en-GB" dirty="0"/>
            </a:br>
            <a:r>
              <a:rPr lang="en-GB" dirty="0"/>
              <a:t>The great desire, therefore, of the Catholic Church in raising aloft at this Council the torch of truth, is to show herself to the world as the loving mother of all mankind; gentle, patient, and full of tenderness and sympathy for her separated children.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6872"/>
            <a:ext cx="4572000" cy="3693319"/>
          </a:xfrm>
          <a:prstGeom prst="rect">
            <a:avLst/>
          </a:prstGeom>
        </p:spPr>
        <p:txBody>
          <a:bodyPr wrap="square">
            <a:spAutoFit/>
          </a:bodyPr>
          <a:lstStyle/>
          <a:p>
            <a:r>
              <a:rPr lang="en-GB" b="1" dirty="0"/>
              <a:t>Promoting Unity Of The Christian And Human Family</a:t>
            </a:r>
            <a:r>
              <a:rPr lang="en-GB" dirty="0"/>
              <a:t> </a:t>
            </a:r>
            <a:br>
              <a:rPr lang="en-GB" dirty="0"/>
            </a:br>
            <a:r>
              <a:rPr lang="en-GB" dirty="0"/>
              <a:t/>
            </a:r>
            <a:br>
              <a:rPr lang="en-GB" dirty="0"/>
            </a:br>
            <a:r>
              <a:rPr lang="en-GB" dirty="0"/>
              <a:t/>
            </a:r>
            <a:br>
              <a:rPr lang="en-GB" dirty="0"/>
            </a:br>
            <a:r>
              <a:rPr lang="en-GB" dirty="0"/>
              <a:t/>
            </a:r>
            <a:br>
              <a:rPr lang="en-GB" dirty="0"/>
            </a:br>
            <a:r>
              <a:rPr lang="en-GB" dirty="0" smtClean="0"/>
              <a:t>…Unhappily</a:t>
            </a:r>
            <a:r>
              <a:rPr lang="en-GB" dirty="0"/>
              <a:t>, however, the entire Christian family has not as yet fully and perfectly attained to this visible unity in the truth. But the Catholic Church considers it her duty to work actively for the </a:t>
            </a:r>
            <a:r>
              <a:rPr lang="en-GB" dirty="0" smtClean="0"/>
              <a:t>fulfilment </a:t>
            </a:r>
            <a:r>
              <a:rPr lang="en-GB" dirty="0"/>
              <a:t>of that great mystery of unity for which Christ prayed so earnestly to His heavenly Father on the eve of His great sacrifice.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419872" y="1166843"/>
            <a:ext cx="4824536" cy="4524315"/>
          </a:xfrm>
          <a:prstGeom prst="rect">
            <a:avLst/>
          </a:prstGeom>
        </p:spPr>
        <p:txBody>
          <a:bodyPr wrap="square">
            <a:spAutoFit/>
          </a:bodyPr>
          <a:lstStyle/>
          <a:p>
            <a:r>
              <a:rPr lang="en-GB" b="1" dirty="0"/>
              <a:t>Reflection Of That Unity Sought By Christ</a:t>
            </a:r>
            <a:r>
              <a:rPr lang="en-GB" dirty="0"/>
              <a:t> </a:t>
            </a:r>
            <a:br>
              <a:rPr lang="en-GB" dirty="0"/>
            </a:br>
            <a:r>
              <a:rPr lang="en-GB" dirty="0"/>
              <a:t/>
            </a:r>
            <a:br>
              <a:rPr lang="en-GB" dirty="0"/>
            </a:br>
            <a:r>
              <a:rPr lang="en-GB" dirty="0"/>
              <a:t>Indeed, if we consider well the unity for which Christ prayed on behalf of His Church, it would seem to shine, as it were, with a threefold ray of supernatural, saving light. There is first of all that unity of Catholics among themselves which must always be kept steadfast and exemplary. There is also a unity of prayer and ardent longing prompting Christians separated from this Apostolic See to aspire to union with us. And finally there is a unity, which consists in the esteem and respect shown for the Catholic Church by members of various non-Christian religions. </a:t>
            </a:r>
            <a:br>
              <a:rPr lang="en-GB" dirty="0"/>
            </a:b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564903"/>
            <a:ext cx="4572000" cy="2862322"/>
          </a:xfrm>
          <a:prstGeom prst="rect">
            <a:avLst/>
          </a:prstGeom>
        </p:spPr>
        <p:txBody>
          <a:bodyPr wrap="square">
            <a:spAutoFit/>
          </a:bodyPr>
          <a:lstStyle/>
          <a:p>
            <a:r>
              <a:rPr lang="en-GB" b="1" dirty="0"/>
              <a:t>Universality And Unity</a:t>
            </a:r>
            <a:r>
              <a:rPr lang="en-GB" dirty="0"/>
              <a:t> </a:t>
            </a:r>
            <a:br>
              <a:rPr lang="en-GB" dirty="0"/>
            </a:br>
            <a:r>
              <a:rPr lang="en-GB" dirty="0"/>
              <a:t/>
            </a:r>
            <a:br>
              <a:rPr lang="en-GB" dirty="0"/>
            </a:br>
            <a:r>
              <a:rPr lang="en-GB" dirty="0"/>
              <a:t>It is therefore an overwhelming source of grief to us to know that, although Christ's blood has redeemed every man that is born into this world, there is still a great part of the human race that does not share in those sources of supernatural grace, which exist in the Catholic Church. And yet the Church sheds her light everywhere.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276872"/>
            <a:ext cx="4572000" cy="3693319"/>
          </a:xfrm>
          <a:prstGeom prst="rect">
            <a:avLst/>
          </a:prstGeom>
        </p:spPr>
        <p:txBody>
          <a:bodyPr wrap="square">
            <a:spAutoFit/>
          </a:bodyPr>
          <a:lstStyle/>
          <a:p>
            <a:r>
              <a:rPr lang="en-GB" b="1" dirty="0"/>
              <a:t>Blazing A Trail</a:t>
            </a:r>
            <a:r>
              <a:rPr lang="en-GB" dirty="0"/>
              <a:t> </a:t>
            </a:r>
            <a:br>
              <a:rPr lang="en-GB" dirty="0"/>
            </a:br>
            <a:r>
              <a:rPr lang="en-GB" dirty="0"/>
              <a:t/>
            </a:r>
            <a:br>
              <a:rPr lang="en-GB" dirty="0"/>
            </a:br>
            <a:r>
              <a:rPr lang="en-GB" dirty="0"/>
              <a:t>Such, venerable brethren, is the aim of the Second Vatican Council. It musters the Church's best energies and studies with all earnestness how to have the message of salvation more readily welcomed by men. By that very fact it blazes a trail that leads toward that unity of the human race, which is so necessary if this earthly realm of ours is to conform to the realm of heaven, "whose king is truth, whose law is love, whose duration is eternity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2286000" y="2348880"/>
            <a:ext cx="4572000" cy="3693319"/>
          </a:xfrm>
          <a:prstGeom prst="rect">
            <a:avLst/>
          </a:prstGeom>
        </p:spPr>
        <p:txBody>
          <a:bodyPr wrap="square">
            <a:spAutoFit/>
          </a:bodyPr>
          <a:lstStyle/>
          <a:p>
            <a:r>
              <a:rPr lang="en-GB" b="1" dirty="0"/>
              <a:t>Conclusion</a:t>
            </a:r>
            <a:r>
              <a:rPr lang="en-GB" dirty="0"/>
              <a:t> </a:t>
            </a:r>
            <a:br>
              <a:rPr lang="en-GB" dirty="0"/>
            </a:br>
            <a:r>
              <a:rPr lang="en-GB" dirty="0"/>
              <a:t/>
            </a:r>
            <a:br>
              <a:rPr lang="en-GB" dirty="0"/>
            </a:br>
            <a:r>
              <a:rPr lang="en-GB" dirty="0"/>
              <a:t>Thus, venerable brethren in the episcopate, "our heart is wide open to you</a:t>
            </a:r>
            <a:r>
              <a:rPr lang="en-GB" dirty="0" smtClean="0"/>
              <a:t>.“ </a:t>
            </a:r>
          </a:p>
          <a:p>
            <a:endParaRPr lang="en-GB" dirty="0"/>
          </a:p>
          <a:p>
            <a:r>
              <a:rPr lang="en-GB" dirty="0" smtClean="0"/>
              <a:t>Here </a:t>
            </a:r>
            <a:r>
              <a:rPr lang="en-GB" dirty="0"/>
              <a:t>we are assembled in this Vatican Basilica at a turning-point in the history of the Church; here at this meeting-place of earth and heaven, by Saint Peter's tomb and the tomb of so many of Our predecessors, whose ashes in this solemn hour seem to thrill in mystic exultation. </a:t>
            </a:r>
            <a:br>
              <a:rPr lang="en-GB" dirty="0"/>
            </a:b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131840" y="751344"/>
            <a:ext cx="4824536" cy="5909310"/>
          </a:xfrm>
          <a:prstGeom prst="rect">
            <a:avLst/>
          </a:prstGeom>
        </p:spPr>
        <p:txBody>
          <a:bodyPr wrap="square">
            <a:spAutoFit/>
          </a:bodyPr>
          <a:lstStyle/>
          <a:p>
            <a:r>
              <a:rPr lang="en-GB" b="1" dirty="0"/>
              <a:t>A Radiant Dawn</a:t>
            </a:r>
            <a:r>
              <a:rPr lang="en-GB" dirty="0"/>
              <a:t> </a:t>
            </a:r>
            <a:br>
              <a:rPr lang="en-GB" dirty="0"/>
            </a:br>
            <a:r>
              <a:rPr lang="en-GB" dirty="0"/>
              <a:t/>
            </a:r>
            <a:br>
              <a:rPr lang="en-GB" dirty="0"/>
            </a:br>
            <a:r>
              <a:rPr lang="en-GB" dirty="0"/>
              <a:t>For with the opening of this Council a new day is dawning on the Church, bathing her in radiant </a:t>
            </a:r>
            <a:r>
              <a:rPr lang="en-GB" dirty="0" smtClean="0"/>
              <a:t>splendour</a:t>
            </a:r>
            <a:r>
              <a:rPr lang="en-GB" dirty="0"/>
              <a:t>. It is yet the dawn, but the sun in its rising has already set our hearts aglow. All around is the fragrance of holiness and joy. </a:t>
            </a:r>
            <a:endParaRPr lang="en-GB" dirty="0" smtClean="0"/>
          </a:p>
          <a:p>
            <a:endParaRPr lang="en-GB" dirty="0"/>
          </a:p>
          <a:p>
            <a:r>
              <a:rPr lang="en-GB" dirty="0" smtClean="0"/>
              <a:t>Yet </a:t>
            </a:r>
            <a:r>
              <a:rPr lang="en-GB" dirty="0"/>
              <a:t>there are stars to be seen in this temple, enhancing its magnificence with their brightness. You are those stars, as witness the Apostle John; </a:t>
            </a:r>
            <a:r>
              <a:rPr lang="en-GB" dirty="0" smtClean="0"/>
              <a:t> </a:t>
            </a:r>
            <a:r>
              <a:rPr lang="en-GB" dirty="0"/>
              <a:t>the churches you represent are golden candlesticks shining round the tomb of the Prince of Apostles. </a:t>
            </a:r>
            <a:endParaRPr lang="en-GB" dirty="0" smtClean="0"/>
          </a:p>
          <a:p>
            <a:endParaRPr lang="en-GB" dirty="0"/>
          </a:p>
          <a:p>
            <a:r>
              <a:rPr lang="en-GB" dirty="0" smtClean="0"/>
              <a:t> </a:t>
            </a:r>
            <a:r>
              <a:rPr lang="en-GB" dirty="0"/>
              <a:t>With you We see other dignitaries come to Rome from the five continents to represent their various nations. Their attitude is one of respect and warm-hearted expectation. </a:t>
            </a:r>
            <a:br>
              <a:rPr lang="en-GB" dirty="0"/>
            </a:br>
            <a:r>
              <a:rPr lang="en-GB" dirty="0"/>
              <a:t/>
            </a:r>
            <a:br>
              <a:rPr lang="en-GB" dirty="0"/>
            </a:b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pic>
        <p:nvPicPr>
          <p:cNvPr id="2" name="Picture 1" descr="http://www.appleseeds.org/john-23.gif"/>
          <p:cNvPicPr>
            <a:picLocks noChangeAspect="1" noChangeArrowheads="1"/>
          </p:cNvPicPr>
          <p:nvPr/>
        </p:nvPicPr>
        <p:blipFill>
          <a:blip r:embed="rId2" cstate="print"/>
          <a:srcRect/>
          <a:stretch>
            <a:fillRect/>
          </a:stretch>
        </p:blipFill>
        <p:spPr bwMode="auto">
          <a:xfrm>
            <a:off x="323528" y="260648"/>
            <a:ext cx="2857500" cy="2105026"/>
          </a:xfrm>
          <a:prstGeom prst="rect">
            <a:avLst/>
          </a:prstGeom>
          <a:noFill/>
        </p:spPr>
      </p:pic>
      <p:sp>
        <p:nvSpPr>
          <p:cNvPr id="3" name="Rectangle 2"/>
          <p:cNvSpPr/>
          <p:nvPr/>
        </p:nvSpPr>
        <p:spPr>
          <a:xfrm>
            <a:off x="3923928" y="474345"/>
            <a:ext cx="4104456" cy="2308324"/>
          </a:xfrm>
          <a:prstGeom prst="rect">
            <a:avLst/>
          </a:prstGeom>
        </p:spPr>
        <p:txBody>
          <a:bodyPr wrap="square">
            <a:spAutoFit/>
          </a:bodyPr>
          <a:lstStyle/>
          <a:p>
            <a:r>
              <a:rPr lang="en-GB" b="1" dirty="0"/>
              <a:t>Saints, Faithful, And Council Fathers</a:t>
            </a:r>
            <a:r>
              <a:rPr lang="en-GB" dirty="0"/>
              <a:t> </a:t>
            </a:r>
            <a:br>
              <a:rPr lang="en-GB" dirty="0"/>
            </a:br>
            <a:r>
              <a:rPr lang="en-GB" dirty="0"/>
              <a:t/>
            </a:r>
            <a:br>
              <a:rPr lang="en-GB" dirty="0"/>
            </a:br>
            <a:r>
              <a:rPr lang="en-GB" dirty="0" smtClean="0"/>
              <a:t>God </a:t>
            </a:r>
            <a:r>
              <a:rPr lang="en-GB" dirty="0"/>
              <a:t>grant that your zeal and your </a:t>
            </a:r>
            <a:r>
              <a:rPr lang="en-GB" dirty="0" smtClean="0"/>
              <a:t>labours </a:t>
            </a:r>
            <a:r>
              <a:rPr lang="en-GB" dirty="0"/>
              <a:t>may abundantly </a:t>
            </a:r>
            <a:r>
              <a:rPr lang="en-GB" dirty="0" smtClean="0"/>
              <a:t>fulfil </a:t>
            </a:r>
            <a:r>
              <a:rPr lang="en-GB" dirty="0"/>
              <a:t>these aspirations. The eyes of the world are upon you; and all its hopes. </a:t>
            </a:r>
            <a:br>
              <a:rPr lang="en-GB" dirty="0"/>
            </a:br>
            <a:r>
              <a:rPr lang="en-GB" dirty="0"/>
              <a:t/>
            </a:r>
            <a:br>
              <a:rPr lang="en-GB" dirty="0"/>
            </a:br>
            <a:endParaRPr lang="en-GB" dirty="0"/>
          </a:p>
        </p:txBody>
      </p:sp>
      <p:sp>
        <p:nvSpPr>
          <p:cNvPr id="4" name="Rectangle 3"/>
          <p:cNvSpPr/>
          <p:nvPr/>
        </p:nvSpPr>
        <p:spPr>
          <a:xfrm>
            <a:off x="539552" y="2636912"/>
            <a:ext cx="8064896" cy="3970318"/>
          </a:xfrm>
          <a:prstGeom prst="rect">
            <a:avLst/>
          </a:prstGeom>
        </p:spPr>
        <p:txBody>
          <a:bodyPr wrap="square">
            <a:spAutoFit/>
          </a:bodyPr>
          <a:lstStyle/>
          <a:p>
            <a:r>
              <a:rPr lang="en-GB" b="1" dirty="0"/>
              <a:t>Prayer For Divine Assistance</a:t>
            </a:r>
            <a:r>
              <a:rPr lang="en-GB" dirty="0"/>
              <a:t> </a:t>
            </a:r>
            <a:br>
              <a:rPr lang="en-GB" dirty="0"/>
            </a:br>
            <a:r>
              <a:rPr lang="en-GB" dirty="0"/>
              <a:t/>
            </a:r>
            <a:br>
              <a:rPr lang="en-GB" dirty="0"/>
            </a:br>
            <a:r>
              <a:rPr lang="en-GB" dirty="0"/>
              <a:t>Almighty God, we have no confidence in our own strength; all our trust is in you. Graciously look down on these Pastors of your Church. Aid their counsels and their legislation with the light of your divine grace. Be pleased to hear the prayers we offer you, united in faith, in voice, in mind. </a:t>
            </a:r>
            <a:br>
              <a:rPr lang="en-GB" dirty="0"/>
            </a:br>
            <a:r>
              <a:rPr lang="en-GB" dirty="0"/>
              <a:t/>
            </a:r>
            <a:br>
              <a:rPr lang="en-GB" dirty="0"/>
            </a:br>
            <a:r>
              <a:rPr lang="en-GB" dirty="0"/>
              <a:t>Mary, help of Christians, help of </a:t>
            </a:r>
            <a:r>
              <a:rPr lang="en-GB" dirty="0" smtClean="0"/>
              <a:t>bishops… Prosper </a:t>
            </a:r>
            <a:r>
              <a:rPr lang="en-GB" dirty="0"/>
              <a:t>now this work of ours, and by your kindly aid bring it to a happy, successful conclusion. And do you, with Saint Joseph your spouse, the holy apostles Peter and Paul, Saint John the Baptist and Saint John the Evangelist, intercede for us before the throne of God. </a:t>
            </a:r>
            <a:br>
              <a:rPr lang="en-GB" dirty="0"/>
            </a:br>
            <a:r>
              <a:rPr lang="en-GB" dirty="0"/>
              <a:t/>
            </a:r>
            <a:br>
              <a:rPr lang="en-GB" dirty="0"/>
            </a:br>
            <a:r>
              <a:rPr lang="en-GB" dirty="0"/>
              <a:t>To Jesus Christ, our most loving Redeemer, the immortal King of all peoples and all ages, be love, power and glory for ever and ever. 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October 12</a:t>
            </a:r>
            <a:r>
              <a:rPr lang="en-GB" baseline="30000" dirty="0" smtClean="0"/>
              <a:t>th</a:t>
            </a:r>
            <a:r>
              <a:rPr lang="en-GB" dirty="0" smtClean="0"/>
              <a:t> 1962</a:t>
            </a:r>
            <a:endParaRPr lang="en-GB" dirty="0"/>
          </a:p>
        </p:txBody>
      </p:sp>
      <p:pic>
        <p:nvPicPr>
          <p:cNvPr id="1026" name="Picture 2" descr="http://www.sspx.org/sspx_faqs/another%20Vatican%20Council.jpg"/>
          <p:cNvPicPr>
            <a:picLocks noChangeAspect="1" noChangeArrowheads="1"/>
          </p:cNvPicPr>
          <p:nvPr/>
        </p:nvPicPr>
        <p:blipFill>
          <a:blip r:embed="rId2" cstate="print"/>
          <a:srcRect/>
          <a:stretch>
            <a:fillRect/>
          </a:stretch>
        </p:blipFill>
        <p:spPr bwMode="auto">
          <a:xfrm>
            <a:off x="1115616" y="1700808"/>
            <a:ext cx="7416824" cy="489654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627784" y="77803"/>
            <a:ext cx="612068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The Council promulgated  Four Constitutions: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2" tooltip="Dei Verbum"/>
              </a:rPr>
              <a:t>Dei Verbum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(Dogmatic Constitution on Divine Revelation)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3" tooltip="Lumen Gentium"/>
              </a:rPr>
              <a:t>Lumen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3" tooltip="Lumen Gentium"/>
              </a:rPr>
              <a:t>Gentium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(Dogmatic Constitution on the Church)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4" tooltip="Gaudium et Spes"/>
              </a:rPr>
              <a:t>Gaudium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4" tooltip="Gaudium et Spes"/>
              </a:rPr>
              <a:t> et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4" tooltip="Gaudium et Spes"/>
              </a:rPr>
              <a:t>Spes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(Pastoral Constitution on the Church in the Modern World)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5" tooltip="Sacrosanctum Concilium"/>
              </a:rPr>
              <a:t>Sacrosanctum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5" tooltip="Sacrosanctum Conciliu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5" tooltip="Sacrosanctum Concilium"/>
              </a:rPr>
              <a:t>Concilium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(Constitution on the Sacred Liturgy)</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Nine decrees:</a:t>
            </a:r>
            <a:endParaRPr kumimoji="0" lang="en-GB"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6" tooltip="Ad Gentes"/>
              </a:rPr>
              <a:t>Ad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6" tooltip="Ad Gentes"/>
              </a:rPr>
              <a:t>Gentes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Church's Missionary Activity)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7" tooltip="Apostolicam Actuositatem"/>
              </a:rPr>
              <a:t>Apostolicam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7" tooltip="Apostolicam Actuositate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7" tooltip="Apostolicam Actuositatem"/>
              </a:rPr>
              <a:t>Actuositatem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Apostolate of the Laity)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8" tooltip="Christus Dominus"/>
              </a:rPr>
              <a:t>Christus</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8" tooltip="Christus Dominus"/>
              </a:rPr>
              <a:t> Dominus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Pastoral Office of Bishops in the Church)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9" tooltip="Inter Mirifica"/>
              </a:rPr>
              <a:t>Inter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9" tooltip="Inter Mirifica"/>
              </a:rPr>
              <a:t>Mirifica</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Means of Social Communication)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0" tooltip="Optatam Totius"/>
              </a:rPr>
              <a:t>Optatam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0" tooltip="Optatam Totiu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0" tooltip="Optatam Totius"/>
              </a:rPr>
              <a:t>Totius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Training of Priests)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1" tooltip="Orientalium Ecclesiarum"/>
              </a:rPr>
              <a:t>Orientalium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1" tooltip="Orientalium Ecclesiarum"/>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1" tooltip="Orientalium Ecclesiarum"/>
              </a:rPr>
              <a:t>Ecclesiarum</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Catholic Oriental Churches)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2" tooltip="Perfectae Caritatis"/>
              </a:rPr>
              <a:t>Perfectae</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2" tooltip="Perfectae Caritat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2" tooltip="Perfectae Caritatis"/>
              </a:rPr>
              <a:t>Caritatis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Up-to-date Renewal of Religious Life)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3" tooltip="Presbyterorum Ordinis"/>
              </a:rPr>
              <a:t>Presbyterorum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3" tooltip="Presbyterorum Ordin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3" tooltip="Presbyterorum Ordinis"/>
              </a:rPr>
              <a:t>Ordinis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the Life and Ministry of Priests)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4" tooltip="Unitatis Redintegratio"/>
              </a:rPr>
              <a:t>Unitatis</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4" tooltip="Unitatis Redintegratio"/>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4" tooltip="Unitatis Redintegratio"/>
              </a:rPr>
              <a:t>Redintegratio</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(Decree on Ecumenism)</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Three declarations:</a:t>
            </a:r>
            <a:endParaRPr kumimoji="0" lang="en-GB"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5" tooltip="Dignitatis Humanae"/>
              </a:rPr>
              <a:t>Dignitatis Humanae</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Religious Liberty)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6" tooltip="Gravissimum Educationis"/>
              </a:rPr>
              <a:t>Gravissimum</a:t>
            </a: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6" tooltip="Gravissimum Educationis"/>
              </a:rPr>
              <a:t>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6" tooltip="Gravissimum Educationis"/>
              </a:rPr>
              <a:t>Educationis</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Christian Education)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1" u="none" strike="noStrike" cap="none" normalizeH="0" baseline="0" dirty="0" smtClean="0">
                <a:ln>
                  <a:noFill/>
                </a:ln>
                <a:effectLst/>
                <a:latin typeface="Times New Roman" pitchFamily="18" charset="0"/>
                <a:ea typeface="Calibri" pitchFamily="34" charset="0"/>
                <a:cs typeface="Times New Roman" pitchFamily="18" charset="0"/>
                <a:hlinkClick r:id="rId17" tooltip="Nostra Aetate"/>
              </a:rPr>
              <a:t>Nostra </a:t>
            </a:r>
            <a:r>
              <a:rPr kumimoji="0" lang="en-GB" sz="1400" b="0" i="1" u="none" strike="noStrike" cap="none" normalizeH="0" baseline="0" dirty="0" err="1" smtClean="0">
                <a:ln>
                  <a:noFill/>
                </a:ln>
                <a:effectLst/>
                <a:latin typeface="Times New Roman" pitchFamily="18" charset="0"/>
                <a:ea typeface="Calibri" pitchFamily="34" charset="0"/>
                <a:cs typeface="Times New Roman" pitchFamily="18" charset="0"/>
                <a:hlinkClick r:id="rId17" tooltip="Nostra Aetate"/>
              </a:rPr>
              <a:t>Aetate</a:t>
            </a:r>
            <a:r>
              <a:rPr kumimoji="0" lang="en-GB" sz="1400" b="0" i="0" u="none" strike="noStrike" cap="none" normalizeH="0" baseline="0" dirty="0" smtClean="0">
                <a:ln>
                  <a:noFill/>
                </a:ln>
                <a:effectLst/>
                <a:latin typeface="Calibri" pitchFamily="34" charset="0"/>
                <a:ea typeface="Calibri" pitchFamily="34" charset="0"/>
                <a:cs typeface="Times New Roman" pitchFamily="18" charset="0"/>
              </a:rPr>
              <a:t> (Declaration on the Church's Relations with Non-Christian </a:t>
            </a:r>
            <a:endParaRPr kumimoji="0" lang="en-GB"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effectLst/>
              <a:latin typeface="Arial" pitchFamily="34" charset="0"/>
              <a:cs typeface="Arial" pitchFamily="34" charset="0"/>
            </a:endParaRPr>
          </a:p>
        </p:txBody>
      </p:sp>
      <p:pic>
        <p:nvPicPr>
          <p:cNvPr id="29699" name="Picture 3" descr="http://www.strictlygenteel.co.uk/babylon/babylonimages/p587.gif"/>
          <p:cNvPicPr>
            <a:picLocks noChangeAspect="1" noChangeArrowheads="1"/>
          </p:cNvPicPr>
          <p:nvPr/>
        </p:nvPicPr>
        <p:blipFill>
          <a:blip r:embed="rId18" cstate="print"/>
          <a:srcRect/>
          <a:stretch>
            <a:fillRect/>
          </a:stretch>
        </p:blipFill>
        <p:spPr bwMode="auto">
          <a:xfrm>
            <a:off x="395536" y="1"/>
            <a:ext cx="2118276" cy="242088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www.strictlygenteel.co.uk/babylon/babylonimages/p587.gif"/>
          <p:cNvPicPr>
            <a:picLocks noChangeAspect="1" noChangeArrowheads="1"/>
          </p:cNvPicPr>
          <p:nvPr/>
        </p:nvPicPr>
        <p:blipFill>
          <a:blip r:embed="rId2" cstate="print"/>
          <a:srcRect/>
          <a:stretch>
            <a:fillRect/>
          </a:stretch>
        </p:blipFill>
        <p:spPr bwMode="auto">
          <a:xfrm>
            <a:off x="611560" y="0"/>
            <a:ext cx="2933700" cy="3352801"/>
          </a:xfrm>
          <a:prstGeom prst="rect">
            <a:avLst/>
          </a:prstGeom>
          <a:noFill/>
        </p:spPr>
      </p:pic>
      <p:pic>
        <p:nvPicPr>
          <p:cNvPr id="61446" name="Picture 6" descr="http://law.nd.edu/assets/95651/pit.jpg"/>
          <p:cNvPicPr>
            <a:picLocks noChangeAspect="1" noChangeArrowheads="1"/>
          </p:cNvPicPr>
          <p:nvPr/>
        </p:nvPicPr>
        <p:blipFill>
          <a:blip r:embed="rId3" cstate="print"/>
          <a:srcRect/>
          <a:stretch>
            <a:fillRect/>
          </a:stretch>
        </p:blipFill>
        <p:spPr bwMode="auto">
          <a:xfrm>
            <a:off x="3923928" y="2276872"/>
            <a:ext cx="4536504" cy="370291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media.libri.de/shop/coverscans/147/14758137_14758137_xl.jpg"/>
          <p:cNvPicPr>
            <a:picLocks noChangeAspect="1" noChangeArrowheads="1"/>
          </p:cNvPicPr>
          <p:nvPr/>
        </p:nvPicPr>
        <p:blipFill>
          <a:blip r:embed="rId2" cstate="print"/>
          <a:srcRect/>
          <a:stretch>
            <a:fillRect/>
          </a:stretch>
        </p:blipFill>
        <p:spPr bwMode="auto">
          <a:xfrm>
            <a:off x="1115616" y="620688"/>
            <a:ext cx="6912768" cy="547260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043608" y="309735"/>
            <a:ext cx="64807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To be Catholic is to be global. </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a:solidFill>
                <a:srgbClr val="000000"/>
              </a:solidFill>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 word means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"according to the whole"</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and in every generation the Church's adherents have sacrificed their lives to live out the Great Commission from Jesus to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go out to all the nations of the world </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and to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baptise all people in the name of the Father, Son and Holy Spirit </a:t>
            </a: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(Matthew: 28, 16-20). </a:t>
            </a:r>
          </a:p>
          <a:p>
            <a:pPr marL="0" marR="0" lvl="0" indent="0" algn="l" defTabSz="914400" rtl="0" eaLnBrk="1" fontAlgn="base" latinLnBrk="0" hangingPunct="1">
              <a:lnSpc>
                <a:spcPct val="100000"/>
              </a:lnSpc>
              <a:spcBef>
                <a:spcPct val="0"/>
              </a:spcBef>
              <a:spcAft>
                <a:spcPct val="0"/>
              </a:spcAft>
              <a:buClrTx/>
              <a:buSzTx/>
              <a:buFontTx/>
              <a:buNone/>
              <a:tabLst/>
            </a:pPr>
            <a:endParaRPr lang="en-GB" sz="2400" b="1" dirty="0">
              <a:solidFill>
                <a:srgbClr val="000000"/>
              </a:solidFill>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Worldwide there are two billion Christians; 1.2 billion Catholics. The onus is universal - it applies to all those who accept Him - and it expected to be lived out universally: </a:t>
            </a:r>
            <a:r>
              <a:rPr kumimoji="0" lang="en-GB" sz="2400"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"all nations". </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g4.libreriauniversitaria.it/BIT/240/219/9788883332197.jpg"/>
          <p:cNvPicPr>
            <a:picLocks noChangeAspect="1" noChangeArrowheads="1"/>
          </p:cNvPicPr>
          <p:nvPr/>
        </p:nvPicPr>
        <p:blipFill>
          <a:blip r:embed="rId2" cstate="print"/>
          <a:srcRect/>
          <a:stretch>
            <a:fillRect/>
          </a:stretch>
        </p:blipFill>
        <p:spPr bwMode="auto">
          <a:xfrm>
            <a:off x="971600" y="908720"/>
            <a:ext cx="3528392" cy="4968552"/>
          </a:xfrm>
          <a:prstGeom prst="rect">
            <a:avLst/>
          </a:prstGeom>
          <a:noFill/>
        </p:spPr>
      </p:pic>
      <p:pic>
        <p:nvPicPr>
          <p:cNvPr id="64516" name="Picture 4" descr="http://entheology.com/wp-content/uploads/pope-paul-vi.png"/>
          <p:cNvPicPr>
            <a:picLocks noChangeAspect="1" noChangeArrowheads="1"/>
          </p:cNvPicPr>
          <p:nvPr/>
        </p:nvPicPr>
        <p:blipFill>
          <a:blip r:embed="rId3" cstate="print"/>
          <a:srcRect/>
          <a:stretch>
            <a:fillRect/>
          </a:stretch>
        </p:blipFill>
        <p:spPr bwMode="auto">
          <a:xfrm>
            <a:off x="4932040" y="980728"/>
            <a:ext cx="3456384" cy="482453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GB" sz="2000" dirty="0" smtClean="0"/>
              <a:t>Just before Easter 2013 in Burma where, the day before, Buddhists had attacked an Islamic village school. For 200 years they had lives alongside one another in peace. the day before </a:t>
            </a:r>
          </a:p>
        </p:txBody>
      </p:sp>
      <p:pic>
        <p:nvPicPr>
          <p:cNvPr id="6147" name="Picture 2" descr="020.JPG"/>
          <p:cNvPicPr>
            <a:picLocks noChangeAspect="1"/>
          </p:cNvPicPr>
          <p:nvPr/>
        </p:nvPicPr>
        <p:blipFill>
          <a:blip r:embed="rId2" cstate="print"/>
          <a:srcRect/>
          <a:stretch>
            <a:fillRect/>
          </a:stretch>
        </p:blipFill>
        <p:spPr bwMode="auto">
          <a:xfrm>
            <a:off x="1835696" y="1484784"/>
            <a:ext cx="5400600" cy="4464496"/>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01996"/>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2"/>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n-US" sz="1600" b="1" dirty="0" smtClean="0">
                <a:latin typeface="Courier New" pitchFamily="49" charset="0"/>
                <a:ea typeface="Calibri" pitchFamily="34" charset="0"/>
                <a:cs typeface="Courier New" pitchFamily="49" charset="0"/>
                <a:hlinkClick r:id="rId2"/>
              </a:rPr>
              <a:t>Headlines from recent newspaper reports…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2"/>
              </a:rPr>
              <a:t>The Silent Exodus of Syria</a:t>
            </a:r>
            <a:r>
              <a:rPr kumimoji="0" lang="en-US" sz="1600" b="1" i="0" u="none" strike="noStrike" cap="none" normalizeH="0" baseline="0" dirty="0" smtClean="0">
                <a:ln>
                  <a:noFill/>
                </a:ln>
                <a:effectLst/>
                <a:latin typeface="Calibri"/>
                <a:ea typeface="Calibri" pitchFamily="34" charset="0"/>
                <a:cs typeface="Courier New" pitchFamily="49" charset="0"/>
                <a:hlinkClick r:id="rId2"/>
              </a:rPr>
              <a:t>’</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2"/>
              </a:rPr>
              <a:t>s Christians</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3"/>
              </a:rPr>
              <a:t>Islamic Law Comes to Rebel-Held Syria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and the establishment of Sharia courts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Christians slaughtered </a:t>
            </a:r>
            <a:r>
              <a:rPr kumimoji="0" lang="en-US" sz="1600" b="1" i="0" u="none" strike="noStrike" cap="none" normalizeH="0" baseline="0" dirty="0" smtClean="0">
                <a:ln>
                  <a:noFill/>
                </a:ln>
                <a:effectLst/>
                <a:latin typeface="Calibri"/>
                <a:ea typeface="Calibri" pitchFamily="34" charset="0"/>
                <a:cs typeface="Courier New" pitchFamily="49" charset="0"/>
              </a:rPr>
              <a:t>–</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the world yawns.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4"/>
              </a:rPr>
              <a:t>Sudanese Officials Bulldoze Christian Church</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Nigerian </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5"/>
              </a:rPr>
              <a:t>Priest: Boko Haram Destroyed 50 Churches</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6"/>
              </a:rPr>
              <a:t>Tanzania : Christians Threatened with Islamist Violence on Easter</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East Asia and the Pacific</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7"/>
              </a:rPr>
              <a:t>Chinese Activist, Now in U.S., Says His Relatives Remain Under Surveillance, Tells His Story of Abuse and Brutal Torture</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8"/>
              </a:rPr>
              <a:t>Beijing Cautions New Pope on Meddling in China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9"/>
              </a:rPr>
              <a:t>Indonesian Officials Destroy Church in Front of Worshippers as Muslims Egg Them On</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0"/>
              </a:rPr>
              <a:t>Three International NGOs Protest Legal Harassment of Buddhist Youth leader Le Cong </a:t>
            </a:r>
            <a:r>
              <a:rPr kumimoji="0" lang="en-US" sz="1600" b="1" i="0" u="none" strike="noStrike" cap="none" normalizeH="0" baseline="0" dirty="0" err="1" smtClean="0">
                <a:ln>
                  <a:noFill/>
                </a:ln>
                <a:effectLst/>
                <a:latin typeface="Courier New" pitchFamily="49" charset="0"/>
                <a:ea typeface="Calibri" pitchFamily="34" charset="0"/>
                <a:cs typeface="Courier New" pitchFamily="49" charset="0"/>
                <a:hlinkClick r:id="rId10"/>
              </a:rPr>
              <a:t>Cau</a:t>
            </a:r>
            <a:endParaRPr kumimoji="0" lang="en-US" sz="1600" b="1" i="0" u="none" strike="noStrike" cap="none" normalizeH="0" baseline="0" dirty="0" smtClean="0">
              <a:ln>
                <a:noFill/>
              </a:ln>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Over 100 Buddhist monks burn them selves to death in self immolations.</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1"/>
              </a:rPr>
              <a:t>Muslim Group Condemns Violence in Burma</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GB" sz="1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2"/>
              </a:rPr>
              <a:t>House Church in Xinjiang Raided and Leaders Interrogated</a:t>
            </a:r>
            <a:r>
              <a:rPr kumimoji="0" lang="en-US" sz="1600" b="1" i="0" u="none" strike="noStrike" cap="none" normalizeH="0" baseline="0" dirty="0" smtClean="0">
                <a:ln>
                  <a:noFill/>
                </a:ln>
                <a:effectLst/>
                <a:latin typeface="Courier New" pitchFamily="49" charset="0"/>
                <a:ea typeface="Calibri" pitchFamily="34" charset="0"/>
                <a:cs typeface="Courier New" pitchFamily="49" charset="0"/>
              </a:rPr>
              <a:t> </a:t>
            </a:r>
            <a:endPar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3"/>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effectLst/>
                <a:latin typeface="Courier New" pitchFamily="49" charset="0"/>
                <a:ea typeface="Calibri" pitchFamily="34" charset="0"/>
                <a:cs typeface="Courier New" pitchFamily="49" charset="0"/>
                <a:hlinkClick r:id="rId13"/>
              </a:rPr>
              <a:t>Persecution Rises in China as Plan Begins to End House Churches</a:t>
            </a:r>
            <a:r>
              <a:rPr kumimoji="0" lang="en-GB" sz="1600" b="1"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51520" y="120024"/>
            <a:ext cx="799288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China Rights group lists 2012</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s Top 10 Cases of Anti-Christian Persecution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MALAYSIA: Ibrahim Ali, The Head of Perkasa, Issues Appeal to Burn Bibles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4"/>
              </a:rPr>
              <a:t>Two North Korean Christians Killed for Their Faith</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Vietnam</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s New Religion Decree Restrictive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6"/>
              </a:rPr>
              <a:t>Vietnamese Authorities Tear Down Carmelite Monastery</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7"/>
              </a:rPr>
              <a:t>Indonesia Man Receives 5 Year Sentence for Insulting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8"/>
              </a:rPr>
              <a:t>Azerbaijan Mosque Loses Eight-Year Struggle for Religious Freedom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Egypt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s Coptic Christians Must Be Protected From Sectarian Violence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0"/>
              </a:rPr>
              <a:t>We Abandon Christians in the East At Our Peril</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1"/>
              </a:rPr>
              <a:t>Torture Likely Led to Death of Egyptian Christian in Libya, Sources Say</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Iraq</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s Endangered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hlinkClick r:id="rId13"/>
              </a:rPr>
              <a:t>McMecca</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3"/>
              </a:rPr>
              <a:t>: The Strange Alliance of Clerics and Businessmen in Saudi Arabia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Only 57 Churches Left in Iraq</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5"/>
              </a:rPr>
              <a:t>UN Special Rapporteur on Freedom of Religion or Belief Discusses New Report on Violence Against Baha</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5"/>
              </a:rPr>
              <a:t>is in Iran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Iranian Pastor in Prison Needs Help of White House, Panel Told; Pastor</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s Wife: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I am disappointed that the west has not fully engaged in this case.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6"/>
              </a:rPr>
              <a:t> I expect more from our government.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6"/>
              </a:rPr>
              <a: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7"/>
              </a:rPr>
              <a:t>St. Mark</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7"/>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7"/>
              </a:rPr>
              <a:t>s Coptic Church in Benghazi Torched</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8"/>
              </a:rPr>
              <a:t>Outrage Spreads As Islam</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8"/>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8"/>
              </a:rPr>
              <a:t>s Most Holy Relics Are Being Demolished in Mecca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rgbClr val="080808"/>
                </a:solidFill>
                <a:effectLst/>
                <a:latin typeface="Courier New" pitchFamily="49" charset="0"/>
                <a:ea typeface="Calibri" pitchFamily="34" charset="0"/>
                <a:cs typeface="Courier New" pitchFamily="49" charset="0"/>
                <a:hlinkClick r:id="rId19"/>
              </a:rPr>
              <a:t>Copts Protest Church Attack in Egypt </a:t>
            </a:r>
            <a:r>
              <a:rPr kumimoji="0" lang="en-US" sz="1400" b="1" i="0" u="none" strike="noStrike" cap="none" normalizeH="0" baseline="0" dirty="0" smtClean="0">
                <a:ln>
                  <a:noFill/>
                </a:ln>
                <a:solidFill>
                  <a:srgbClr val="080808"/>
                </a:solidFill>
                <a:effectLst/>
                <a:latin typeface="Calibri"/>
                <a:ea typeface="Calibri" pitchFamily="34" charset="0"/>
                <a:cs typeface="Courier New" pitchFamily="49" charset="0"/>
                <a:hlinkClick r:id="rId19"/>
              </a:rPr>
              <a:t>—</a:t>
            </a:r>
            <a:r>
              <a:rPr kumimoji="0" lang="en-US" sz="1400" b="1" i="0" u="none" strike="noStrike" cap="none" normalizeH="0" baseline="0" dirty="0" smtClean="0">
                <a:ln>
                  <a:noFill/>
                </a:ln>
                <a:solidFill>
                  <a:srgbClr val="080808"/>
                </a:solidFill>
                <a:effectLst/>
                <a:latin typeface="Courier New" pitchFamily="49" charset="0"/>
                <a:ea typeface="Calibri" pitchFamily="34" charset="0"/>
                <a:cs typeface="Courier New" pitchFamily="49" charset="0"/>
                <a:hlinkClick r:id="rId19"/>
              </a:rPr>
              <a:t> Church Attacked Again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0"/>
              </a:rPr>
              <a:t>Egyptian Court Sentences Christian Family to 15 Years for Converting from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1"/>
              </a:rPr>
              <a:t>Egypt</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1"/>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1"/>
              </a:rPr>
              <a:t>s Constitution Threatens Religious Freedom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2"/>
              </a:rPr>
              <a:t>In Libya, Two Religious Communities Forced Out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95536" y="11542"/>
            <a:ext cx="79208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fontAlgn="base">
              <a:spcBef>
                <a:spcPct val="0"/>
              </a:spcBef>
              <a:spcAft>
                <a:spcPct val="0"/>
              </a:spcAft>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In Art and Education, Saudi Arabia Teaches Muslims Should </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Triumph</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2"/>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2"/>
              </a:rPr>
              <a:t> Over Jews and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lvl="4" fontAlgn="base">
              <a:spcBef>
                <a:spcPct val="0"/>
              </a:spcBef>
              <a:spcAft>
                <a:spcPct val="0"/>
              </a:spcAft>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Yemen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3"/>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3"/>
              </a:rPr>
              <a:t>s Persecuted Christians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4"/>
              </a:rPr>
              <a:t>Sufi Mystics Warn of More Islamist Violence</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Iran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5"/>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5"/>
              </a:rPr>
              <a:t>s Religious Crackdown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rgbClr val="00307B"/>
                </a:solidFill>
                <a:effectLst/>
                <a:latin typeface="Courier New" pitchFamily="49" charset="0"/>
                <a:ea typeface="Calibri" pitchFamily="34" charset="0"/>
                <a:cs typeface="Courier New" pitchFamily="49" charset="0"/>
              </a:rPr>
              <a:t>South and Central Asia</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6"/>
              </a:rPr>
              <a:t>Pakistani Minorities See New Threats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7"/>
              </a:rPr>
              <a:t>Report: Kazakhstan Court Orders Burning of Religious Books, Possibly a First for Their Government</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8"/>
              </a:rPr>
              <a:t>Appeal Sent by Catholic Congregations in Pakistan for Revision of Blasphemy Law</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Almost 90 Killed in Attack Targeting Pakistan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s Shi</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9"/>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9"/>
              </a:rPr>
              <a:t>a Muslims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0"/>
              </a:rPr>
              <a:t>BANGLADESH: 20,000-strong mob attacks, Ahmadi festival</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1"/>
              </a:rPr>
              <a:t>Violence Against Christians Spreading in India</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2"/>
              </a:rPr>
              <a:t>Shiites Demand Protection</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3"/>
              </a:rPr>
              <a:t>BRUTAL MURDER IN BALUCHISTAN: Christian Refuses to Convert to Islam</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Kazakhstan</a:t>
            </a:r>
            <a:r>
              <a:rPr kumimoji="0" lang="en-US" sz="1400" b="1" i="0" u="none" strike="noStrike" cap="none" normalizeH="0" baseline="0" dirty="0" smtClean="0">
                <a:ln>
                  <a:noFill/>
                </a:ln>
                <a:solidFill>
                  <a:schemeClr val="tx1"/>
                </a:solidFill>
                <a:effectLst/>
                <a:latin typeface="Calibri"/>
                <a:ea typeface="Calibri" pitchFamily="34" charset="0"/>
                <a:cs typeface="Courier New" pitchFamily="49" charset="0"/>
                <a:hlinkClick r:id="rId14"/>
              </a:rPr>
              <a:t>’</a:t>
            </a:r>
            <a:r>
              <a:rPr kumimoji="0" lang="en-US"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hlinkClick r:id="rId14"/>
              </a:rPr>
              <a:t>s authorities raid at least eight separate worship meetings</a:t>
            </a:r>
            <a:r>
              <a:rPr kumimoji="0" lang="en-US" sz="1400" b="1" i="0" u="none" strike="noStrike" cap="none" normalizeH="0" baseline="0" dirty="0" smtClean="0">
                <a:ln>
                  <a:noFill/>
                </a:ln>
                <a:solidFill>
                  <a:srgbClr val="222222"/>
                </a:solidFill>
                <a:effectLst/>
                <a:latin typeface="Courier New" pitchFamily="49" charset="0"/>
                <a:ea typeface="Calibri" pitchFamily="34" charset="0"/>
                <a:cs typeface="Courier New" pitchFamily="49"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051720" y="976029"/>
            <a:ext cx="525658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 Second Vatican Council speaks audibly to a generation which even in a country like our own is witnessing heavy handed intolerance involving attempts to ban the saying of prayers on public occasions to the banning of the wearing of a cross; let alone the imprisonment and “re-education” of Chinese Catholic bishops, like Shanghai’s Bishop Ma, and the execution of converts to Christianity in Iran.  We think of the horrors of North Korea, of Nigeria, of Egypt, of Pakistan, of Syria, of Sudan and Iraq – and many other places. Wherever it occurs, this is the crushing of the human spirit. It also diminishes those who do it and robs society of something which can be virtuous and inspirational</a:t>
            </a:r>
            <a:r>
              <a:rPr kumimoji="0" lang="en-GB"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Pope John XXIII</a:t>
            </a:r>
            <a:endParaRPr lang="en-GB" dirty="0"/>
          </a:p>
        </p:txBody>
      </p:sp>
      <p:pic>
        <p:nvPicPr>
          <p:cNvPr id="6146" name="Picture 2" descr="http://www.catholicanada.com/wp-content/uploads/2012/10/bb27juanxx.jpg"/>
          <p:cNvPicPr>
            <a:picLocks noChangeAspect="1" noChangeArrowheads="1"/>
          </p:cNvPicPr>
          <p:nvPr/>
        </p:nvPicPr>
        <p:blipFill>
          <a:blip r:embed="rId2" cstate="print"/>
          <a:srcRect/>
          <a:stretch>
            <a:fillRect/>
          </a:stretch>
        </p:blipFill>
        <p:spPr bwMode="auto">
          <a:xfrm>
            <a:off x="755576" y="1772816"/>
            <a:ext cx="3960440" cy="4680520"/>
          </a:xfrm>
          <a:prstGeom prst="rect">
            <a:avLst/>
          </a:prstGeom>
          <a:noFill/>
        </p:spPr>
      </p:pic>
      <p:pic>
        <p:nvPicPr>
          <p:cNvPr id="6148" name="Picture 4" descr="http://www.crossroadsinitiative.com/pics/Pope_John_XXIII_Vatican_II.jpg"/>
          <p:cNvPicPr>
            <a:picLocks noChangeAspect="1" noChangeArrowheads="1"/>
          </p:cNvPicPr>
          <p:nvPr/>
        </p:nvPicPr>
        <p:blipFill>
          <a:blip r:embed="rId3" cstate="print"/>
          <a:srcRect/>
          <a:stretch>
            <a:fillRect/>
          </a:stretch>
        </p:blipFill>
        <p:spPr bwMode="auto">
          <a:xfrm>
            <a:off x="5724128" y="1772816"/>
            <a:ext cx="2952328" cy="439248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Bishop Thaddeus Ma of Shanghai</a:t>
            </a:r>
            <a:endParaRPr lang="en-GB" dirty="0"/>
          </a:p>
        </p:txBody>
      </p:sp>
      <p:pic>
        <p:nvPicPr>
          <p:cNvPr id="69634" name="Picture 2" descr="http://www.ucanews.com/uploads/2012/07/CHN4870_shanghai.jpg"/>
          <p:cNvPicPr>
            <a:picLocks noChangeAspect="1" noChangeArrowheads="1"/>
          </p:cNvPicPr>
          <p:nvPr/>
        </p:nvPicPr>
        <p:blipFill>
          <a:blip r:embed="rId2" cstate="print"/>
          <a:srcRect/>
          <a:stretch>
            <a:fillRect/>
          </a:stretch>
        </p:blipFill>
        <p:spPr bwMode="auto">
          <a:xfrm>
            <a:off x="1403648" y="1628800"/>
            <a:ext cx="6264696" cy="442567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403648" y="1136403"/>
            <a:ext cx="61206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Strengthening religious freedom consolidates social bonds, nourishes the hope of a better world, creates favourable conditions for peace and harmonious development, while at the same time establishing solid foundations for securing the rights of future generations.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0659" name="Picture 3" descr="http://static.guim.co.uk/sys-images/Guardian/Pix/pictures/2013/2/13/1360754047902/Pope-Benedict-XVI-010.jpg"/>
          <p:cNvPicPr>
            <a:picLocks noChangeAspect="1" noChangeArrowheads="1"/>
          </p:cNvPicPr>
          <p:nvPr/>
        </p:nvPicPr>
        <p:blipFill>
          <a:blip r:embed="rId2" cstate="print"/>
          <a:srcRect/>
          <a:stretch>
            <a:fillRect/>
          </a:stretch>
        </p:blipFill>
        <p:spPr bwMode="auto">
          <a:xfrm>
            <a:off x="3707904" y="3429000"/>
            <a:ext cx="4381500" cy="26289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tatic.guim.co.uk/sys-images/Guardian/Pix/pictures/2013/2/13/1360754047902/Pope-Benedict-XVI-010.jpg"/>
          <p:cNvPicPr>
            <a:picLocks noChangeAspect="1" noChangeArrowheads="1"/>
          </p:cNvPicPr>
          <p:nvPr/>
        </p:nvPicPr>
        <p:blipFill>
          <a:blip r:embed="rId2" cstate="print"/>
          <a:srcRect/>
          <a:stretch>
            <a:fillRect/>
          </a:stretch>
        </p:blipFill>
        <p:spPr bwMode="auto">
          <a:xfrm>
            <a:off x="3851920" y="3645024"/>
            <a:ext cx="4381500" cy="2628900"/>
          </a:xfrm>
          <a:prstGeom prst="rect">
            <a:avLst/>
          </a:prstGeom>
          <a:noFill/>
        </p:spPr>
      </p:pic>
      <p:sp>
        <p:nvSpPr>
          <p:cNvPr id="71683" name="Rectangle 3"/>
          <p:cNvSpPr>
            <a:spLocks noChangeArrowheads="1"/>
          </p:cNvSpPr>
          <p:nvPr/>
        </p:nvSpPr>
        <p:spPr bwMode="auto">
          <a:xfrm>
            <a:off x="1043608" y="241506"/>
            <a:ext cx="61926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there are those who wrongly interpret this search for the truth, leading them to irrationality and fanaticism; they close themselves up in </a:t>
            </a:r>
            <a:r>
              <a:rPr kumimoji="0" lang="en-GB"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their truth,</a:t>
            </a:r>
            <a:r>
              <a:rPr kumimoji="0" lang="en-GB"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 </a:t>
            </a:r>
            <a:r>
              <a:rPr kumimoji="0" lang="en-GB"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and try to impose it on others. These are like the blind scribes who, upon seeing Jesus beaten and bloody, cry out furiously, Crucify him! ( Jn 19:6). Anyone who acts irrationally cannot become a disciple of Jesus. Faith and reason are necessary and complementary in the pursuit of truth. God created man with an innate vocation to the truth and he gave him reason for this purpose. Certainly, it is not irrationality but rather the yearning for truth which the Christian faith promotes.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971600" y="1088599"/>
            <a:ext cx="74888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This yearning for truth is the antithesis of homogenisation that implies a one size fits all vacuous western modernity to be imposed throughout the world. In Catholic thought, subsidiarity and universality sit happily alongside one another; so do reason and faith – the domains of secular rationality and religious conviction. These domains are interdependent and to be civilised we need them both.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At the heart of all our concerns must remain the inalienable and inviolate dignity of the human person – which was a central theme of the document, </a:t>
            </a:r>
            <a:r>
              <a:rPr kumimoji="0" lang="en-GB"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Huamane Dignitatis </a:t>
            </a: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and the encyclical </a:t>
            </a:r>
            <a:r>
              <a:rPr kumimoji="0" lang="en-GB" b="1"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Pacem In Terris</a:t>
            </a: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 and which today we have experienced something close to aphasia.</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Let me close with some random thoughts of John XXIII but which tells us more of the wonderful insights of this good and holy man. Doubtless it will have been thoughts such as these which will have inspired our new Pope but they should inspire us too:</a:t>
            </a:r>
            <a:endParaRPr kumimoji="0" lang="en-GB"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184182"/>
            <a:ext cx="9144000"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A peaceful man does more good than a learned 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Anybody can be Pope; the proof of this is that I have become 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Born poor, but of </a:t>
            </a:r>
            <a:r>
              <a:rPr kumimoji="0" lang="en-GB" sz="15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honored</a:t>
            </a: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and humble people, I am particularly proud to die poor.</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Consult not your fears but your hopes and your dreams. Think not about your frustrations, but about your unfulfilled potential. Concern yourself not with what you tried and failed in, but with what it is still possible for you to do.</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Every man has the right to life, to bodily integrity.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 am able to follow my own death step by step. Now I move softly towards the end.</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2707" name="Picture 3" descr="http://stjames-cathedral.org/liturgy/Vatican2/john23cartoon.gif"/>
          <p:cNvPicPr>
            <a:picLocks noChangeAspect="1" noChangeArrowheads="1"/>
          </p:cNvPicPr>
          <p:nvPr/>
        </p:nvPicPr>
        <p:blipFill>
          <a:blip r:embed="rId8" cstate="print"/>
          <a:srcRect/>
          <a:stretch>
            <a:fillRect/>
          </a:stretch>
        </p:blipFill>
        <p:spPr bwMode="auto">
          <a:xfrm>
            <a:off x="5076056" y="3789040"/>
            <a:ext cx="3771900" cy="277254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tjames-cathedral.org/liturgy/Vatican2/john23cartoon.gif"/>
          <p:cNvPicPr>
            <a:picLocks noChangeAspect="1" noChangeArrowheads="1"/>
          </p:cNvPicPr>
          <p:nvPr/>
        </p:nvPicPr>
        <p:blipFill>
          <a:blip r:embed="rId2" cstate="print"/>
          <a:srcRect/>
          <a:stretch>
            <a:fillRect/>
          </a:stretch>
        </p:blipFill>
        <p:spPr bwMode="auto">
          <a:xfrm>
            <a:off x="5076056" y="3789040"/>
            <a:ext cx="3771900" cy="2772545"/>
          </a:xfrm>
          <a:prstGeom prst="rect">
            <a:avLst/>
          </a:prstGeom>
          <a:noFill/>
        </p:spPr>
      </p:pic>
      <p:sp>
        <p:nvSpPr>
          <p:cNvPr id="73729" name="Rectangle 1"/>
          <p:cNvSpPr>
            <a:spLocks noChangeArrowheads="1"/>
          </p:cNvSpPr>
          <p:nvPr/>
        </p:nvSpPr>
        <p:spPr bwMode="auto">
          <a:xfrm>
            <a:off x="0" y="113315"/>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 have looked into your eyes with my eyes. I have put my heart near your heart.</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is easier for a father to have children than for children to have a real father.</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is now for the Catholic Church to bend herself to her work with calmness and generosity. It is for you to observe her with renewed and friendly attention.</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It often happens that I wake up at night and begin to think about a serious problem and decide I must tell the Pope about it. Then I wake up completely and remember that I am the Pope.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See everything, overlook a great deal, correct a little.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tjames-cathedral.org/liturgy/Vatican2/john23cartoon.gif"/>
          <p:cNvPicPr>
            <a:picLocks noChangeAspect="1" noChangeArrowheads="1"/>
          </p:cNvPicPr>
          <p:nvPr/>
        </p:nvPicPr>
        <p:blipFill>
          <a:blip r:embed="rId2" cstate="print"/>
          <a:srcRect/>
          <a:stretch>
            <a:fillRect/>
          </a:stretch>
        </p:blipFill>
        <p:spPr bwMode="auto">
          <a:xfrm>
            <a:off x="5076056" y="3789040"/>
            <a:ext cx="3771900" cy="2772545"/>
          </a:xfrm>
          <a:prstGeom prst="rect">
            <a:avLst/>
          </a:prstGeom>
          <a:noFill/>
        </p:spPr>
      </p:pic>
      <p:sp>
        <p:nvSpPr>
          <p:cNvPr id="74753" name="Rectangle 1"/>
          <p:cNvSpPr>
            <a:spLocks noChangeArrowheads="1"/>
          </p:cNvSpPr>
          <p:nvPr/>
        </p:nvSpPr>
        <p:spPr bwMode="auto">
          <a:xfrm>
            <a:off x="467544" y="62794"/>
            <a:ext cx="770485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family is the first essential cell of human society.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feelings of my smallness and my nothingness always kept me good company.</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5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true and solid peace of nations consists not in equality of arms, but in mutual trust alone.</a:t>
            </a: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Pope John XXIII</a:t>
            </a:r>
            <a:r>
              <a:rPr kumimoji="0" lang="en-GB" sz="10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sz="1000" b="1" dirty="0">
              <a:solidFill>
                <a:srgbClr val="000000"/>
              </a:solidFill>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0" b="1" dirty="0">
              <a:solidFill>
                <a:srgbClr val="000000"/>
              </a:solidFill>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 John XIII was right when he proclaimed that</a:t>
            </a:r>
            <a: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r>
              <a:rPr kumimoji="0" lang="en-GB" sz="2000" b="1" i="1"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council now beginning rises in the Church like the daybreak, a forerunner of most splendid light.”</a:t>
            </a:r>
            <a: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br>
              <a:rPr kumimoji="0" lang="en-GB" sz="2000" b="1"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r>
            <a:br>
              <a:rPr kumimoji="0" lang="en-GB" sz="2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b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question for us is whether we take 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message  into our own times.</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400" b="1"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2"/>
                </a:solidFill>
                <a:effectLst/>
                <a:latin typeface="Calibri" pitchFamily="34" charset="0"/>
                <a:cs typeface="Times New Roman" pitchFamily="18" charset="0"/>
              </a:rPr>
              <a:t>www.davidalton.net</a:t>
            </a:r>
            <a:endParaRPr kumimoji="0" lang="en-GB"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Cardinal Newman – the missing Cardinal</a:t>
            </a:r>
            <a:endParaRPr lang="en-GB" dirty="0"/>
          </a:p>
        </p:txBody>
      </p:sp>
      <p:sp>
        <p:nvSpPr>
          <p:cNvPr id="3" name="Content Placeholder 2"/>
          <p:cNvSpPr>
            <a:spLocks noGrp="1"/>
          </p:cNvSpPr>
          <p:nvPr>
            <p:ph idx="1"/>
          </p:nvPr>
        </p:nvSpPr>
        <p:spPr/>
        <p:txBody>
          <a:bodyPr>
            <a:normAutofit fontScale="77500" lnSpcReduction="20000"/>
          </a:bodyPr>
          <a:lstStyle/>
          <a:p>
            <a:r>
              <a:rPr lang="en-GB" b="1" i="1" dirty="0" smtClean="0"/>
              <a:t>The Second Spring Sermon </a:t>
            </a:r>
            <a:r>
              <a:rPr lang="en-GB" b="1" dirty="0" smtClean="0"/>
              <a:t>began with </a:t>
            </a:r>
            <a:r>
              <a:rPr lang="en-GB" b="1" i="1" dirty="0" smtClean="0"/>
              <a:t>The </a:t>
            </a:r>
            <a:r>
              <a:rPr lang="en-GB" b="1" i="1" dirty="0"/>
              <a:t>Song of Solomon</a:t>
            </a:r>
            <a:r>
              <a:rPr lang="en-GB" b="1" dirty="0"/>
              <a:t>: </a:t>
            </a:r>
            <a:endParaRPr lang="en-GB" b="1" dirty="0" smtClean="0"/>
          </a:p>
          <a:p>
            <a:endParaRPr lang="en-GB" dirty="0"/>
          </a:p>
          <a:p>
            <a:r>
              <a:rPr lang="en-GB" b="1" i="1" dirty="0"/>
              <a:t>Arise, make haste, my love, my dove, my beautiful one, and come. For the winter is now past, the rain is over and gone. The flowers have appeared in our land</a:t>
            </a:r>
            <a:r>
              <a:rPr lang="en-GB" b="1" i="1" dirty="0" smtClean="0"/>
              <a:t>.”</a:t>
            </a:r>
            <a:endParaRPr lang="en-GB" dirty="0"/>
          </a:p>
          <a:p>
            <a:r>
              <a:rPr lang="en-GB" b="1" i="1" dirty="0" smtClean="0"/>
              <a:t>Have </a:t>
            </a:r>
            <a:r>
              <a:rPr lang="en-GB" b="1" i="1" dirty="0"/>
              <a:t>we any right to take it strange, if, in this English land, the spring-time of the Church should turn out to be an English spring, an uncertain, anxious time of hope and fear, of joy and suffering,–of bright promise and budding hopes, yet withal, of keen blasts, and cold showers, and sudden storms? </a:t>
            </a:r>
            <a:endParaRPr lang="en-GB"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Blessed John Henry Newman</a:t>
            </a:r>
            <a:endParaRPr lang="en-GB" dirty="0"/>
          </a:p>
        </p:txBody>
      </p:sp>
      <p:sp>
        <p:nvSpPr>
          <p:cNvPr id="3" name="Rectangle 2"/>
          <p:cNvSpPr/>
          <p:nvPr/>
        </p:nvSpPr>
        <p:spPr>
          <a:xfrm>
            <a:off x="179512" y="1196752"/>
            <a:ext cx="8784976" cy="5232202"/>
          </a:xfrm>
          <a:prstGeom prst="rect">
            <a:avLst/>
          </a:prstGeom>
        </p:spPr>
        <p:txBody>
          <a:bodyPr wrap="square">
            <a:spAutoFit/>
          </a:bodyPr>
          <a:lstStyle/>
          <a:p>
            <a:r>
              <a:rPr lang="en-GB" b="1" i="1" dirty="0"/>
              <a:t>“To suppose that all beliefs are equally true in the eyes of God, provided they are all </a:t>
            </a:r>
            <a:endParaRPr lang="en-GB" b="1" i="1" dirty="0" smtClean="0"/>
          </a:p>
          <a:p>
            <a:r>
              <a:rPr lang="en-GB" b="1" i="1" dirty="0" smtClean="0"/>
              <a:t>sincerely</a:t>
            </a:r>
            <a:r>
              <a:rPr lang="en-GB" b="1" i="1" dirty="0"/>
              <a:t> held, is simply unreal and a mere dream of reason.” </a:t>
            </a:r>
            <a:endParaRPr lang="en-GB" b="1" i="1" dirty="0" smtClean="0"/>
          </a:p>
          <a:p>
            <a:endParaRPr lang="en-GB" b="1" i="1" dirty="0"/>
          </a:p>
          <a:p>
            <a:r>
              <a:rPr lang="en-GB" b="1" dirty="0" smtClean="0"/>
              <a:t>He</a:t>
            </a:r>
            <a:r>
              <a:rPr lang="en-GB" b="1" dirty="0"/>
              <a:t> argued that we would come to venerate spirituality or religion rather than Christ and that </a:t>
            </a:r>
            <a:r>
              <a:rPr lang="en-GB" b="1" i="1" dirty="0"/>
              <a:t>“in this way religion is made to consist in contemplating ourselves instead of </a:t>
            </a:r>
            <a:endParaRPr lang="en-GB" b="1" i="1" dirty="0" smtClean="0"/>
          </a:p>
          <a:p>
            <a:r>
              <a:rPr lang="en-GB" b="1" i="1" dirty="0" smtClean="0"/>
              <a:t>Christ</a:t>
            </a:r>
            <a:r>
              <a:rPr lang="en-GB" b="1" i="1" dirty="0"/>
              <a:t>.”</a:t>
            </a:r>
            <a:r>
              <a:rPr lang="en-GB" b="1" dirty="0"/>
              <a:t> </a:t>
            </a:r>
            <a:endParaRPr lang="en-GB" b="1" dirty="0" smtClean="0"/>
          </a:p>
          <a:p>
            <a:endParaRPr lang="en-GB" b="1" dirty="0"/>
          </a:p>
          <a:p>
            <a:r>
              <a:rPr lang="en-GB" b="1" dirty="0" smtClean="0"/>
              <a:t>…</a:t>
            </a:r>
            <a:r>
              <a:rPr lang="en-GB" b="1" dirty="0"/>
              <a:t> heresy to state that </a:t>
            </a:r>
            <a:r>
              <a:rPr lang="en-GB" b="1" i="1" dirty="0"/>
              <a:t>“any creed is as good as any other. </a:t>
            </a:r>
            <a:r>
              <a:rPr lang="en-GB" b="1" i="1" dirty="0" smtClean="0"/>
              <a:t> The lie teaches that all religious declarations are equally worthy because they are no more than matters of personal opinion.” </a:t>
            </a:r>
          </a:p>
          <a:p>
            <a:endParaRPr lang="en-GB" b="1" i="1" dirty="0"/>
          </a:p>
          <a:p>
            <a:r>
              <a:rPr lang="en-GB" sz="2000" b="1" dirty="0" smtClean="0"/>
              <a:t>Newman’s</a:t>
            </a:r>
            <a:r>
              <a:rPr lang="en-GB" sz="2000" b="1" dirty="0"/>
              <a:t> belief in the truth of the </a:t>
            </a:r>
            <a:r>
              <a:rPr lang="en-GB" sz="2000" b="1" dirty="0" smtClean="0"/>
              <a:t>central</a:t>
            </a:r>
            <a:r>
              <a:rPr lang="en-GB" sz="2000" b="1" dirty="0"/>
              <a:t> Christian creeds, his belief in the teaching authority of the Pope, and his </a:t>
            </a:r>
            <a:endParaRPr lang="en-GB" sz="2000" b="1" dirty="0" smtClean="0"/>
          </a:p>
          <a:p>
            <a:r>
              <a:rPr lang="en-GB" sz="2000" b="1" dirty="0" smtClean="0"/>
              <a:t>desire</a:t>
            </a:r>
            <a:r>
              <a:rPr lang="en-GB" sz="2000" b="1" dirty="0"/>
              <a:t> that </a:t>
            </a:r>
            <a:r>
              <a:rPr lang="en-GB" sz="2000" b="1" dirty="0" smtClean="0"/>
              <a:t>each person</a:t>
            </a:r>
            <a:r>
              <a:rPr lang="en-GB" sz="2000" b="1" dirty="0"/>
              <a:t> </a:t>
            </a:r>
            <a:r>
              <a:rPr lang="en-GB" sz="2000" b="1" dirty="0" smtClean="0"/>
              <a:t>should  embrace</a:t>
            </a:r>
            <a:r>
              <a:rPr lang="en-GB" sz="2000" b="1" dirty="0"/>
              <a:t> their duty to share their beliefs and to act on them in a way that would benefit society as</a:t>
            </a:r>
            <a:r>
              <a:rPr lang="en-GB" b="1" dirty="0"/>
              <a:t> a whole, should be central to our understanding of the theology of the Second Vatican Council – Newman’s Council – and to Pope Benedict’s decision to beatify him and to come to Birmingham to do it. </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Pope Francis is a natural successor to John XXIII</a:t>
            </a:r>
            <a:endParaRPr lang="en-GB" dirty="0"/>
          </a:p>
        </p:txBody>
      </p:sp>
      <p:pic>
        <p:nvPicPr>
          <p:cNvPr id="7170" name="Picture 2" descr="See full size image">
            <a:hlinkClick r:id="rId2"/>
          </p:cNvPr>
          <p:cNvPicPr>
            <a:picLocks noChangeAspect="1" noChangeArrowheads="1"/>
          </p:cNvPicPr>
          <p:nvPr/>
        </p:nvPicPr>
        <p:blipFill>
          <a:blip r:embed="rId3" cstate="print"/>
          <a:srcRect/>
          <a:stretch>
            <a:fillRect/>
          </a:stretch>
        </p:blipFill>
        <p:spPr bwMode="auto">
          <a:xfrm>
            <a:off x="4427984" y="1988840"/>
            <a:ext cx="3888432" cy="4248472"/>
          </a:xfrm>
          <a:prstGeom prst="rect">
            <a:avLst/>
          </a:prstGeom>
          <a:noFill/>
        </p:spPr>
      </p:pic>
      <p:pic>
        <p:nvPicPr>
          <p:cNvPr id="7172" name="Picture 4" descr="http://4.bp.blogspot.com/-BlRNBIUWx_Q/UUnYD6owtNI/AAAAAAAARLQ/HoxGL0n6khA/s1600/time-pope-francis.jpg"/>
          <p:cNvPicPr>
            <a:picLocks noChangeAspect="1" noChangeArrowheads="1"/>
          </p:cNvPicPr>
          <p:nvPr/>
        </p:nvPicPr>
        <p:blipFill>
          <a:blip r:embed="rId4" cstate="print"/>
          <a:srcRect/>
          <a:stretch>
            <a:fillRect/>
          </a:stretch>
        </p:blipFill>
        <p:spPr bwMode="auto">
          <a:xfrm>
            <a:off x="611560" y="2204864"/>
            <a:ext cx="3123431" cy="403244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2812</Words>
  <Application>Microsoft Office PowerPoint</Application>
  <PresentationFormat>On-screen Show (4:3)</PresentationFormat>
  <Paragraphs>233</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Northern Catholic Conference June 2013:  Reading the signs of the times – 50 years later what does The Council Say To Us? </vt:lpstr>
      <vt:lpstr>Slide 2</vt:lpstr>
      <vt:lpstr>Slide 3</vt:lpstr>
      <vt:lpstr>Slide 4</vt:lpstr>
      <vt:lpstr>October 12th 1962</vt:lpstr>
      <vt:lpstr>Pope John XXIII</vt:lpstr>
      <vt:lpstr>Cardinal Newman – the missing Cardinal</vt:lpstr>
      <vt:lpstr>Blessed John Henry Newman</vt:lpstr>
      <vt:lpstr>Pope Francis is a natural successor to John XXIII</vt:lpstr>
      <vt:lpstr>Lumen Gentium</vt:lpstr>
      <vt:lpstr>Pope Francis</vt:lpstr>
      <vt:lpstr>1962 </vt:lpstr>
      <vt:lpstr>1962</vt:lpstr>
      <vt:lpstr>1962: a time for aggiornamento</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Just before Easter 2013 in Burma where, the day before, Buddhists had attacked an Islamic village school. For 200 years they had lives alongside one another in peace. the day before </vt:lpstr>
      <vt:lpstr>Slide 56</vt:lpstr>
      <vt:lpstr>Slide 57</vt:lpstr>
      <vt:lpstr>Slide 58</vt:lpstr>
      <vt:lpstr>Slide 59</vt:lpstr>
      <vt:lpstr>Bishop Thaddeus Ma of Shanghai</vt:lpstr>
      <vt:lpstr>Slide 61</vt:lpstr>
      <vt:lpstr>Slide 62</vt:lpstr>
      <vt:lpstr>Slide 63</vt:lpstr>
      <vt:lpstr>Slide 64</vt:lpstr>
      <vt:lpstr>Slide 65</vt:lpstr>
      <vt:lpstr>Slide 66</vt:lpstr>
    </vt:vector>
  </TitlesOfParts>
  <Company>Houses of 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Vatican Two – reading the signs of the times – 50 years later, do we?</dc:title>
  <dc:creator>altond</dc:creator>
  <cp:lastModifiedBy>altond</cp:lastModifiedBy>
  <cp:revision>13</cp:revision>
  <dcterms:created xsi:type="dcterms:W3CDTF">2013-03-30T11:47:04Z</dcterms:created>
  <dcterms:modified xsi:type="dcterms:W3CDTF">2013-06-29T11:20:50Z</dcterms:modified>
</cp:coreProperties>
</file>