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51"/>
  </p:notesMasterIdLst>
  <p:sldIdLst>
    <p:sldId id="260" r:id="rId2"/>
    <p:sldId id="258" r:id="rId3"/>
    <p:sldId id="257" r:id="rId4"/>
    <p:sldId id="259" r:id="rId5"/>
    <p:sldId id="261" r:id="rId6"/>
    <p:sldId id="262" r:id="rId7"/>
    <p:sldId id="263" r:id="rId8"/>
    <p:sldId id="266" r:id="rId9"/>
    <p:sldId id="264" r:id="rId10"/>
    <p:sldId id="265" r:id="rId11"/>
    <p:sldId id="267" r:id="rId12"/>
    <p:sldId id="268" r:id="rId13"/>
    <p:sldId id="269" r:id="rId14"/>
    <p:sldId id="271" r:id="rId15"/>
    <p:sldId id="270" r:id="rId16"/>
    <p:sldId id="272" r:id="rId17"/>
    <p:sldId id="273" r:id="rId18"/>
    <p:sldId id="274" r:id="rId19"/>
    <p:sldId id="275" r:id="rId20"/>
    <p:sldId id="276" r:id="rId21"/>
    <p:sldId id="278" r:id="rId22"/>
    <p:sldId id="279" r:id="rId23"/>
    <p:sldId id="281" r:id="rId24"/>
    <p:sldId id="280" r:id="rId25"/>
    <p:sldId id="282" r:id="rId26"/>
    <p:sldId id="283" r:id="rId27"/>
    <p:sldId id="284" r:id="rId28"/>
    <p:sldId id="285" r:id="rId29"/>
    <p:sldId id="287"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0" d="100"/>
          <a:sy n="60"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DF236-ACD5-486A-A4A7-1373EC136D08}" type="datetimeFigureOut">
              <a:rPr lang="en-GB" smtClean="0"/>
              <a:t>24/10/2014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CE716-1010-432F-BBB1-34FE998CC4C6}" type="slidenum">
              <a:rPr lang="en-GB" smtClean="0"/>
              <a:t>‹#›</a:t>
            </a:fld>
            <a:endParaRPr lang="en-GB"/>
          </a:p>
        </p:txBody>
      </p:sp>
    </p:spTree>
    <p:extLst>
      <p:ext uri="{BB962C8B-B14F-4D97-AF65-F5344CB8AC3E}">
        <p14:creationId xmlns:p14="http://schemas.microsoft.com/office/powerpoint/2010/main" val="426655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267140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258344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5849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184078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306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4291249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49444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12693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117950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99163-5923-483C-94E5-93E423E2621F}" type="datetimeFigureOut">
              <a:rPr lang="en-GB" smtClean="0"/>
              <a:t>24/10/2014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212200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99163-5923-483C-94E5-93E423E2621F}" type="datetimeFigureOut">
              <a:rPr lang="en-GB" smtClean="0"/>
              <a:t>24/10/2014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329425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B99163-5923-483C-94E5-93E423E2621F}" type="datetimeFigureOut">
              <a:rPr lang="en-GB" smtClean="0"/>
              <a:t>24/10/2014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13135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B99163-5923-483C-94E5-93E423E2621F}" type="datetimeFigureOut">
              <a:rPr lang="en-GB" smtClean="0"/>
              <a:t>24/10/2014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338328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99163-5923-483C-94E5-93E423E2621F}" type="datetimeFigureOut">
              <a:rPr lang="en-GB" smtClean="0"/>
              <a:t>24/10/2014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405065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99163-5923-483C-94E5-93E423E2621F}" type="datetimeFigureOut">
              <a:rPr lang="en-GB" smtClean="0"/>
              <a:t>24/10/2014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406393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99163-5923-483C-94E5-93E423E2621F}" type="datetimeFigureOut">
              <a:rPr lang="en-GB" smtClean="0"/>
              <a:t>24/10/2014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44C4A-F02C-4686-AD26-F58ADD050D46}" type="slidenum">
              <a:rPr lang="en-GB" smtClean="0"/>
              <a:t>‹#›</a:t>
            </a:fld>
            <a:endParaRPr lang="en-GB"/>
          </a:p>
        </p:txBody>
      </p:sp>
    </p:spTree>
    <p:extLst>
      <p:ext uri="{BB962C8B-B14F-4D97-AF65-F5344CB8AC3E}">
        <p14:creationId xmlns:p14="http://schemas.microsoft.com/office/powerpoint/2010/main" val="24113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B99163-5923-483C-94E5-93E423E2621F}" type="datetimeFigureOut">
              <a:rPr lang="en-GB" smtClean="0"/>
              <a:t>24/10/2014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044C4A-F02C-4686-AD26-F58ADD050D46}" type="slidenum">
              <a:rPr lang="en-GB" smtClean="0"/>
              <a:t>‹#›</a:t>
            </a:fld>
            <a:endParaRPr lang="en-GB"/>
          </a:p>
        </p:txBody>
      </p:sp>
    </p:spTree>
    <p:extLst>
      <p:ext uri="{BB962C8B-B14F-4D97-AF65-F5344CB8AC3E}">
        <p14:creationId xmlns:p14="http://schemas.microsoft.com/office/powerpoint/2010/main" val="123195995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hyperlink" Target="http://davidalton.net/2013/05/11/gladys-aylward-the-little-woman-and-chinas-inn-of-the-sixth-happiness/" TargetMode="Externa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hyperlink" Target="http://davidalton.net/2014/07/24/british-parliament-debates-the-united-nations-commission-of-inquiry-report-into-crimes-against-humanity-in-north-korea/" TargetMode="Externa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76490" cy="5200103"/>
          </a:xfrm>
        </p:spPr>
        <p:txBody>
          <a:bodyPr>
            <a:normAutofit fontScale="90000"/>
          </a:bodyPr>
          <a:lstStyle/>
          <a:p>
            <a:r>
              <a:rPr lang="en-GB" sz="6600" b="1" dirty="0" smtClean="0">
                <a:solidFill>
                  <a:srgbClr val="002060"/>
                </a:solidFill>
              </a:rPr>
              <a:t>Time for the United Nations to create a World Orphans Day?</a:t>
            </a:r>
            <a:r>
              <a:rPr lang="en-GB" sz="6600" b="1" i="1" dirty="0" smtClean="0">
                <a:solidFill>
                  <a:srgbClr val="002060"/>
                </a:solidFill>
              </a:rPr>
              <a:t> </a:t>
            </a:r>
            <a:br>
              <a:rPr lang="en-GB" sz="6600" b="1" i="1" dirty="0" smtClean="0">
                <a:solidFill>
                  <a:srgbClr val="002060"/>
                </a:solidFill>
              </a:rPr>
            </a:br>
            <a:r>
              <a:rPr lang="en-GB" b="1" i="1" dirty="0">
                <a:solidFill>
                  <a:srgbClr val="002060"/>
                </a:solidFill>
              </a:rPr>
              <a:t/>
            </a:r>
            <a:br>
              <a:rPr lang="en-GB" b="1" i="1" dirty="0">
                <a:solidFill>
                  <a:srgbClr val="002060"/>
                </a:solidFill>
              </a:rPr>
            </a:br>
            <a:r>
              <a:rPr lang="en-GB" sz="2400" b="1" i="1" dirty="0" smtClean="0"/>
              <a:t>Tokyo and Seoul </a:t>
            </a:r>
            <a:r>
              <a:rPr lang="en-GB" sz="2400" b="1" i="1" dirty="0" smtClean="0"/>
              <a:t>High </a:t>
            </a:r>
            <a:r>
              <a:rPr lang="en-GB" sz="2400" b="1" i="1" dirty="0" smtClean="0"/>
              <a:t>Level Forum to establish UN World Orphans Day , organised by  </a:t>
            </a:r>
            <a:r>
              <a:rPr lang="en-GB" sz="2400" b="1" i="1" dirty="0" err="1" smtClean="0"/>
              <a:t>Soongsil</a:t>
            </a:r>
            <a:r>
              <a:rPr lang="en-GB" sz="2400" b="1" i="1" dirty="0" smtClean="0"/>
              <a:t> </a:t>
            </a:r>
            <a:r>
              <a:rPr lang="en-GB" sz="2400" b="1" i="1" dirty="0" err="1" smtClean="0"/>
              <a:t>Kongsaeng</a:t>
            </a:r>
            <a:r>
              <a:rPr lang="en-GB" sz="2400" b="1" i="1" dirty="0" smtClean="0"/>
              <a:t> Welfare Foundation, and supported by Nippon Foundation.</a:t>
            </a:r>
            <a:br>
              <a:rPr lang="en-GB" sz="2400" b="1" i="1" dirty="0" smtClean="0"/>
            </a:br>
            <a:r>
              <a:rPr lang="en-GB" sz="2400" i="1" dirty="0"/>
              <a:t/>
            </a:r>
            <a:br>
              <a:rPr lang="en-GB" sz="2400" i="1" dirty="0"/>
            </a:br>
            <a:r>
              <a:rPr lang="en-GB" sz="2400" i="1" dirty="0" smtClean="0"/>
              <a:t/>
            </a:r>
            <a:br>
              <a:rPr lang="en-GB" sz="2400" i="1" dirty="0" smtClean="0"/>
            </a:br>
            <a:r>
              <a:rPr lang="en-GB" sz="3600" b="1" i="1" dirty="0" smtClean="0">
                <a:solidFill>
                  <a:srgbClr val="002060"/>
                </a:solidFill>
              </a:rPr>
              <a:t>David Alton: Lord Alton of Liverpool – October 2014.  </a:t>
            </a:r>
            <a:r>
              <a:rPr lang="en-GB" sz="3600" b="1" i="1" u="sng" dirty="0" smtClean="0">
                <a:solidFill>
                  <a:srgbClr val="002060"/>
                </a:solidFill>
              </a:rPr>
              <a:t>www. davidalton.net</a:t>
            </a:r>
            <a:endParaRPr lang="en-GB" sz="3600" b="1" u="sng" dirty="0">
              <a:solidFill>
                <a:srgbClr val="002060"/>
              </a:solidFill>
            </a:endParaRPr>
          </a:p>
        </p:txBody>
      </p:sp>
    </p:spTree>
    <p:extLst>
      <p:ext uri="{BB962C8B-B14F-4D97-AF65-F5344CB8AC3E}">
        <p14:creationId xmlns:p14="http://schemas.microsoft.com/office/powerpoint/2010/main" val="344848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234" y="539347"/>
            <a:ext cx="10833531" cy="1018120"/>
          </a:xfrm>
          <a:prstGeom prst="rect">
            <a:avLst/>
          </a:prstGeom>
        </p:spPr>
      </p:pic>
      <p:sp>
        <p:nvSpPr>
          <p:cNvPr id="3" name="Rectangle 2"/>
          <p:cNvSpPr/>
          <p:nvPr/>
        </p:nvSpPr>
        <p:spPr>
          <a:xfrm>
            <a:off x="292101" y="1803400"/>
            <a:ext cx="4926286" cy="4903421"/>
          </a:xfrm>
          <a:prstGeom prst="rect">
            <a:avLst/>
          </a:prstGeom>
        </p:spPr>
        <p:txBody>
          <a:bodyPr wrap="square">
            <a:spAutoFit/>
          </a:bodyPr>
          <a:lstStyle/>
          <a:p>
            <a:r>
              <a:rPr lang="en-GB" sz="2400" b="1" dirty="0" smtClean="0"/>
              <a:t>UNICEF adopted this definition two decades ago as the AIDS pandemic swept away millions of parents.</a:t>
            </a:r>
          </a:p>
          <a:p>
            <a:endParaRPr lang="en-GB" sz="2400" b="1" dirty="0" smtClean="0"/>
          </a:p>
          <a:p>
            <a:r>
              <a:rPr lang="en-GB" sz="2400" b="1" dirty="0" smtClean="0"/>
              <a:t>Using this definition, in 2005 UNICEF estimated the number of orphans in sub-Saharan Africa, Asia, Latin America and the Caribbean to be over 132 million (a figure which would increase by nearly 20 million in the next twenty years).</a:t>
            </a:r>
            <a:endParaRPr lang="en-GB" sz="2400" b="1" dirty="0"/>
          </a:p>
        </p:txBody>
      </p:sp>
      <p:pic>
        <p:nvPicPr>
          <p:cNvPr id="4" name="Picture 3"/>
          <p:cNvPicPr>
            <a:picLocks noChangeAspect="1"/>
          </p:cNvPicPr>
          <p:nvPr/>
        </p:nvPicPr>
        <p:blipFill>
          <a:blip r:embed="rId3"/>
          <a:stretch>
            <a:fillRect/>
          </a:stretch>
        </p:blipFill>
        <p:spPr>
          <a:xfrm>
            <a:off x="5918199" y="2158137"/>
            <a:ext cx="5202621" cy="4209392"/>
          </a:xfrm>
          <a:prstGeom prst="rect">
            <a:avLst/>
          </a:prstGeom>
        </p:spPr>
      </p:pic>
    </p:spTree>
    <p:extLst>
      <p:ext uri="{BB962C8B-B14F-4D97-AF65-F5344CB8AC3E}">
        <p14:creationId xmlns:p14="http://schemas.microsoft.com/office/powerpoint/2010/main" val="105982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342900"/>
            <a:ext cx="3887077" cy="5262979"/>
          </a:xfrm>
          <a:prstGeom prst="rect">
            <a:avLst/>
          </a:prstGeom>
        </p:spPr>
        <p:txBody>
          <a:bodyPr wrap="square">
            <a:spAutoFit/>
          </a:bodyPr>
          <a:lstStyle/>
          <a:p>
            <a:r>
              <a:rPr lang="en-GB" sz="2800" b="1" dirty="0" smtClean="0"/>
              <a:t>in Uganda in 2002 14.6% of all children, some 1,731,000, were said to be orphans. 51.1% of these are AIDS orphans. By 2014 the total number of orphans in Uganda was 2,700,000 – 1,000,000 orphaned due to AIDS.</a:t>
            </a:r>
            <a:endParaRPr lang="en-GB" sz="2800" b="1" dirty="0"/>
          </a:p>
        </p:txBody>
      </p:sp>
      <p:pic>
        <p:nvPicPr>
          <p:cNvPr id="3" name="Picture 2"/>
          <p:cNvPicPr>
            <a:picLocks noChangeAspect="1"/>
          </p:cNvPicPr>
          <p:nvPr/>
        </p:nvPicPr>
        <p:blipFill>
          <a:blip r:embed="rId2"/>
          <a:stretch>
            <a:fillRect/>
          </a:stretch>
        </p:blipFill>
        <p:spPr>
          <a:xfrm>
            <a:off x="4789213" y="342900"/>
            <a:ext cx="5087007" cy="5791200"/>
          </a:xfrm>
          <a:prstGeom prst="rect">
            <a:avLst/>
          </a:prstGeom>
        </p:spPr>
      </p:pic>
    </p:spTree>
    <p:extLst>
      <p:ext uri="{BB962C8B-B14F-4D97-AF65-F5344CB8AC3E}">
        <p14:creationId xmlns:p14="http://schemas.microsoft.com/office/powerpoint/2010/main" val="370494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3569" y="2089413"/>
            <a:ext cx="4239938" cy="4619297"/>
          </a:xfrm>
          <a:prstGeom prst="rect">
            <a:avLst/>
          </a:prstGeom>
        </p:spPr>
      </p:pic>
      <p:sp>
        <p:nvSpPr>
          <p:cNvPr id="3" name="Rectangle 2"/>
          <p:cNvSpPr/>
          <p:nvPr/>
        </p:nvSpPr>
        <p:spPr>
          <a:xfrm>
            <a:off x="293414" y="371605"/>
            <a:ext cx="5234152" cy="5016758"/>
          </a:xfrm>
          <a:prstGeom prst="rect">
            <a:avLst/>
          </a:prstGeom>
        </p:spPr>
        <p:txBody>
          <a:bodyPr wrap="square">
            <a:spAutoFit/>
          </a:bodyPr>
          <a:lstStyle/>
          <a:p>
            <a:r>
              <a:rPr lang="en-GB" sz="3200" b="1" dirty="0" smtClean="0"/>
              <a:t>In the UK over 800,000 children have no contact with their fathers and 68,110 children are in the care of local authorities. In the US half a million children are in the foster care system with around 100,000 awaiting </a:t>
            </a:r>
            <a:r>
              <a:rPr lang="en-GB" sz="3200" b="1" dirty="0" smtClean="0"/>
              <a:t>adoption.</a:t>
            </a:r>
            <a:endParaRPr lang="en-GB" sz="3200" b="1" dirty="0"/>
          </a:p>
        </p:txBody>
      </p:sp>
    </p:spTree>
    <p:extLst>
      <p:ext uri="{BB962C8B-B14F-4D97-AF65-F5344CB8AC3E}">
        <p14:creationId xmlns:p14="http://schemas.microsoft.com/office/powerpoint/2010/main" val="401104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3060699"/>
            <a:ext cx="7391400" cy="3539430"/>
          </a:xfrm>
          <a:prstGeom prst="rect">
            <a:avLst/>
          </a:prstGeom>
        </p:spPr>
        <p:txBody>
          <a:bodyPr wrap="square">
            <a:spAutoFit/>
          </a:bodyPr>
          <a:lstStyle/>
          <a:p>
            <a:r>
              <a:rPr lang="en-GB" sz="2800" b="1" dirty="0" smtClean="0"/>
              <a:t>Children who are caught in the cross fire of war-torn nations face bereavement, displacement, and all the physical and psychological trauma which accompanies such violence. Many are abducted and swept up into militias, becoming child soldiers. It is estimated that globally there are 300,000 child soldiers.</a:t>
            </a:r>
            <a:endParaRPr lang="en-GB" sz="2800" b="1" dirty="0"/>
          </a:p>
        </p:txBody>
      </p:sp>
      <p:pic>
        <p:nvPicPr>
          <p:cNvPr id="4" name="Picture 3"/>
          <p:cNvPicPr>
            <a:picLocks noChangeAspect="1"/>
          </p:cNvPicPr>
          <p:nvPr/>
        </p:nvPicPr>
        <p:blipFill>
          <a:blip r:embed="rId2"/>
          <a:stretch>
            <a:fillRect/>
          </a:stretch>
        </p:blipFill>
        <p:spPr>
          <a:xfrm>
            <a:off x="969360" y="449987"/>
            <a:ext cx="4351939" cy="2343150"/>
          </a:xfrm>
          <a:prstGeom prst="rect">
            <a:avLst/>
          </a:prstGeom>
        </p:spPr>
      </p:pic>
    </p:spTree>
    <p:extLst>
      <p:ext uri="{BB962C8B-B14F-4D97-AF65-F5344CB8AC3E}">
        <p14:creationId xmlns:p14="http://schemas.microsoft.com/office/powerpoint/2010/main" val="18078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0200" y="3251200"/>
            <a:ext cx="7797800" cy="3416320"/>
          </a:xfrm>
          <a:prstGeom prst="rect">
            <a:avLst/>
          </a:prstGeom>
        </p:spPr>
        <p:txBody>
          <a:bodyPr wrap="square">
            <a:spAutoFit/>
          </a:bodyPr>
          <a:lstStyle/>
          <a:p>
            <a:r>
              <a:rPr lang="en-GB" sz="2400" b="1" dirty="0" smtClean="0"/>
              <a:t>Other children are made to work for unscrupulous employers who pay them a subsistence pittance. They are perhaps lucky in comparison with those who become slave labour, drawn into a life of street crime or who are trafficked into prostitution or sexual gratification. The International Labour Organisation estimates that around 153 million children between the ages of 5 and 14 are forced into child labour.</a:t>
            </a:r>
            <a:endParaRPr lang="en-GB" sz="2400" b="1" dirty="0"/>
          </a:p>
        </p:txBody>
      </p:sp>
      <p:pic>
        <p:nvPicPr>
          <p:cNvPr id="3" name="Picture 2"/>
          <p:cNvPicPr>
            <a:picLocks noChangeAspect="1"/>
          </p:cNvPicPr>
          <p:nvPr/>
        </p:nvPicPr>
        <p:blipFill>
          <a:blip r:embed="rId2"/>
          <a:stretch>
            <a:fillRect/>
          </a:stretch>
        </p:blipFill>
        <p:spPr>
          <a:xfrm>
            <a:off x="700744" y="463440"/>
            <a:ext cx="6661753" cy="2597260"/>
          </a:xfrm>
          <a:prstGeom prst="rect">
            <a:avLst/>
          </a:prstGeom>
        </p:spPr>
      </p:pic>
    </p:spTree>
    <p:extLst>
      <p:ext uri="{BB962C8B-B14F-4D97-AF65-F5344CB8AC3E}">
        <p14:creationId xmlns:p14="http://schemas.microsoft.com/office/powerpoint/2010/main" val="217542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2870" y="220717"/>
            <a:ext cx="4966138" cy="5509200"/>
          </a:xfrm>
          <a:prstGeom prst="rect">
            <a:avLst/>
          </a:prstGeom>
        </p:spPr>
        <p:txBody>
          <a:bodyPr wrap="square">
            <a:spAutoFit/>
          </a:bodyPr>
          <a:lstStyle/>
          <a:p>
            <a:r>
              <a:rPr lang="en-GB" sz="3200" b="1" dirty="0" smtClean="0"/>
              <a:t>It is now a full year since UNICEF said that the number of children forced to flee Syria had reached one million – which they described as </a:t>
            </a:r>
            <a:r>
              <a:rPr lang="en-GB" sz="3200" b="1" i="1" dirty="0" smtClean="0"/>
              <a:t>“a shameful milestone” </a:t>
            </a:r>
            <a:r>
              <a:rPr lang="en-GB" sz="3200" b="1" dirty="0" smtClean="0"/>
              <a:t>– adding that a further 2 million children are displaced within the country.</a:t>
            </a:r>
            <a:endParaRPr lang="en-GB" sz="3200" b="1" dirty="0"/>
          </a:p>
        </p:txBody>
      </p:sp>
      <p:pic>
        <p:nvPicPr>
          <p:cNvPr id="4" name="Picture 3"/>
          <p:cNvPicPr>
            <a:picLocks noChangeAspect="1"/>
          </p:cNvPicPr>
          <p:nvPr/>
        </p:nvPicPr>
        <p:blipFill>
          <a:blip r:embed="rId2"/>
          <a:stretch>
            <a:fillRect/>
          </a:stretch>
        </p:blipFill>
        <p:spPr>
          <a:xfrm>
            <a:off x="6829096" y="568543"/>
            <a:ext cx="3702269" cy="2994463"/>
          </a:xfrm>
          <a:prstGeom prst="rect">
            <a:avLst/>
          </a:prstGeom>
        </p:spPr>
      </p:pic>
      <p:pic>
        <p:nvPicPr>
          <p:cNvPr id="5" name="Picture 4"/>
          <p:cNvPicPr>
            <a:picLocks noChangeAspect="1"/>
          </p:cNvPicPr>
          <p:nvPr/>
        </p:nvPicPr>
        <p:blipFill>
          <a:blip r:embed="rId3"/>
          <a:stretch>
            <a:fillRect/>
          </a:stretch>
        </p:blipFill>
        <p:spPr>
          <a:xfrm>
            <a:off x="6829097" y="4154771"/>
            <a:ext cx="4522076" cy="2165407"/>
          </a:xfrm>
          <a:prstGeom prst="rect">
            <a:avLst/>
          </a:prstGeom>
        </p:spPr>
      </p:pic>
    </p:spTree>
    <p:extLst>
      <p:ext uri="{BB962C8B-B14F-4D97-AF65-F5344CB8AC3E}">
        <p14:creationId xmlns:p14="http://schemas.microsoft.com/office/powerpoint/2010/main" val="415448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517900"/>
            <a:ext cx="10862440" cy="3170099"/>
          </a:xfrm>
          <a:prstGeom prst="rect">
            <a:avLst/>
          </a:prstGeom>
        </p:spPr>
        <p:txBody>
          <a:bodyPr wrap="square">
            <a:spAutoFit/>
          </a:bodyPr>
          <a:lstStyle/>
          <a:p>
            <a:r>
              <a:rPr lang="en-GB" sz="4000" b="1" dirty="0" smtClean="0"/>
              <a:t>Natural disasters also leave children without parents</a:t>
            </a:r>
            <a:r>
              <a:rPr lang="en-GB" sz="4000" b="1" dirty="0" smtClean="0"/>
              <a:t>.</a:t>
            </a:r>
          </a:p>
          <a:p>
            <a:r>
              <a:rPr lang="en-GB" sz="4000" b="1" dirty="0" smtClean="0"/>
              <a:t>In </a:t>
            </a:r>
            <a:r>
              <a:rPr lang="en-GB" sz="4000" b="1" dirty="0" smtClean="0"/>
              <a:t>2013, in the Philippines, 1.7 million children were seriously affected by Typhoon </a:t>
            </a:r>
            <a:r>
              <a:rPr lang="en-GB" sz="4000" b="1" i="1" dirty="0" smtClean="0"/>
              <a:t>“Haiyan”.</a:t>
            </a:r>
            <a:endParaRPr lang="en-GB" sz="4000" b="1" i="1" dirty="0"/>
          </a:p>
        </p:txBody>
      </p:sp>
      <p:pic>
        <p:nvPicPr>
          <p:cNvPr id="6146" name="Picture 2" descr="http://www.madhyamam.com/en/sites/default/files/imagecache/w604/hay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224464"/>
            <a:ext cx="4282966" cy="2742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411951" y="224464"/>
            <a:ext cx="4201949" cy="2742871"/>
          </a:xfrm>
          <a:prstGeom prst="rect">
            <a:avLst/>
          </a:prstGeom>
        </p:spPr>
      </p:pic>
    </p:spTree>
    <p:extLst>
      <p:ext uri="{BB962C8B-B14F-4D97-AF65-F5344CB8AC3E}">
        <p14:creationId xmlns:p14="http://schemas.microsoft.com/office/powerpoint/2010/main" val="212979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4480825"/>
            <a:ext cx="11065203" cy="1384995"/>
          </a:xfrm>
          <a:prstGeom prst="rect">
            <a:avLst/>
          </a:prstGeom>
        </p:spPr>
        <p:txBody>
          <a:bodyPr wrap="square">
            <a:spAutoFit/>
          </a:bodyPr>
          <a:lstStyle/>
          <a:p>
            <a:r>
              <a:rPr lang="en-GB" sz="2800" b="1" dirty="0" smtClean="0"/>
              <a:t>On January 12th 2010 an earthquake with a 7.0 magnitudes struck Haiti and Port-au-Prince became a scene of shocking desolation.</a:t>
            </a:r>
            <a:endParaRPr lang="en-GB" sz="2800" b="1" dirty="0"/>
          </a:p>
        </p:txBody>
      </p:sp>
      <p:pic>
        <p:nvPicPr>
          <p:cNvPr id="3" name="Picture 2"/>
          <p:cNvPicPr>
            <a:picLocks noChangeAspect="1"/>
          </p:cNvPicPr>
          <p:nvPr/>
        </p:nvPicPr>
        <p:blipFill>
          <a:blip r:embed="rId2"/>
          <a:stretch>
            <a:fillRect/>
          </a:stretch>
        </p:blipFill>
        <p:spPr>
          <a:xfrm>
            <a:off x="273268" y="374431"/>
            <a:ext cx="5314732" cy="3580115"/>
          </a:xfrm>
          <a:prstGeom prst="rect">
            <a:avLst/>
          </a:prstGeom>
        </p:spPr>
      </p:pic>
    </p:spTree>
    <p:extLst>
      <p:ext uri="{BB962C8B-B14F-4D97-AF65-F5344CB8AC3E}">
        <p14:creationId xmlns:p14="http://schemas.microsoft.com/office/powerpoint/2010/main" val="36039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792" y="346841"/>
            <a:ext cx="10941708" cy="2062103"/>
          </a:xfrm>
          <a:prstGeom prst="rect">
            <a:avLst/>
          </a:prstGeom>
        </p:spPr>
        <p:txBody>
          <a:bodyPr wrap="square">
            <a:spAutoFit/>
          </a:bodyPr>
          <a:lstStyle/>
          <a:p>
            <a:r>
              <a:rPr lang="en-GB" sz="3200" b="1" dirty="0" smtClean="0"/>
              <a:t>On March 11, 2011, a terrible earthquake and tsunami struck Japan and it left around 200 children without either of their parents and a further 1,200 children lost one of their parents. </a:t>
            </a:r>
            <a:endParaRPr lang="en-GB" sz="3200" b="1" dirty="0"/>
          </a:p>
        </p:txBody>
      </p:sp>
      <p:pic>
        <p:nvPicPr>
          <p:cNvPr id="3" name="Picture 2"/>
          <p:cNvPicPr>
            <a:picLocks noChangeAspect="1"/>
          </p:cNvPicPr>
          <p:nvPr/>
        </p:nvPicPr>
        <p:blipFill>
          <a:blip r:embed="rId2"/>
          <a:stretch>
            <a:fillRect/>
          </a:stretch>
        </p:blipFill>
        <p:spPr>
          <a:xfrm>
            <a:off x="551792" y="2497844"/>
            <a:ext cx="4793374" cy="3572756"/>
          </a:xfrm>
          <a:prstGeom prst="rect">
            <a:avLst/>
          </a:prstGeom>
        </p:spPr>
      </p:pic>
      <p:pic>
        <p:nvPicPr>
          <p:cNvPr id="4" name="Picture 3"/>
          <p:cNvPicPr>
            <a:picLocks noChangeAspect="1"/>
          </p:cNvPicPr>
          <p:nvPr/>
        </p:nvPicPr>
        <p:blipFill>
          <a:blip r:embed="rId3"/>
          <a:stretch>
            <a:fillRect/>
          </a:stretch>
        </p:blipFill>
        <p:spPr>
          <a:xfrm>
            <a:off x="5857545" y="3416300"/>
            <a:ext cx="4793374" cy="3098800"/>
          </a:xfrm>
          <a:prstGeom prst="rect">
            <a:avLst/>
          </a:prstGeom>
        </p:spPr>
      </p:pic>
    </p:spTree>
    <p:extLst>
      <p:ext uri="{BB962C8B-B14F-4D97-AF65-F5344CB8AC3E}">
        <p14:creationId xmlns:p14="http://schemas.microsoft.com/office/powerpoint/2010/main" val="24189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1" y="3670299"/>
            <a:ext cx="8966200" cy="1384995"/>
          </a:xfrm>
          <a:prstGeom prst="rect">
            <a:avLst/>
          </a:prstGeom>
        </p:spPr>
        <p:txBody>
          <a:bodyPr wrap="square">
            <a:spAutoFit/>
          </a:bodyPr>
          <a:lstStyle/>
          <a:p>
            <a:r>
              <a:rPr lang="en-GB" sz="2800" b="1" dirty="0" smtClean="0"/>
              <a:t>India has more orphans than anywhere else in the world. – an estimated 25 million orphans. The vast majority are from the Dalit, or untouchable, caste. </a:t>
            </a:r>
            <a:endParaRPr lang="en-GB" sz="2800" b="1" dirty="0"/>
          </a:p>
        </p:txBody>
      </p:sp>
      <p:pic>
        <p:nvPicPr>
          <p:cNvPr id="3" name="Picture 2"/>
          <p:cNvPicPr>
            <a:picLocks noChangeAspect="1"/>
          </p:cNvPicPr>
          <p:nvPr/>
        </p:nvPicPr>
        <p:blipFill>
          <a:blip r:embed="rId2"/>
          <a:stretch>
            <a:fillRect/>
          </a:stretch>
        </p:blipFill>
        <p:spPr>
          <a:xfrm>
            <a:off x="692369" y="286243"/>
            <a:ext cx="4127676" cy="3028458"/>
          </a:xfrm>
          <a:prstGeom prst="rect">
            <a:avLst/>
          </a:prstGeom>
        </p:spPr>
      </p:pic>
      <p:pic>
        <p:nvPicPr>
          <p:cNvPr id="4" name="Picture 3"/>
          <p:cNvPicPr>
            <a:picLocks noChangeAspect="1"/>
          </p:cNvPicPr>
          <p:nvPr/>
        </p:nvPicPr>
        <p:blipFill>
          <a:blip r:embed="rId3"/>
          <a:stretch>
            <a:fillRect/>
          </a:stretch>
        </p:blipFill>
        <p:spPr>
          <a:xfrm>
            <a:off x="8534400" y="5055294"/>
            <a:ext cx="3094420" cy="1654613"/>
          </a:xfrm>
          <a:prstGeom prst="rect">
            <a:avLst/>
          </a:prstGeom>
        </p:spPr>
      </p:pic>
    </p:spTree>
    <p:extLst>
      <p:ext uri="{BB962C8B-B14F-4D97-AF65-F5344CB8AC3E}">
        <p14:creationId xmlns:p14="http://schemas.microsoft.com/office/powerpoint/2010/main" val="133372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ordalton.files.wordpress.com/2014/10/orphans-there-are-over-150-million-love-on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552" y="583324"/>
            <a:ext cx="5502165" cy="50607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156685" y="583324"/>
            <a:ext cx="3446736" cy="5257800"/>
          </a:xfrm>
          <a:prstGeom prst="rect">
            <a:avLst/>
          </a:prstGeom>
        </p:spPr>
      </p:pic>
    </p:spTree>
    <p:extLst>
      <p:ext uri="{BB962C8B-B14F-4D97-AF65-F5344CB8AC3E}">
        <p14:creationId xmlns:p14="http://schemas.microsoft.com/office/powerpoint/2010/main" val="268011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43" y="3105834"/>
            <a:ext cx="4748047" cy="2369880"/>
          </a:xfrm>
          <a:prstGeom prst="rect">
            <a:avLst/>
          </a:prstGeom>
        </p:spPr>
        <p:txBody>
          <a:bodyPr wrap="square">
            <a:spAutoFit/>
          </a:bodyPr>
          <a:lstStyle/>
          <a:p>
            <a:pPr algn="ctr"/>
            <a:r>
              <a:rPr lang="en-GB" sz="2800" b="1" dirty="0" smtClean="0"/>
              <a:t>In China there are an estimated half a million orphans and unregulated orphanages are exceedingly common.</a:t>
            </a:r>
            <a:r>
              <a:rPr lang="en-GB" sz="3600" b="1" dirty="0" smtClean="0"/>
              <a:t> </a:t>
            </a:r>
            <a:endParaRPr lang="en-GB" sz="3600" b="1" dirty="0"/>
          </a:p>
        </p:txBody>
      </p:sp>
      <p:pic>
        <p:nvPicPr>
          <p:cNvPr id="3" name="Picture 2"/>
          <p:cNvPicPr>
            <a:picLocks noChangeAspect="1"/>
          </p:cNvPicPr>
          <p:nvPr/>
        </p:nvPicPr>
        <p:blipFill>
          <a:blip r:embed="rId2"/>
          <a:stretch>
            <a:fillRect/>
          </a:stretch>
        </p:blipFill>
        <p:spPr>
          <a:xfrm>
            <a:off x="892066" y="248334"/>
            <a:ext cx="3810000" cy="2857500"/>
          </a:xfrm>
          <a:prstGeom prst="rect">
            <a:avLst/>
          </a:prstGeom>
        </p:spPr>
      </p:pic>
      <p:pic>
        <p:nvPicPr>
          <p:cNvPr id="4" name="Picture 3"/>
          <p:cNvPicPr>
            <a:picLocks noChangeAspect="1"/>
          </p:cNvPicPr>
          <p:nvPr/>
        </p:nvPicPr>
        <p:blipFill>
          <a:blip r:embed="rId3"/>
          <a:stretch>
            <a:fillRect/>
          </a:stretch>
        </p:blipFill>
        <p:spPr>
          <a:xfrm>
            <a:off x="5640113" y="248334"/>
            <a:ext cx="5421532" cy="2710766"/>
          </a:xfrm>
          <a:prstGeom prst="rect">
            <a:avLst/>
          </a:prstGeom>
        </p:spPr>
      </p:pic>
      <p:pic>
        <p:nvPicPr>
          <p:cNvPr id="7170" name="Picture 2" descr="http://www.historyswomen.com/images/aylw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113" y="3217151"/>
            <a:ext cx="2190750"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02066" y="5360276"/>
            <a:ext cx="6653047" cy="923330"/>
          </a:xfrm>
          <a:prstGeom prst="rect">
            <a:avLst/>
          </a:prstGeom>
        </p:spPr>
        <p:txBody>
          <a:bodyPr wrap="square">
            <a:spAutoFit/>
          </a:bodyPr>
          <a:lstStyle/>
          <a:p>
            <a:r>
              <a:rPr lang="en-GB" b="1" dirty="0" smtClean="0"/>
              <a:t>Gladys </a:t>
            </a:r>
            <a:r>
              <a:rPr lang="en-GB" b="1" dirty="0" err="1" smtClean="0"/>
              <a:t>Aylward’s</a:t>
            </a:r>
            <a:r>
              <a:rPr lang="en-GB" b="1" dirty="0" smtClean="0"/>
              <a:t> Inn of Sixth Happiness </a:t>
            </a:r>
            <a:r>
              <a:rPr lang="en-GB" dirty="0" smtClean="0">
                <a:solidFill>
                  <a:srgbClr val="0070C0"/>
                </a:solidFill>
                <a:hlinkClick r:id="rId5"/>
              </a:rPr>
              <a:t>http://davidalton.net/2013/05/11/gladys-aylward-the-little-woman-and-chinas-inn-of-the-sixth-happiness</a:t>
            </a:r>
            <a:r>
              <a:rPr lang="en-GB" dirty="0" smtClean="0">
                <a:solidFill>
                  <a:srgbClr val="0070C0"/>
                </a:solidFill>
                <a:hlinkClick r:id="rId5"/>
              </a:rPr>
              <a:t>/</a:t>
            </a:r>
            <a:endParaRPr lang="en-GB" dirty="0">
              <a:solidFill>
                <a:srgbClr val="0070C0"/>
              </a:solidFill>
            </a:endParaRPr>
          </a:p>
        </p:txBody>
      </p:sp>
    </p:spTree>
    <p:extLst>
      <p:ext uri="{BB962C8B-B14F-4D97-AF65-F5344CB8AC3E}">
        <p14:creationId xmlns:p14="http://schemas.microsoft.com/office/powerpoint/2010/main" val="304935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ordalton.files.wordpress.com/2014/10/orphans-ch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195" y="1341493"/>
            <a:ext cx="5661902" cy="4680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6290" y="1341493"/>
            <a:ext cx="3783724" cy="3785652"/>
          </a:xfrm>
          <a:prstGeom prst="rect">
            <a:avLst/>
          </a:prstGeom>
        </p:spPr>
        <p:txBody>
          <a:bodyPr wrap="square">
            <a:spAutoFit/>
          </a:bodyPr>
          <a:lstStyle/>
          <a:p>
            <a:r>
              <a:rPr lang="en-GB" sz="2400" b="1" dirty="0" smtClean="0"/>
              <a:t>In 2013 </a:t>
            </a:r>
            <a:r>
              <a:rPr lang="en-GB" sz="2400" b="1" i="1" dirty="0" smtClean="0"/>
              <a:t>China Daily </a:t>
            </a:r>
            <a:r>
              <a:rPr lang="en-GB" sz="2400" b="1" dirty="0" smtClean="0"/>
              <a:t>reported that official statistics revealed that only 64 of the country’s 2,853 counties have child welfare homes and that the Ministry of Civil Affairs had promised to help 500 more build facilities by the end of 2015.</a:t>
            </a:r>
            <a:endParaRPr lang="en-GB" sz="2400" b="1" dirty="0"/>
          </a:p>
        </p:txBody>
      </p:sp>
    </p:spTree>
    <p:extLst>
      <p:ext uri="{BB962C8B-B14F-4D97-AF65-F5344CB8AC3E}">
        <p14:creationId xmlns:p14="http://schemas.microsoft.com/office/powerpoint/2010/main" val="407831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1990" y="380562"/>
            <a:ext cx="9490841" cy="5864771"/>
          </a:xfrm>
          <a:prstGeom prst="rect">
            <a:avLst/>
          </a:prstGeom>
        </p:spPr>
      </p:pic>
    </p:spTree>
    <p:extLst>
      <p:ext uri="{BB962C8B-B14F-4D97-AF65-F5344CB8AC3E}">
        <p14:creationId xmlns:p14="http://schemas.microsoft.com/office/powerpoint/2010/main" val="302539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test of the morality of a society is what it does for its children.”</a:t>
            </a:r>
            <a:endParaRPr lang="en-GB" dirty="0"/>
          </a:p>
        </p:txBody>
      </p:sp>
      <p:pic>
        <p:nvPicPr>
          <p:cNvPr id="3" name="Picture 2"/>
          <p:cNvPicPr>
            <a:picLocks noChangeAspect="1"/>
          </p:cNvPicPr>
          <p:nvPr/>
        </p:nvPicPr>
        <p:blipFill>
          <a:blip r:embed="rId2"/>
          <a:stretch>
            <a:fillRect/>
          </a:stretch>
        </p:blipFill>
        <p:spPr>
          <a:xfrm>
            <a:off x="964488" y="2092543"/>
            <a:ext cx="3691403" cy="2321801"/>
          </a:xfrm>
          <a:prstGeom prst="rect">
            <a:avLst/>
          </a:prstGeom>
        </p:spPr>
      </p:pic>
      <p:sp>
        <p:nvSpPr>
          <p:cNvPr id="4" name="Rectangle 3"/>
          <p:cNvSpPr/>
          <p:nvPr/>
        </p:nvSpPr>
        <p:spPr>
          <a:xfrm>
            <a:off x="612063" y="4578808"/>
            <a:ext cx="5788737" cy="1938992"/>
          </a:xfrm>
          <a:prstGeom prst="rect">
            <a:avLst/>
          </a:prstGeom>
        </p:spPr>
        <p:txBody>
          <a:bodyPr wrap="square">
            <a:spAutoFit/>
          </a:bodyPr>
          <a:lstStyle/>
          <a:p>
            <a:r>
              <a:rPr lang="en-GB" sz="2400" b="1" dirty="0" smtClean="0"/>
              <a:t>We are all familiar with the stories from China where the coercive one child policy has led to the abandonment of millions of little girls. This sex-selection gendercide led to orphanages filled with little girls. </a:t>
            </a:r>
            <a:endParaRPr lang="en-GB" sz="2400" b="1" dirty="0"/>
          </a:p>
        </p:txBody>
      </p:sp>
      <p:sp>
        <p:nvSpPr>
          <p:cNvPr id="5" name="Rectangle 4"/>
          <p:cNvSpPr/>
          <p:nvPr/>
        </p:nvSpPr>
        <p:spPr>
          <a:xfrm>
            <a:off x="7882759" y="4301809"/>
            <a:ext cx="3988676" cy="2246769"/>
          </a:xfrm>
          <a:prstGeom prst="rect">
            <a:avLst/>
          </a:prstGeom>
        </p:spPr>
        <p:txBody>
          <a:bodyPr wrap="square">
            <a:spAutoFit/>
          </a:bodyPr>
          <a:lstStyle/>
          <a:p>
            <a:r>
              <a:rPr lang="en-GB" sz="2000" b="1" dirty="0" smtClean="0"/>
              <a:t>Journalists have reported on Cambodian children bought from their parents and sold on at significant profit to Westerners who wish to adopt.</a:t>
            </a:r>
            <a:br>
              <a:rPr lang="en-GB" sz="2000" b="1" dirty="0" smtClean="0"/>
            </a:br>
            <a:r>
              <a:rPr lang="en-GB" sz="2000" b="1" dirty="0" smtClean="0"/>
              <a:t>China and Russia have also curtailed international adoptions.</a:t>
            </a:r>
            <a:endParaRPr lang="en-GB" sz="2000" b="1" dirty="0"/>
          </a:p>
        </p:txBody>
      </p:sp>
      <p:pic>
        <p:nvPicPr>
          <p:cNvPr id="6" name="Picture 5"/>
          <p:cNvPicPr>
            <a:picLocks noChangeAspect="1"/>
          </p:cNvPicPr>
          <p:nvPr/>
        </p:nvPicPr>
        <p:blipFill>
          <a:blip r:embed="rId3"/>
          <a:stretch>
            <a:fillRect/>
          </a:stretch>
        </p:blipFill>
        <p:spPr>
          <a:xfrm>
            <a:off x="6400800" y="1930399"/>
            <a:ext cx="4840014" cy="2208463"/>
          </a:xfrm>
          <a:prstGeom prst="rect">
            <a:avLst/>
          </a:prstGeom>
        </p:spPr>
      </p:pic>
    </p:spTree>
    <p:extLst>
      <p:ext uri="{BB962C8B-B14F-4D97-AF65-F5344CB8AC3E}">
        <p14:creationId xmlns:p14="http://schemas.microsoft.com/office/powerpoint/2010/main" val="3453627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6172" y="1781780"/>
            <a:ext cx="5975131" cy="3539430"/>
          </a:xfrm>
          <a:prstGeom prst="rect">
            <a:avLst/>
          </a:prstGeom>
        </p:spPr>
        <p:txBody>
          <a:bodyPr wrap="square">
            <a:spAutoFit/>
          </a:bodyPr>
          <a:lstStyle/>
          <a:p>
            <a:r>
              <a:rPr lang="en-GB" sz="3200" b="1" dirty="0" smtClean="0"/>
              <a:t>In the 1990s, international adoption exploded in both Russia and China. Research from the UK’s Newcastle University suggests that between 2000 and 2010 410,000 children were adopted by citizens of 27 countries.</a:t>
            </a:r>
            <a:endParaRPr lang="en-GB" sz="3200" b="1" dirty="0"/>
          </a:p>
        </p:txBody>
      </p:sp>
      <p:pic>
        <p:nvPicPr>
          <p:cNvPr id="3" name="Picture 2"/>
          <p:cNvPicPr>
            <a:picLocks noChangeAspect="1"/>
          </p:cNvPicPr>
          <p:nvPr/>
        </p:nvPicPr>
        <p:blipFill>
          <a:blip r:embed="rId2"/>
          <a:stretch>
            <a:fillRect/>
          </a:stretch>
        </p:blipFill>
        <p:spPr>
          <a:xfrm>
            <a:off x="488454" y="289864"/>
            <a:ext cx="4144034" cy="5031346"/>
          </a:xfrm>
          <a:prstGeom prst="rect">
            <a:avLst/>
          </a:prstGeom>
        </p:spPr>
      </p:pic>
    </p:spTree>
    <p:extLst>
      <p:ext uri="{BB962C8B-B14F-4D97-AF65-F5344CB8AC3E}">
        <p14:creationId xmlns:p14="http://schemas.microsoft.com/office/powerpoint/2010/main" val="1535948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681037"/>
            <a:ext cx="9125929" cy="5142247"/>
          </a:xfrm>
          <a:prstGeom prst="rect">
            <a:avLst/>
          </a:prstGeom>
        </p:spPr>
      </p:pic>
    </p:spTree>
    <p:extLst>
      <p:ext uri="{BB962C8B-B14F-4D97-AF65-F5344CB8AC3E}">
        <p14:creationId xmlns:p14="http://schemas.microsoft.com/office/powerpoint/2010/main" val="420775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glbtlaw.files.wordpress.com/2010/01/globe_with_flags_4m8p_1h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201" y="1084931"/>
            <a:ext cx="4114800" cy="4152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916" y="63241"/>
            <a:ext cx="5601368" cy="5016758"/>
          </a:xfrm>
          <a:prstGeom prst="rect">
            <a:avLst/>
          </a:prstGeom>
        </p:spPr>
        <p:txBody>
          <a:bodyPr wrap="square">
            <a:spAutoFit/>
          </a:bodyPr>
          <a:lstStyle/>
          <a:p>
            <a:r>
              <a:rPr lang="en-GB" sz="3200" b="1" dirty="0"/>
              <a:t>In 1985 South Korea recorded the highest ever adoption rate with 1.3 of every 100 children born sent overseas for adoption – but the Republic of Korea, along with many other nations has changed its attitude towards international adoption.</a:t>
            </a:r>
          </a:p>
        </p:txBody>
      </p:sp>
      <p:pic>
        <p:nvPicPr>
          <p:cNvPr id="1026" name="Picture 2" descr="http://www.todaysparent.com/wp-content/uploads/2011/09/InternationalAdo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5079999"/>
            <a:ext cx="5838886" cy="138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2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 y="914400"/>
            <a:ext cx="3738880" cy="4401205"/>
          </a:xfrm>
          <a:prstGeom prst="rect">
            <a:avLst/>
          </a:prstGeom>
        </p:spPr>
        <p:txBody>
          <a:bodyPr wrap="square">
            <a:spAutoFit/>
          </a:bodyPr>
          <a:lstStyle/>
          <a:p>
            <a:r>
              <a:rPr lang="en-GB" sz="2800" b="1" dirty="0" smtClean="0"/>
              <a:t>As </a:t>
            </a:r>
            <a:r>
              <a:rPr lang="en-GB" sz="2800" b="1" dirty="0"/>
              <a:t>China reduced international adoptions, the number of children filling its orphanages increases — China’s Ministry of Civil Affairs say the number reached 92,000 in 2011, almost a 50% rise from 2004.</a:t>
            </a:r>
          </a:p>
        </p:txBody>
      </p:sp>
      <p:pic>
        <p:nvPicPr>
          <p:cNvPr id="1026" name="Picture 2" descr="http://www.allgirlsallowed.org/sites/default/files/imagecache/screen/Abandone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700" y="873146"/>
            <a:ext cx="7107935" cy="44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prc.unsw.edu.au/media/SPRCImage/cache/CP700500-Caring_for_orphaned_children_in_china_271x1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4" y="431800"/>
            <a:ext cx="8264525" cy="618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10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Perhaps the Australian initiative in China may one day be replicated in North Korea.</a:t>
            </a:r>
          </a:p>
        </p:txBody>
      </p:sp>
      <p:pic>
        <p:nvPicPr>
          <p:cNvPr id="3074" name="Picture 2" descr="orphans North Ko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55800"/>
            <a:ext cx="3721100" cy="41783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SEhUUExQWFhUVGB4aGBgXGRwcHBsaHB0fIBwaHBobHCggHBslHx4dITEiJikrLi4uFx8zODMsNygtLisBCgoKDg0OGxAQGzQkHyQsLDQsLC8vLCwsLy4sLCwsLCwsLCwsLC8sLC8sLCwsLCwsLCwsLCwsLCwsLCwsLCwsLP/AABEIARUAtgMBIgACEQEDEQH/xAAbAAABBQEBAAAAAAAAAAAAAAAFAAIDBAYBB//EAEsQAAIBAgQEBAMFBAYHBQkAAAECEQMhAAQSMQUiQVETMmFxBoGRI0KhscEUUtHwFTNicuHxByRDU4KTsiU1c3TSFjREVGODkqKj/8QAGgEAAgMBAQAAAAAAAAAAAAAAAgMAAQQFBv/EADMRAAEEAAQDBgUEAwEBAAAAAAEAAgMRBBIhMRNBUQUiYaGx0TJxgZHBQlLh8BQV8SMz/9oADAMBAAIRAxEAPwDzpVGxi2/yE4SU7Tb5e3thxo6phe/Q+wtOOFTuBHQb2mwjGRek23US5VV6nrP8xhlVIOkSd/52xNBJO/Toe/qcO8KWk9B+f44u0OUEU0KD9nXZf5v7YcKB9bYJZfhbtcUzBiZER1m5vi/w3hSNActqkWiAeUsfptcjE1KU6SKPfyWeKztPy337RiZMhVMHQ0GIOkgX9TY41eV4elKfKIOq6LMASRY+u4nYYbncrpVgbStzyiAqbyTBuQebvgsqzOxh5BZVeHsVBLCexBnr06bdcWqHC1BYNJhTFjeFG2/fpgzW4cphuZoBXVA20gAbzE/u4stSWWVtKltRI5JElQo3i/rggAs5neVn8xwi0oCAAYHsBP3b3MXxNmckoHkaATJ1GwmNRmIG+04J1nWSsCVkTy7F7jfUBb2wLr1FKlRMMQfu3kk30iOo6YF1BHCZHuygqvlqKF4YStyFkzv3m9rXxO1GmPuyH0lSpawJJ3BM7RO2KdNSGmbi/WO/b9caKkg0oQVJUAmTuoTcSsnzbWxTTafiw9hBBr6oAKFJyQpYHTO3aSdyOlrxOK+YyLoF9ReSAbCSI1Hb0nGnqBjrgwFP7pJgKByjw73b+0N7449GeVnTVe1hqWQt7bx7YMUsfFku7QAZLVrAcQneB2m8mLnrhj5Fl6A79QTYxMbxjRPWUTGoSYE6tUlo7SFt7RivR0M45bmG1A9SxN/WBii0Joxcg31WcKH+ffCK3Htb5n27YO5h9S0y33mAupEwGMC9unU4qnJ6mhQRyrcgwTpJI/kYEtK0sxTHHvaIaPTSJP8APTDmbfsAMdNLTv8Ar27zbfElVNMdd+senXArUDmbYUC7Rb5n/DCxPTpGPu79QMLFI2tcQrCO3e5I/Pba2GuZAW8wLkdhJ6X2xOFvE/mNl6/44IU+HkMftYKgtqgiCoAIE2I5jf0xGglDiZmRijqULoZJiCeXSvXSAY0zYEevpi3w7KKrXUaoJv5YCibRa7DodsG6dErSMlnBZwWlto0CQCAbjqP44hqOWZiutWuNmmC6qDBeBGmZBG+2HABceSd7+eikpMVDDUgI1Qojm5F3t3PSMVP6PpywUFCNRkxcWXqlrnYAjBAZNfOXZxqBtqAJLhYkG8do6YbmmB0hlMwGgFh5nJBPMbcptJ22wSSoaeRJEQdnWwkXOjzBQsQLDDRk9AY02MtIkAk3cek9D6YtZFKmoMpJGgGSTpNy5N2H4gb74ecqpGoIFK6XKpzLqMsWBDASQ0zJwNolx0doO4IGwYTLST5YNr2uMV3ylVwIOkpB5tZ6km5ANwBv2wQy+VsBpEFQGN5sm7XuDItbFeqoSFc84nQ2wBVQIVdU3Gq49cQKlBVzIRFM8wVZliNRC6oAJC7ncQbjGerqzGTLHoZmIH96T264LcdekTpWmg0k6rL5hbcGP1GBVSxHl2Paf59sJe6zou3g8MWMzHS1Wq0Xiy32J7gR62wX4cXaEJYxePSQI8wkRI2O2BVMyDA3NrWEn0UxbvgnwysBUCkldX3gRY79VI3j+GI06qsREHxkqznXDQQQNTERAMg1B1FSJ5e/yxcydKVXUNR5YJieZpvDT23A+eJKqK6qxZZIVfMAIIJZhNPzb9Fx2iNDAjRywIteKfcICLkdW2w61xlEtEwZVSTpBBCmbta7x+M2xDmKIpjVyKQt7CxCHc9vcdMTCtqQQRDOxJIiNKgfuAATfmi3rjlZ58QswNig0l+sLsBPmJMr0jEtRUatk2FiJgLA5AZHTcjyjHaUAOS50iRqsdMaVtA9+++CGYJIWb2IIGsgkOBv5dUjrc3jFJadMqwFi5uV8Rt3IMRBAtuDAxFShagC8SAQSYgXBYICTETabHFPidNBBQkhjc9rwYAE40S0wyKIkHSdjcTKwdjEX98UP2LXzlChXSdBJkXaDIMXGKOqayRzPhKzlWuFETPsR6xhYlz1JVpKVKSSJLav3b9CPoBhYHhhbRj30juXyS6VZUBY6ZnQRJfmW51CAN9rHE1TK+NuNNxBpGmuoVHMyNRVo0+9sc4ShDUdTAKoGqNPRH7LMi3UxgxnFQRdjYSdQkhFJJ2vvsdM4Nc0uJNlVKORCrRAaYEy2kmJLkmb9B6emFRRYVn0A/Z8y+GdZ52m6gGQRso39MVsxwZaYqVFUBgrqArO24X7sCNz5e+DFOmwomYIAYMZIMAaVtFzEAyRiKlRpU0UEXIMTJpmYRmje14MMTvibJ5Wm6BlMqpQypQbIT92zDm2ECcSZynUYEArphihJYERoUA8mrqbAdsPhPD0knVUdkMMdNzoMgCPKABPU98RWm1a6eF4gI0rKi6qJCkbssgEnrqHbCqV4OhVHMp1E9LBAAQIN/awx10hSUWWZuX+scRUYCWEal8pNuUWOFmcs3IUuhPMoLEmSTK2I3v3tgVar56goDFYK3Uwy91FyFN97EHbpiDM5w0lAF5JgGCSCxnVy2gdj12xPw+loXQw0a9KgKXkKZMk6Qy95MXjADiecNV7TCCFsb2ud4N/bFONBasLAZZNtAqrOYJPUyYJO56QJwwqC3oQCd/ex/hidAdO8RvIPQX62xAlXciSfWfabmMZ16J9Cr2SUWlV6gm7bfO8+h74YxcNqgi1oJsR7Ed+mLImx95Pr2ievzxyogMzAk3kb39Ti7QmMOFArVLQFZA50ywIIlrrp0wCGH3id53xZp5NAx2gqwF2tdVNy3cdI/XAbgx1rCtFRLIsDylwxYdYtf3GL/BOHk0mWoVIsV1BWUcxaYDQZMGx6emNDTYtebnjMchaVUaq6ygp6QWIYhXuS0BpJiNIJgzMb2wPzlMsi/aNNQyeRjZmkAqWPQdD3t0wbpUCX1sliBuFiNDdZnr9604rU1pqEDETEzppkgBJIEWi/wB3vi7SlVfLkaVDsLLLQbzqcRz7yL2E6t8R5Dh5KhlEgssDSIA065jXEyYsSbg4KopB1No0gRumnkUqTqO3MwBBJjEwGhWUwV0m/KHsqrZFsRJ3GIpoqdNQ2imtQmVHlA5YTb5zN59McbJKiFdIZQwHNpAUBBptNxJ2HU4kzWbpCR5GXUsKUG+kTN4N9iMVGeo9QBXApuW1A7lS4XVYEFoG8jfbFKLlbIpUhWTQN5QKSYgetrnfthYlzGfKOrUQKgKsOZgIAIH7o6g2vhYtS0Wq5kalaJYI8EB7BioEiAwJj8Dh9SsoVqcmXYg+aCCwQy0RJnqZOMKXcWJaIFoY7EwDJNsPFVpk65AB2Mj7xgzcz+OA4i3js1x0zeS2NamXUglpYsPLUMF3sSCdQUBfQGbYH0s1WlA6sxJKu0OFYM5NgBBGlexPrisuWq6aTVM5TQ1F8QB3qqQskX0qVFwdzG+Kn7LmjUNCHeqpKaZb7oubmCD3G4Pri8/gh/wR+8aI5m61WqRKstl1WqaSZ1Rp8yEBROwuN8TZAU6mhljWYglXBLH7RoJgOJjYDY9oxl6RqlC/MApCsZNiQdINwRMEXHSMczGUrU1LAMoUAypIIWoDo2aea5tG2K4ngjPZ2lh4W2yyMmoRLCC13AYwWtJMSTtJFsQvUhNLaoAgDSwJAW8c3Ne1oxnKuQziqdWvkEvFQMwBHmKrULKACDJG2+BuklRM2ncHvvE4HiImdm5tnI/x/NaUCqfMfWyqIsdViDbrjPMSZEd4Fjaw2mPri7neFNRVGfQdXaSUaFbQ8+V9LA6ex9DipUoulQU9MVJEg6ATNxJJCgEEGSRbAOJJW/DsZAzffc/JOFO4IGwPb29xhrKDFhBO0Le++98W24RXVl1U7uFCKHosWLAxAVyYJm5tiGvwusiGoVXSgEkPSeNxfw2MC+8dcVlKfx4tNdPpyTNMH0i+1r/XHWHcatt49TMbH5YnrcNqI7I6MKirqZSBIUKST6j1xVRVsN5k3ItaLD+GBpPDwdkR4NV0VRYQQYJPUgwNrA98HDmVWjJWmFZSTDqQjaBpCCOYTNxGMpSCy0bi0cv8/XHDSv17SSNxA2j03wbX0KWDE4ETOzgrQZri0hlQ8yljzNTGlSNIM7AgkcpBxDpJKtK6QSPOgkjSoBQDmWQTaItgE9ULBEsLmRER1v8AkMPpVdrf5noe2D4h6LMOzWE1m1+S1VEUtT/aoJLKp8RW8xBgArCmxMXw81KQXmdNTuYkifPPQWsPyxj1MrPWR94xudj+mHrvc7C94HfaIi3fEMqJvZjeZWky9ek7faVk7jnO+tiblQY2tttvitmHRArmrTJARTpYgzqJ22AvExgIpHcHV/at8sNejMgtqHUSY9Jjp6YHiKHs0AaFaTh2aom7VV8qqBqLeWSeZhJEtufXCxn8vTCiFAj0Y7279MLFGVGzshpFlyu8Q4YKY5GBXV5dLWAUG5+7c9cDkUXtvY8pMmwuN/njYDKODqNw9QX8Rti4F1iDyjffFTiHB0LtYAtf+sJBljMyJmBsLYY6M7hZcN2gNGyfdDambouKQehUY0qfhjTUCqw1MRbw2InV0OHnjTE1qhpIaldhJOuFQRCKFIbdVvN9ItfFatk3XSzLAIEGTF7+22IAIi832JM97YVmIXUGHieL3B/6rp4tNZ6rUQUqrFakCQrtaWU/d5grjcgze+K78Sd0zCustmGRiwBGnSWhdMTpAIHoFGJeDZNajnxGC01Ul28TQq8raAzGQupwBYE3NrY7nMp4R/qqlJfKFqEE6lALaSI1LezAQcWSatDGyLihmxoeWv4U+Y4qhrvXSg4rMpAZnBRdVPwywAphjyzbVEnFDh4WkyF0DqpB0XAJFxO5CyBOCPB+FJWWs702c01SFV1QnUdJBZ7W7YlznBkWrQoiaLulRqlN2Wq1MUwWE6IHMoJAP1xKcRasOhiLo3dPx7KnW4w1VKyPSpHxjrLIpRhVFxUkk6t2Ugb6t8RcUzFOqz1DSqCoQoPMjINKqJjwtQED97c4jOTpNRNSlVLKrIrK1IpeoTDD7RtXlMi2++C/EfhzwVqlnZjSOklqQQNL6eU+K09NxcDFnNulsMF1t965fxuhtLiQp16FYU58BKahYuwT+1Fpn1iMNmktCrTpJU+1CqWd0aArA2C0lvIAucWeE5NHc6gdKo7nTudCloEgwSR2w3TQqaBSSrTdqirLnWulyZMhFAIMW3IntgQSQmuija/KR46X9FJmOPOfHZqeoVfEFMMRrpeLYhW6qd9JtN7HcYlOI29oE3Pv/M4LVfhysprhhAohzq0iH0vpgDUYJkGTO2I14cA1QO+laVJKhYU9ROvQQANY21ib9DiHMd1cZgYe7+UNYsAIGqd7CR+P82xGlGWBve/3Yncjvg1S4SKjUAlSVrMV1lIKlBJDIWMWIuCd8V+B5T9oq6ASsozA6A3lUtpAkSSLbjAgHomPdEbN6Dy/PJUYIGxEkD7ogfliRXnVJgDvFvX/AD7YuHJIavhCoQ0EAVKQQF4GlCwqMF1TAY2mB1nEGdoCmxQtLRzqAORpgpqB5iOvYyOmKIPNMZKxzhl/v8Ko9QWXUb/2hJt63O+OZitqAAEETN/xn54l8M7Ta/b8cWaPDnqklFL26aQACR1NjtOID0VyMIBJ0GiElJgiJJuJ6TvGzCOuL1HLVGNtiSNWvSoWRfVFun1wYyGRVWy4LF3qOsKNMBLsWYEzBVTEACbY19HzdQAigQBAktbt0FhhoaTuuPLjGR6M1Pl/KzPCeD0SOeGdtRMVNJAVtItFxY39sLGkyKHQNLMQeYagsQbwIjr3PXCwzIFgdi5ibBQmj5aSzAprTLDUsAAEyVFwbCCe2Fl6rNTdlLkkCDrBMRrkMYJHPMAdhiagzK55GYANAhLhQBy6TtJ+8ZnDa99RAMMXUwqwtgtybg26YasNKnTpoDDk2a/2ikCKRmATCGW2674pZ/goAc028ltLGS0KpkEmWscF+djZXkh45KepQXVQ0TpgQTeTf5Y5mMrUILgk85UJAgnxBcncGFNpi5wLmhy0QYmSA2wrNTUolkhYNmR0R1JW48wIkSfW+IsxnqlQqKhDBfLZQEG2hQACtO3lFgbxc41HgPFdKmoKQmkgIjHUWlRJAGyi98AM5lAoUqW0sAdTCBJkwO+344Q9jmjTZdzCYyGZ/eFO9SqFer9myC6VSuoSLwZEEnoegxYXPVBUpuGBakmlGYAtpII0tI5lgkCZgG2I1pDrB7ThlJzffawsPx6T64SCeS6b4o8xLhv/AMKlfOuU0BaSqSrkU0RASJgkqomP1w6txKo+vlpr4xBdkpojOZ18xVQSCwn1OIVfYCZ6yRP5evTHVq3JnewuItaxH64vMUIgiJHh/H8J2SrPSMrpBggzzAqwIIIYQQQYiOuJDn3IAmkiK6uBTpokusgFtIExNvfEbjpq32H4dptjnh383Q9e/wDgDig4hNMDHOBy/wB5JeIQ1Q6uesH1wNw5Bb2lgPpiSnnqgLtKsWRabak1KVQLpBUiGjSNu2IHBLQBEG0m3vHW+HU6W8taCbn16R7YllAImO/T5f3orC52rrp1AwDUpKBUVVUnchANN+s3OI0z7rzKtJSAywtFBKvykMoFwRP444Inofmfy98cdN5325SbwT1se2JnKIwR9OX8p/iGVIWmhW40UlQTINwoAJ98R0snVql2ClizSxCzBZp1R9cXclwwvEFWOoKRrKtGliSbQLixHUY0/BKi0qJdyNIIRYaeUKIWdIJOpjcjrvhrGF265OLxrYu4xuo+yG8M4AJo1GbVqIlNNgplrmJMgC2DJoCs7WNMBacqUEEBqhIK7QRHyjEZ0hqVJAFWAT9oSdOgjSV+6D0IN9JxXp1ko6vKVSpppjW1kWipVVjciT5rX32w4NDdlx5sRJKbcVK2XVlRY0QE0sqQbBjCvMmwgiwg4k4Fl0RGAnlizqJUhAYgEgHmJtjtcotRANMoCX5zYKIEgbHmMexxJU0IrxGptbCNUzEC+09ge2LCSq2bqMKa01RzpC8wtq5b7XtaZ74WLZrrUcKBYBjuRsQOw9f5GFiK7Q9HWm7imaaqoUkmSOd21gBSDqJUXOGUnDENsCASCGk6m1Hm2a3Re2CGUq1C1RipMlQYZeQCnqsYGu5//b0wKNKohQsIKiFmqAOWnEzpITc9+mDSQpy9FWChqSo+jSrgwRLMwAkQTvfriaiedSpW7LqHMDIRidTbMJI2FjiHO0xNVWYghS3mUk6aa7qRLC/5YnWo2phNwKm1UE/7Pdo+z38t4j1wQUS1KWcFULlgZZSy8iib2g9idj9MZvjjprCJpIRVUkKSdQBBnoQPzJwd4xxAUqLqJDOzQdQ31Rt6CL7GcZACZO5JvLG8neRjNM/9K7nZWDLjxT9PdPKeUQBvHL8rHp/njtOnfYQzD7vqPTHCb7D3k3J7j0xylBK9YM3O3z64yr0ZAA2TonaZsSI/Xbph5iANPW3KP1/PEQNyTAgfzOJCQdMxc2ue9vfEUawAqv8AtCFtxb0/XaPTEq1eUQdybx+BGGeEDq2B9zt3jDTTiJgm9yD+7+GLS7eNxf8AfVShjJPNt6dex/nbCKmN2M2vBPW56DfHSbHax7H+euHAwVW23b0HX54iYaoKMSJ3NrG34fOMc1tJiQB1kQT2w7ULmw3H5emOxEW7/dMb4pQgDnor/BMxUR2CiZDEEQWBCkCJMCxJvaRjUZYvUosXLU6kudICywA0DUL+lxF49sYuhVggkAiYIZTBBI5T6G4+eNmERgpXSrkiGgnkapsGtKmJ0joRjVEbFLzPauHDJMw5+qt0qospNRDpfSDoJAUqkggEX3E3uPbAHimT8SlVqTWTWXIANMCCBTGpZM7e3ti4uUSoYprTCBKenWh0iWYtFMxBMD8DiNmUGkhdWLhIGnbnLGXvIJgafTDFy13JrrqMniVPLEqyyAHAEMnlJKGRi7TBYLOq51SCIM1JErv0mff1xBk0ZawB06iiaiKZ0tGsm4MISWBvOx98Mp0IpUCWTUdILxciGIm9x874oKKwlcU3lvEgoOuo+Zuomf0wsDcnRpgEPzqIH9QZmD9xTCzc7XnCxaohXXq/ZhRH2jMLISPPpXmFlgRHthZxqTEMqSCYI8OTJZV1FTpMWPMTsOuKzUTppmHAqQWbxAtgWYAAsCpuDIiMPzFTU6NLBuWFFRbkBm3nnGkzb0wwJZCe7rpMx1ltBMh6kKBU3JAgBR2jtizl69PXzKoVk1H7IqDJJ5gRZoABnfDcnQ1qgDklTT1jUCAVGqwmA0kX9cZ/j2Zak7LzRJuakmCJNtW0kkSNrDFPdlFp+HhMrwwKvns14pWRYSFAjaZm/U/pijYAGIm0GJ9rYaR05fqdvXEqNywQp9xJHsYnHPJs2V7WKPI0NZypcaRIMkReL3G23r0x1gtrMZPpYdDHfEZYDVde86jv16W9/XFmjlpIVYJMd9jYGdo9T2xXyTM4G5pRAWNiOm4/KcSUsm9QEorkgXIi0iAT8wNvXBzhvA51M/hvADIFqQrSYGp4MAkEWBwYo5JUXUigOSQLwNPiSAQPQRO+HshJ1K42M7VjrLH3j15IPkfh9nLLWNVDuII22t2v8sVc/wAFqUzq0sackAyDsYBa1jONNls42pXc0yhUKSHJ5yTOgk3UxEGTbDEqszGSsjSRLnyyW51FlmDhhibVLnR9qTNfmdqOnssM7wOoMjqP8v8APCIE2mwmxHXv640uY4EtWm1Sl4alQPLJRjpLsRMm4ZY/u4B53JPSYh10gmBbf2MX6bYzujLd138LjmYgUDr05qpuP4xh4n52kTbEBIFoFukfPtb54Wo3m3ymwHX64Fa3SN2P9tP07ea5ncfT2xquEBylKA+lH0z4gKkKGY8rbH17Yy1ImB77Rufn6YLcHrsFdSUVSCedS0kwI0gc1pt/aODjNOWDtOMPwxI5I1lfERXJ8UEMGPOrny6jLMLrB2EWgDDW4Y6JRnxORRqhkAkU2ut7XO59MRVs4QlVbFftBZTbmCLpPQCdvTDsnnxmNYqqAiagFKtDLqAWRcseWZjZsal5TZXqII8SHbWBpXWQZ0opBPVoLXPtikMhUD0gwPLThYqWOhYmIsZY33jHKmlpC1EVy9QC0tE6OUyNOwPyw/MZtkqKupW1q5V4MKSyhZW8/hscQKl2kmZuyKNZbnHiNaFQQDpkiQbxeQcLFCrxpUvVKgESBocmSTJkKQZjYbQMLE1RiF7hYCuZ002KMWpBaUhjG1gNB9JYfTDK1mZQaYMOY0mdgoKtsoHbDWz+XYAGnmLSQfEWbmf3IiwjER4lSMJ4VXRqJIDreWLXlO/5YrjM6p3+txI/T6e6tVs0tNWaaToQ4gAwSNKAN+8Zn64yJ5nJIUTJgLEegHQY0ef4xl3AXRXI6nxFkyZg8mwxSD5Vj/U1z0/rRH004TLIHHQrs9n4STDsLnMNn5e6FqAVJ1DfqPw/AD54sJlncDSD0BJFoYxv3v8Ahgnl6eUG9Gva/wDWi/uQJ/ywW/pagq6RTrxMj7Ucp0xy8sAYW3JzK1TYmYNqNhJ8SPdQcI4CiE+IRUPKQLBRN9pvcdcWMrSXRSIK+ISpaOxlgu/lm0Y4nGqOrV4VabSfEW+kW1ct98PTjtEBR4NXliB4i9BFuX88PbLGNiuHNhsZKbeL+3ukGIZVLfugkICG85AMWUD9BiGm2rwrmAynT4ZsFpEkLAlwT+OLFXj9G7eDVHciqBsIuNN/bHf/AGgowoFGqNA5ftF2iP3cXx2dUn/X4n9vp7qzkaaL4p5YYghSoXSAgOx2N/zxNTpeVEOllnnFODZYESIcANvcSMDX45SYN9lVGomYqrBJAW4032x3McZokmadc6gbeMLeXy8vKLCwxONH1U/1+J/b6e6KmmTqbxDEEFQoAJKqATbUCI29cMrpysjO7TqILU+YAQOUaeYCd79MDTx6jJIpVQxn/ajqRMrpgnlF4xx+NUSCGo1iGBkeMCeYiYJW2w2xfGj6qxgMUDYb6INxHghs1Mu6nfki8kDm2nblA3nAupTKjqG9xP4+2NfS49QCKgo1dIII+0BNjq/d7jfFLN5zK1GJahWJ0hZ8YSN+sSd4vsNsIdkOoK7OFmxLBlkYT46Xp9VnG0gTJtuZEdANh6RjvC6qh0JLjS6kkFZF+s9ImfTBN1ygv4FW/wD9Ue/7uIFqZIf7GrvJ+16/TAAje1u77hlDTVUdr5+KOBxoA1VCtTTfl0AtUkwImYJ9LDE1SqvM48ZW8MkgBfEGpibA2E6ZHtihleIZbSkUao0QJ8bcAk7aY+e+EMxlSdXg1TAEfbTBEmRK38x+uH8VnVebd2diA4jL6e6sVagPhOA5VnV9fKBLttG5mcNr8SpoTVqa1fw4CkLO7GCFJHbrhi8ZyyU1pmjVIXSR9rJ5TIJ5bXj6YEZrMZSo2p6NZievij9FxRlFaFNi7Nmu3NNfT3Q3NFm3mQAJO0dhHQe2FgoK+UN/CrAntUX/ANMYWE2um6KcGmtNfRDUqRft/P8APvghksv4lSnTU6TUYLq3ibTE4GTgn8MNGby//ir+eAAsgLr4htMc4bgEonW+H8rSd0qcQpB6Zhh4L8pHeGxLX4MgoVK9HMU660Y1qFZCJ63Jw74g4lw9c3mVfLZhnFQ+Iy1AAWtcAmwjE4qUqnD84MpTNIDQavjHXqSTZSDAO+4w8xssj8led/ysRka8k61uG1qhvAuGnN1RSVgpKswYiYjcaZE74GUquoTa89fWMaT/AEbR+2LYWpv74ymQHILiD6euEFoDAfFb2SuM5YTpQPqizZA/stTNFhpp1Vp6YuSxUTMwBzdumJOCcOObqikCF1AmSCRa+0jFqp/3NmP/ADNL/qp4s/AB/wBcpm3lbb+6cE1jbZ4pTp3hkxB+EmvsFmt5O8FgfkcEeN8L/Zq4olg/2auCARAYtaJP7uBVIwHj95p+p3xovj4xn1t/8NT/ADqbYrKMrvBM4rw+MdQb8kGptYbeuCmQ4QlajVrvXSilErLOhYc2xswPYYEl79Pp6de+DmXH/ZWf/vUv+pcDE0F2qPGPcyO2mjYH3KrLw7KWA4jQP96k6j5sWgD1OK/FOH1Ms6pU0c41IyGUdRuVPzH1GKSgRH6bWH1wc46Y4ZlA3mNdvD76OaY9Pw2wYDXg0KpJc6aEsJdmBNVQ++ipUcgWy1TMa1C0CoIi5m28237YXBcj+0VkohlXWSASJFlJ2+X44I0T/wBl53+9T6eoxF8Cx+3Zfvqbp/YYYmQW3xU476m1+G6+yGcUyNShU8KqNJFw3Qr+8p6j8uuHZLhHjrWYOF8GmahkTqA6biP5tibhXFlKvl83LUfEfw6m9SgdRAKE7p/Z/S2DGQ4e+XTOq0Mj5R3p1F8lRe4jYxEj1wQiBdpsgONljj72jtKPI6rKcHoNVqLTWA1QgCdpNh7jBjPcNyyM1NuI0kdG0uPBcwwsRIbvgd8IuWzeVn/eL+eIuKaP2/NawdP7S+rTE6dV4nrGKaG5cxHNapnSvnDGuru3pR5+KIUfh6lV1Chn6VWoql9HhOpIXeGLH0+oxnqdSYI6+mNXwbhuQzTvTpftaMtNmligBCxYwJ67YyGUeUBA6YuRoABARYOZ7nua5xNVuKKn1Y7hkHscLCtF0swSGJ8hmzSqJUAkowYA7GO+IGxd4JQWpmKKMJVnUEdwTfFtu9FJCGsJdtRRLM/E6O7u/DsszuZZizyT3NsV838SO1F6FLLUculU/aeHJLAdL7YIcb4lkaGZrUBkNXgtpLeMwmwMx88TcKTJ52nmQuUag9GiaisKpa4BtH6HfGnvXVi1wAcMGB5jdl056eGmZBeC8ZfLVVqIBKyIOxBBEHr6/LBGlxyjfTkMr/8Ak/8AM4zvDiHanIszLPsSJxrPiXM5LKZp8uMiahQKdXisPMJ2wuMOrQrVjI4BI3ukuI5Hp9VR4nxZ6tHwFoUqFJnDsE1EkrEb+oH0GO8I4k2WqCqoDEAiDIBkRuNsE/hiplM7Vah+yNRJpsyuKpaIIGx63xjspn2dVOBe11h12ggjjcHxZSOZB539SrqqQrbyZ6bT2wczfxP4r66mSy9RgoUM2qdK7CY7k29cQfGapl80KVNYU0Uex+82qd/bFj4a8E5fOVq1I1Bl0DhdRWfNIke2I0PDi0FBKIn4cTFpobVvrQVTPcbWohVcnQpkgw6atS+wIw7I8bNKjUpGglZKpBZahIB0mwt63+WGD4lyhueHNB7VzMfPEnE8rRfLftmTLhFYLWpVDLUySNJBG4kjrsR2jBU67BFhDljA4b2OAJ3O1/OzSeOPqDy8Py4Pc6j26H+bYGcQztXM1BVrtJUQiqIRFnZR8h9MWvhHKjNZqnSqE6DqYwYJCiYncCY2wqnHckGcf0cToYrPjsJ0kj9MQBzm2TQRGOKKbK1pc4C+vqVD/SxGWq0AJWqQSxNxpM26Yi4TxZ8tWSqihjTkwxsSQR023wQynEeHVQ61cscsNBK1BVZjqsAoWL7z/wAJxmVqkoSQAdM+xwJsVqtULYX52lhB53zseBT1UmSd2YtE9zOCfD+OV6NGrQXmpVVYaW+6WEEr+o29sHfiitkclXSj+xeITSWpq8Ur5iREX/d/HAr+ncmZjh3/APdj+mCyFh+LVK/yY54w3hEt5bcvqhPD6zUXpukaqZDCdpBtgvW+JKbu7tw7LMzkszFmlidybdcCuE0PEqUkf77op78xAJGD3F8/kcvmKtD9gL+E2nUaxE2BmPnio81HXRHi+EZGhzSXVpWmnzsc1VT4nKBvByWXoO6lPEUsSAd7HAKhRCqALxjQDiWQqpUVsscswQmm4qM8v0XSBce+AVO64qQnmUzBiO3ZWkHx1/JSn0j2wsdZfbHcK0XQUcYJfDf/AL3l/wDxU/PFDwW7HEmVd0dXSzoQw9CNt8E00bQTEOjcAdwVpvib4vzFPO5iktPKlabwC9HUxEAyTqE74scA4nVz1HOUaq06aCgW10FNM6hMKxBOoHsexwKPxdxL/fL/AMtP4Yq8Q+I8/WptTesdLWYIirIO4kCcaeKLu1wBgXcMMDAD+6/OqQrg5lqNvvp/1DG0+NeLZann6i1MgtZgqaqnjupI0j7oEWFvXGNy9FlgqIKkEfK4/LEueqVa1VqtU6neATAGwgbemFNkppHiujPhhNMxxOgBB1o2ttnM9TytH9r4blEdHXS9Y1GLUj1D0yDAmJIPva+PPsrS0KB264I8N4hmMsWNFimsQwIBVvdTacUTNyQASZsAB8gNh6Yj5A4D0UweFML32c17OvX6rR/6R/8AvBf/AC9P82xL8Oj/AFDioH+4X8nwB4nmKtar4tVtTaQoMAcouBb3xZ4ZxPM5bX+zvo1xqlVMgTFj7nF5xxM392Szh3jB8EVmFc+hBQ6lSJAhST7HGo8E5XhGa8UaHzTKtJGsTtzQbjqfYDFN/jLiI/2yj/7afwwIzj18wwqVqrVWFhqNl/ursPliBzG6jdFK2ecAPAa0EEm7Ohvoj/8Ao3H+vUv7r/8ATgBlKhSs7FA+mq50uDpPO1j3GJMq1aky1KR0uuzCJB+e49PXBU/F3Eh/tV/5afwxGuaWgHkUErHtmL2UQQBvSM/CeeTNVnp1cllkUUXcMqGZBUDe3U488o1CaMmJK/pjTZ74j4jUVkavCsIOhEBg7iQLSLYCLkoUKBaIP0xUjwQFMHG6N7nO0BqhZK3nx38QV6GaSnTo5dwaCNqq0tbSSwgGRawt64xmezlWvU11EpqYCxTQqsCel73wdo/Fefj+uAi39Wht9MMrfFnELaayx1+yT+GDe9rtL8lkwsb4DQjBI53/AAg/DKL1K1NaMeIWGjpzC4v7jBzM/FuZFR1fL5VnRyjsaRuymDfrcb4z+UoPTKsj6WWCrdQRscGj8V8St9uketNJ/LARuDRvS04thke1waCK60b9kV4JxL9uFelXy2XVVoOwZEhgw2g9N/wxh8rUlFNr4OZ/jvEKqNTauNLiG0qqkg7iQJE4GUaOkRvFvl/HElcHAIsE0xFxIoGqF2uCmTcQB6/44WH1lBAsI6YWEUVu45UxbHE3nCbHE3ODWXkaTok4QwT4FxBKFTU9MVAQREDrYmTtylh6yMD67SSQAATsBA+g2ti60Sw5xcRWg5p5pqDDPE0kqfcElo5ZqVFUb7lhMWE4jriCACSCoYE6DY9ijsp9w30x1KjgyrsDpC7/AHRsvt/DCVWqOmpiS7omo3iWAFuwmYwVtOgSg2Rr8zjpS69NPsYapNZoANNQBDhTJFQnrIt9MNzWXKJWLFD4Jiz02Lc+nZHJXvcemG5qkyIamqVpkaGWdJ1EyVPQgrcESDjmayyB8xTDuWp6jUlFCvpcarioSbmbr06YYGeCRxSNn8/yn8WCUXZA5Z13/qo6TOmqzrvsyjFviORFLUSzctQU11CmA/NDadFVjaxIIFjiPO0qhpFnq1dPhJUllp6CWVWVNXia9V4Ercjthi0Fc0wtSrOZeeZFA1Cpp1tFQ80yRH4XxMo6JYlea73zUXEkRajUwxZlZlP9XHKSCfs6rEGR5WAPeMPWgRS1gp5mUhnRPKFMy7LPm6bRjua8UozVKgYLUURrptLHVclGJHl69/TCy2RNWnUMjTSIJBkwHDSwUXJhAIAJPpBwJaL2ThK7hfFsfopcxSWl4ut2inUWnyqCSWVjN3AA5D1O4xxcsDMMxAopVHKgYhyo0w1QKCNW+rphlHM6abVvFqgPUCyqqWY6WILBnAFp6k3w45Rqhqy9R/s6RMKpZ1cIyrpaoFEStgx8tsWGjolOlc27cnmiktNTlSkKhP2Qglwugk1RTBGoHz9Rge1ZYYqSVAmSBPr5SRHsTi+lHw2qhapTw6aliPDB5mXkbXVCBgxAI17riDKUjXZjqYryjWyyZaFUEISAJ3MwFUnpiFumyOKbUkusKzmMkErihqeTUCaiqabkCeWqT12IExinTqo1JnRnOllBDIonUDBBV2/d29cdowS7M7JVDFmJAkMu2pi4OosIhQxx01nqCHqMwmYMRPew9cUa5hW0SONB3zVrieR8LUSx5amhdQp85khiumqxtAJkDzDFM9PljkXbmPMdTX3bufW5v64u8G4gtCqtRkFQKPKQN4sZ6QYM4E5SdNE6MSMYc3eKpVGxzacTcQqq1RiqhVJ5VAAAHQQMQVjc/wA98UtDDYTQcLDU64WFu3TAE/xREThq1QDvhv8AS+XO2TH/ADqn8cTZfO0XYIuSBZjAArVLntvh2RBnAGx8vdRPmRIg++H+Op69cTvXQT/qBNrlatRwPdkJA7xOK37Wth/RzyRI5q5kdxa9r/MYnDKF07KGh8vdcp5kTfHWrwVgwQwII3BBkH644OIUoM5Eg9BrrX3sT0srH/gPY4s0HRqi0/2BlZttTVx1Em/QEgT6jviZCqM8Z5Hy91WdSFZSTpZgSvQmd42m5vh+ez1UghqhIazWUFvcgSdsOr51EnVkWAUkai9YLIMWOxuI+WJMvXRwWGR5QCZ8StDGYhT95ibQOxwVFKuPct9PdVHc3IbdFVtrqoAUEdYi3bHWzBBQqxmn5fS82+d8WzVpeIKYySs5EgLXeDadyQIi84c1WmpYPktJVNf9bUa3QyrRBMXnA0UxskIPwny90KLxqA2JBI7kTBPtJ+uLNGtbzFbhrWushTIvI1H6nFkVqdv9Qa9xzVriJkdxF5w2rnKK+bJEb7vVHlEtv2Fz2F8SjupUdUG6fT3UVHiVRQYYyxlrLBPeCIn1xHUqmor62kvGqfvBY0jtaBHti54qTH9HvPbVWn3jtPXETZykAGOShTsTUqgH2Ox6/Q4uii/8a0Z6e6iqZ1wSy1DqYAMSASQI3kX2Fze2OtVciS7QbmLc2kC4WOgxYrVqa0/EOSGggGTXfYmAY1TBPWIwynmllgMgZXzAPXJEiRIi1u+JTuqUeFyb6e6grVWOqXnXpJ7mNpw6jWtffePliY8RVQCcgQDsS9aCIJsTbYE+wJ2xH/SFKJGSt38SrFzAv7yPcHFZCia9oGjfT3UZrWkbd/mcMNa22LFXP0wo1ZEhZ3L1gJk2k26H6YlaqoUMciCG0xFZyTq8vKG1X6WviZCjbM0fE3091UOYH1xG+YnFo5tNjkGBtYvW2MwfYwfocVv6Zy//AMov/OqfxxMhRidg/SfL3UfinHMTf0zljvlR8q1TCxMhRjEs/afL3VfNcJek7qROiDqXYq3lcHbSw/hiGhmmpOrJZ1Mg+vpg/wAHzTVwlOvUWlXafAqtpMgm6Mvaf17YI8O+F9Oa0V11IEJ0wzIzWvIWY3MHYxhhaRqsQxLQwtdv4c1kstxOoluViCzBnBZgzKFYgk7kAbztgnwrMZytVCoRyq125VVCqqxYgi0AX3+WJ8h8NPVrVdC6ERj9pUkKqzbe8x0/LEfE87lUptTVi9JWBaP9vUXYHtTU3ib4tocUD+CWaVmP2HzQ/itbMZVjl9cKJKhQI0s2oFTcwYIF9mYbHHF4pX1awadMksToSJLsjMSCTJJprPse+Kkl/tXJao92J29IHYAAem22ONfA5jsmx4ZlW8aq5Xz9SopVtB1CGbTzkazUgsTtrM/TC/bavhrSBAVYjeRD6x1idRmYnEOXXEjjAF5WxuFjyjROTN1BVNaZqEliTe7TPyv8sTLxSszMxKyyhGGgHUgBAU6pMEEzeTO+2IqNLUwUEAn7x2HqfYfXEOZYKYQlhNidyO9sWCatC+KLNZHJW24vVNmIZQpXSy2KlQsECJso/m2OVeKVXDgtyurBlC2hl0m3QhbA7iT3OIMq6NZuVujESPmP1xY4frUtBB5YJB3B6H3xTnEDdJLI9w0KWnxyt4hrKV1sIYw1xM/vd+m19sRrm69ZFy8jSDO3aWJ3gbk2GI6NC0MdIG/f5CcOydBqlRFpsFZjAY7D1Pp6YmZ2yPgRhpdlojVKvmH5EKU9aBRJCkhUbUqkzAUCJ63I6xh9PiuYBLF1JaLgKCQuoCQoEeYxYHbFTPNTo5iolMeNCkGq7lRqJEuNPmAPS4t1xBlPQyO/fDHhzRaz4drJX7aK8/Eag+7T6Ty3aKbUxqvfkZh03xHS4xUUgIQsQIUWgMzaYMysu0g+nbHFoa/KZPbFjNcKdiuinp0i5Olb+pm5wAe7ZNkiiBoAKtns7UrIoeDpnSbyJJJG8RJ7dsR0uKVNSwKeqlo0vo5/s/KCe354eyRaZjqL/liPI5cEORGvzBPvMBHlHUjtvviw5yuSGIAE6BWKPFatMaU8NFKhSioI0yxK3mxLGR7YpAwIgYZm64UggWYC3Y/eUyNwfzxOqzQNXUNQbSEtcCAbz5rgx2BxCTzSw+GP4dFVdVO4v6YWFVkRqUrO0jfCxaLM06plIVKbrVsWHMvUz920dztj1n4LzVWrS11D9qhKk7zZSeosNu1seRUWPiJJIEi+8XF/lGPT/hF4y+oSdRJsYMHfGnJa5bml4JtQ/HtaqE8OmxWm062FiQNwfcx/M4wWVySss+IFEwARPp32jHo/GMuKtK+94+V/0x59x3JhEVhYgX9ZuMW5mqaGkCvup6wpVCF1im62JAlTvzEG4Pt3xc4d8LZhVZ18Kqp2YEE/Qm344y9NQXE7Hc9vXGiTK1FZPBqwrEgyTB9DpHqP44Gg0IeK+jZ2KJv8P1GysLTbxQ55i9jzep3IgR6epmGp8O1kUPUZEUj7xEk+gGNvSpVFpinA2vuL+8b6oO/yxheM8Fql5Z9XNCDqBEjfYbYARAGz1TIcQ69CqqrQEiqzgxsLGep6gD64e+QWqF0MKWoCJadXu0yPnjN5otqJaS0kGe+LuRzKqskSdsE2IckXHc99EnZHeK/D1TVK0+Vo0lSDquBFj9JjBjjvC6iPTanTKrogiZnYhOUTI6H1OBXwYtStWbTrZVAbTqsOjb/8Igd8bLj1TNVKeumrUyhmREQN51XJ/h9Zww5wJSBL3hr87WKfhtRgwNKoHBkEiBpAO8wAZgybfXAXjNRqQKgjULEqZiR3GCHxVma72qOxk3B2iOwtv+eALUrFel8Qxi7WiSaRrS0ndNXiTaRJkgabjdbWwqWZ0AIfKYIN5AnoZxXzDxp2gfwxEamrTHT8sNLQd1iMhjNgrYZDgSkrUFTXTcrygcxEywPyt64L8R4OahYUYo0iB4kjQsrPNEDoR0v7Yo/BeWreCtSmhdlaIlRIi5vG0CB74KcdyOYrKzOvhqItO4taOw3vhOTvZrTWuaRd0a2WWGYoIxD1alUCACtl9pJn6DA/M5o+IjKNJQypUQRA79cV6pVdQj/PFVswY9sMDRdoHzGq6L0LJ53L8QptTbTTzAgzpBSr6lf3hta+CtX4cYZFaEJ5gZ1EXBLAjl3JsT2HpjOfCvw3VVTWYKC2kBWuQNYk+hIj1tja5pqrKq6hKgztEHf1kdu3fAlgc4fNUxzjQOqyHF62VyeinUVq1SJbS1l9AW39euFjPfGiRmSGAEKPKoE+p7ne+/0wsGGjomBzuqq56kQJ7HHo3wmpbKUgCQPDBaPefzxguJ+QnsD+WNz8GVSMkhG5pmPaTGCYLQsviUEbqQESe/4bYwXxFlSGKzZRBHsTfGtr5nUDHRQPw/xxn/iqjFUt0qUw3zi/5T88E9NmJYRfNZLiQ0xp6fqP8MaT4YoipUpqGYmQpja1yNtt5PqcZrjDwgJMiBilkuLGm9OojQyNqHuCJEdjtitOaTJO2N7vFe71qLbSxlgQBsbRqnp/jjO/EvCNTJULFDsY9NvzwbWsG0HqFJHuYxnvibPEIs7kk+sRf8cDXVOhsGysHxBNLsN+Y373xFw9FaoFYkAm8bx1jFjNAsZH0wPXMeHUmen8/jixukiQNk72y9m+F6VLwh4YAJSwEWUnyj1JEnFzL+KXZSy6Dy6fXvM77SMAf9HwZsqazHl8o9l3I+ZjB7KZtFYlQfvEWiSMWABsgcG24s1CwXxhkWSow3AMg9R6H5j8cZSvYD1ONlx7Nag25kGTO5nt2vjG54GFvIBP6YBMleXNCGZjYx3xClSOY7AScczuaAGkCTN8TfC3DhmMwqvdF5mHcDp8zHynBLmyTa0F6p8O8PenlaarUAlQ5tPmA6ggWFh2nF4q7U11OCDbbf8AwxNlK0qNoAIgb9OvthuZrBkplYWLjqDci84pdSFxyDReTcWp6atRf3ScUsnmNDo5AbQQ0HYkbSOt7/LFv4gqBKtSTedutxP64BtmCRGLGi5r5g0r1n4b4oKzoobVHmgyNRG3qRP1ONZ+zASTIMH5/P548z/0bJpM9BpP1J/SMei1aoq6wCY79sENdV0IpnzDMVivj+grGk46Aqfabfr9MLFH4irMzCkLeGTJJmWP8I/HCxSsOvksnneIs9thEEbzOPV/glQ2So9IpR76bThYWLYsGAe4zGzy/KhqVdIAH3rH5Ej8sUP9JbMmVoVEYqdWgx1BU/wwsLFPW7tA/wDmD4rzXP8AEDWMxpUxyzNx1+eKi2v2wsLArgBxdRK94r5vT+zQP6yBvsNOKHHOFCrXpJqI1v4Z67qxmO/L+OFhYtw0XdkJEQXl7cVZS6wDDEdtjE4G1m1GThYWKK4ksjnble8/C1Jf6Ny6qI+xWfUtJJ+Zv88Q1Xim/wDZU/xwsLB/pXXwv/y+qyPxZn2p0lqmGHi+GV2kFSZn/hxg8xm3ck6iATMDYYWFgHfEVzcW9weQCqpp4ckrdSQR1Bg/UYWFiwshJXqnwNmmqZCoSTrp+JzkySYJkz8h8sFtsvliSTqSb9zMn8MLCxXNd7COJDR4fheUfFND/WXM7wfwj9MCvBxzCxAuLL8bvmvQvhWqFoBQt2UHVOxUjpjc8FQVQ7Gx8EuI2lbQfQzhYWIFvie4M0PReQ/E+bcZlypjVBjfe+FhYWKWd8jsx1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xMSEhUUExQWFhUVGB4aGBgXGRwcHBsaHB0fIBwaHBobHCggHBslHx4dITEiJikrLi4uFx8zODMsNygtLisBCgoKDg0OGxAQGzQkHyQsLDQsLC8vLCwsLy4sLCwsLCwsLCwsLC8sLC8sLCwsLCwsLCwsLCwsLCwsLCwsLCwsLP/AABEIARUAtgMBIgACEQEDEQH/xAAbAAABBQEBAAAAAAAAAAAAAAAFAAIDBAYBB//EAEsQAAIBAgQEBAMFBAYHBQkAAAECEQMhAAQSMQUiQVETMmFxBoGRI0KhscEUUtHwFTNicuHxByRDU4KTsiU1c3TSFjREVGODkqKj/8QAGgEAAgMBAQAAAAAAAAAAAAAAAgMAAQQFBv/EADMRAAEEAAQDBgUEAwEBAAAAAAEAAgMRBBIhMRNBUQUiYaGx0TJxgZHBQlLh8BQV8SMz/9oADAMBAAIRAxEAPwDzpVGxi2/yE4SU7Tb5e3thxo6phe/Q+wtOOFTuBHQb2mwjGRek23US5VV6nrP8xhlVIOkSd/52xNBJO/Toe/qcO8KWk9B+f44u0OUEU0KD9nXZf5v7YcKB9bYJZfhbtcUzBiZER1m5vi/w3hSNActqkWiAeUsfptcjE1KU6SKPfyWeKztPy337RiZMhVMHQ0GIOkgX9TY41eV4elKfKIOq6LMASRY+u4nYYbncrpVgbStzyiAqbyTBuQebvgsqzOxh5BZVeHsVBLCexBnr06bdcWqHC1BYNJhTFjeFG2/fpgzW4cphuZoBXVA20gAbzE/u4stSWWVtKltRI5JElQo3i/rggAs5neVn8xwi0oCAAYHsBP3b3MXxNmckoHkaATJ1GwmNRmIG+04J1nWSsCVkTy7F7jfUBb2wLr1FKlRMMQfu3kk30iOo6YF1BHCZHuygqvlqKF4YStyFkzv3m9rXxO1GmPuyH0lSpawJJ3BM7RO2KdNSGmbi/WO/b9caKkg0oQVJUAmTuoTcSsnzbWxTTafiw9hBBr6oAKFJyQpYHTO3aSdyOlrxOK+YyLoF9ReSAbCSI1Hb0nGnqBjrgwFP7pJgKByjw73b+0N7449GeVnTVe1hqWQt7bx7YMUsfFku7QAZLVrAcQneB2m8mLnrhj5Fl6A79QTYxMbxjRPWUTGoSYE6tUlo7SFt7RivR0M45bmG1A9SxN/WBii0Joxcg31WcKH+ffCK3Htb5n27YO5h9S0y33mAupEwGMC9unU4qnJ6mhQRyrcgwTpJI/kYEtK0sxTHHvaIaPTSJP8APTDmbfsAMdNLTv8Ar27zbfElVNMdd+senXArUDmbYUC7Rb5n/DCxPTpGPu79QMLFI2tcQrCO3e5I/Pba2GuZAW8wLkdhJ6X2xOFvE/mNl6/44IU+HkMftYKgtqgiCoAIE2I5jf0xGglDiZmRijqULoZJiCeXSvXSAY0zYEevpi3w7KKrXUaoJv5YCibRa7DodsG6dErSMlnBZwWlto0CQCAbjqP44hqOWZiutWuNmmC6qDBeBGmZBG+2HABceSd7+eikpMVDDUgI1Qojm5F3t3PSMVP6PpywUFCNRkxcWXqlrnYAjBAZNfOXZxqBtqAJLhYkG8do6YbmmB0hlMwGgFh5nJBPMbcptJ22wSSoaeRJEQdnWwkXOjzBQsQLDDRk9AY02MtIkAk3cek9D6YtZFKmoMpJGgGSTpNy5N2H4gb74ecqpGoIFK6XKpzLqMsWBDASQ0zJwNolx0doO4IGwYTLST5YNr2uMV3ylVwIOkpB5tZ6km5ANwBv2wQy+VsBpEFQGN5sm7XuDItbFeqoSFc84nQ2wBVQIVdU3Gq49cQKlBVzIRFM8wVZliNRC6oAJC7ncQbjGerqzGTLHoZmIH96T264LcdekTpWmg0k6rL5hbcGP1GBVSxHl2Paf59sJe6zou3g8MWMzHS1Wq0Xiy32J7gR62wX4cXaEJYxePSQI8wkRI2O2BVMyDA3NrWEn0UxbvgnwysBUCkldX3gRY79VI3j+GI06qsREHxkqznXDQQQNTERAMg1B1FSJ5e/yxcydKVXUNR5YJieZpvDT23A+eJKqK6qxZZIVfMAIIJZhNPzb9Fx2iNDAjRywIteKfcICLkdW2w61xlEtEwZVSTpBBCmbta7x+M2xDmKIpjVyKQt7CxCHc9vcdMTCtqQQRDOxJIiNKgfuAATfmi3rjlZ58QswNig0l+sLsBPmJMr0jEtRUatk2FiJgLA5AZHTcjyjHaUAOS50iRqsdMaVtA9+++CGYJIWb2IIGsgkOBv5dUjrc3jFJadMqwFi5uV8Rt3IMRBAtuDAxFShagC8SAQSYgXBYICTETabHFPidNBBQkhjc9rwYAE40S0wyKIkHSdjcTKwdjEX98UP2LXzlChXSdBJkXaDIMXGKOqayRzPhKzlWuFETPsR6xhYlz1JVpKVKSSJLav3b9CPoBhYHhhbRj30juXyS6VZUBY6ZnQRJfmW51CAN9rHE1TK+NuNNxBpGmuoVHMyNRVo0+9sc4ShDUdTAKoGqNPRH7LMi3UxgxnFQRdjYSdQkhFJJ2vvsdM4Nc0uJNlVKORCrRAaYEy2kmJLkmb9B6emFRRYVn0A/Z8y+GdZ52m6gGQRso39MVsxwZaYqVFUBgrqArO24X7sCNz5e+DFOmwomYIAYMZIMAaVtFzEAyRiKlRpU0UEXIMTJpmYRmje14MMTvibJ5Wm6BlMqpQypQbIT92zDm2ECcSZynUYEArphihJYERoUA8mrqbAdsPhPD0knVUdkMMdNzoMgCPKABPU98RWm1a6eF4gI0rKi6qJCkbssgEnrqHbCqV4OhVHMp1E9LBAAQIN/awx10hSUWWZuX+scRUYCWEal8pNuUWOFmcs3IUuhPMoLEmSTK2I3v3tgVar56goDFYK3Uwy91FyFN97EHbpiDM5w0lAF5JgGCSCxnVy2gdj12xPw+loXQw0a9KgKXkKZMk6Qy95MXjADiecNV7TCCFsb2ud4N/bFONBasLAZZNtAqrOYJPUyYJO56QJwwqC3oQCd/ex/hidAdO8RvIPQX62xAlXciSfWfabmMZ16J9Cr2SUWlV6gm7bfO8+h74YxcNqgi1oJsR7Ed+mLImx95Pr2ievzxyogMzAk3kb39Ti7QmMOFArVLQFZA50ywIIlrrp0wCGH3id53xZp5NAx2gqwF2tdVNy3cdI/XAbgx1rCtFRLIsDylwxYdYtf3GL/BOHk0mWoVIsV1BWUcxaYDQZMGx6emNDTYtebnjMchaVUaq6ygp6QWIYhXuS0BpJiNIJgzMb2wPzlMsi/aNNQyeRjZmkAqWPQdD3t0wbpUCX1sliBuFiNDdZnr9604rU1pqEDETEzppkgBJIEWi/wB3vi7SlVfLkaVDsLLLQbzqcRz7yL2E6t8R5Dh5KhlEgssDSIA065jXEyYsSbg4KopB1No0gRumnkUqTqO3MwBBJjEwGhWUwV0m/KHsqrZFsRJ3GIpoqdNQ2imtQmVHlA5YTb5zN59McbJKiFdIZQwHNpAUBBptNxJ2HU4kzWbpCR5GXUsKUG+kTN4N9iMVGeo9QBXApuW1A7lS4XVYEFoG8jfbFKLlbIpUhWTQN5QKSYgetrnfthYlzGfKOrUQKgKsOZgIAIH7o6g2vhYtS0Wq5kalaJYI8EB7BioEiAwJj8Dh9SsoVqcmXYg+aCCwQy0RJnqZOMKXcWJaIFoY7EwDJNsPFVpk65AB2Mj7xgzcz+OA4i3js1x0zeS2NamXUglpYsPLUMF3sSCdQUBfQGbYH0s1WlA6sxJKu0OFYM5NgBBGlexPrisuWq6aTVM5TQ1F8QB3qqQskX0qVFwdzG+Kn7LmjUNCHeqpKaZb7oubmCD3G4Pri8/gh/wR+8aI5m61WqRKstl1WqaSZ1Rp8yEBROwuN8TZAU6mhljWYglXBLH7RoJgOJjYDY9oxl6RqlC/MApCsZNiQdINwRMEXHSMczGUrU1LAMoUAypIIWoDo2aea5tG2K4ngjPZ2lh4W2yyMmoRLCC13AYwWtJMSTtJFsQvUhNLaoAgDSwJAW8c3Ne1oxnKuQziqdWvkEvFQMwBHmKrULKACDJG2+BuklRM2ncHvvE4HiImdm5tnI/x/NaUCqfMfWyqIsdViDbrjPMSZEd4Fjaw2mPri7neFNRVGfQdXaSUaFbQ8+V9LA6ex9DipUoulQU9MVJEg6ATNxJJCgEEGSRbAOJJW/DsZAzffc/JOFO4IGwPb29xhrKDFhBO0Le++98W24RXVl1U7uFCKHosWLAxAVyYJm5tiGvwusiGoVXSgEkPSeNxfw2MC+8dcVlKfx4tNdPpyTNMH0i+1r/XHWHcatt49TMbH5YnrcNqI7I6MKirqZSBIUKST6j1xVRVsN5k3ItaLD+GBpPDwdkR4NV0VRYQQYJPUgwNrA98HDmVWjJWmFZSTDqQjaBpCCOYTNxGMpSCy0bi0cv8/XHDSv17SSNxA2j03wbX0KWDE4ETOzgrQZri0hlQ8yljzNTGlSNIM7AgkcpBxDpJKtK6QSPOgkjSoBQDmWQTaItgE9ULBEsLmRER1v8AkMPpVdrf5noe2D4h6LMOzWE1m1+S1VEUtT/aoJLKp8RW8xBgArCmxMXw81KQXmdNTuYkifPPQWsPyxj1MrPWR94xudj+mHrvc7C94HfaIi3fEMqJvZjeZWky9ek7faVk7jnO+tiblQY2tttvitmHRArmrTJARTpYgzqJ22AvExgIpHcHV/at8sNejMgtqHUSY9Jjp6YHiKHs0AaFaTh2aom7VV8qqBqLeWSeZhJEtufXCxn8vTCiFAj0Y7279MLFGVGzshpFlyu8Q4YKY5GBXV5dLWAUG5+7c9cDkUXtvY8pMmwuN/njYDKODqNw9QX8Rti4F1iDyjffFTiHB0LtYAtf+sJBljMyJmBsLYY6M7hZcN2gNGyfdDambouKQehUY0qfhjTUCqw1MRbw2InV0OHnjTE1qhpIaldhJOuFQRCKFIbdVvN9ItfFatk3XSzLAIEGTF7+22IAIi832JM97YVmIXUGHieL3B/6rp4tNZ6rUQUqrFakCQrtaWU/d5grjcgze+K78Sd0zCustmGRiwBGnSWhdMTpAIHoFGJeDZNajnxGC01Ul28TQq8raAzGQupwBYE3NrY7nMp4R/qqlJfKFqEE6lALaSI1LezAQcWSatDGyLihmxoeWv4U+Y4qhrvXSg4rMpAZnBRdVPwywAphjyzbVEnFDh4WkyF0DqpB0XAJFxO5CyBOCPB+FJWWs702c01SFV1QnUdJBZ7W7YlznBkWrQoiaLulRqlN2Wq1MUwWE6IHMoJAP1xKcRasOhiLo3dPx7KnW4w1VKyPSpHxjrLIpRhVFxUkk6t2Ugb6t8RcUzFOqz1DSqCoQoPMjINKqJjwtQED97c4jOTpNRNSlVLKrIrK1IpeoTDD7RtXlMi2++C/EfhzwVqlnZjSOklqQQNL6eU+K09NxcDFnNulsMF1t965fxuhtLiQp16FYU58BKahYuwT+1Fpn1iMNmktCrTpJU+1CqWd0aArA2C0lvIAucWeE5NHc6gdKo7nTudCloEgwSR2w3TQqaBSSrTdqirLnWulyZMhFAIMW3IntgQSQmuija/KR46X9FJmOPOfHZqeoVfEFMMRrpeLYhW6qd9JtN7HcYlOI29oE3Pv/M4LVfhysprhhAohzq0iH0vpgDUYJkGTO2I14cA1QO+laVJKhYU9ROvQQANY21ib9DiHMd1cZgYe7+UNYsAIGqd7CR+P82xGlGWBve/3Yncjvg1S4SKjUAlSVrMV1lIKlBJDIWMWIuCd8V+B5T9oq6ASsozA6A3lUtpAkSSLbjAgHomPdEbN6Dy/PJUYIGxEkD7ogfliRXnVJgDvFvX/AD7YuHJIavhCoQ0EAVKQQF4GlCwqMF1TAY2mB1nEGdoCmxQtLRzqAORpgpqB5iOvYyOmKIPNMZKxzhl/v8Ko9QWXUb/2hJt63O+OZitqAAEETN/xn54l8M7Ta/b8cWaPDnqklFL26aQACR1NjtOID0VyMIBJ0GiElJgiJJuJ6TvGzCOuL1HLVGNtiSNWvSoWRfVFun1wYyGRVWy4LF3qOsKNMBLsWYEzBVTEACbY19HzdQAigQBAktbt0FhhoaTuuPLjGR6M1Pl/KzPCeD0SOeGdtRMVNJAVtItFxY39sLGkyKHQNLMQeYagsQbwIjr3PXCwzIFgdi5ibBQmj5aSzAprTLDUsAAEyVFwbCCe2Fl6rNTdlLkkCDrBMRrkMYJHPMAdhiagzK55GYANAhLhQBy6TtJ+8ZnDa99RAMMXUwqwtgtybg26YasNKnTpoDDk2a/2ikCKRmATCGW2674pZ/goAc028ltLGS0KpkEmWscF+djZXkh45KepQXVQ0TpgQTeTf5Y5mMrUILgk85UJAgnxBcncGFNpi5wLmhy0QYmSA2wrNTUolkhYNmR0R1JW48wIkSfW+IsxnqlQqKhDBfLZQEG2hQACtO3lFgbxc41HgPFdKmoKQmkgIjHUWlRJAGyi98AM5lAoUqW0sAdTCBJkwO+344Q9jmjTZdzCYyGZ/eFO9SqFer9myC6VSuoSLwZEEnoegxYXPVBUpuGBakmlGYAtpII0tI5lgkCZgG2I1pDrB7ThlJzffawsPx6T64SCeS6b4o8xLhv/AMKlfOuU0BaSqSrkU0RASJgkqomP1w6txKo+vlpr4xBdkpojOZ18xVQSCwn1OIVfYCZ6yRP5evTHVq3JnewuItaxH64vMUIgiJHh/H8J2SrPSMrpBggzzAqwIIIYQQQYiOuJDn3IAmkiK6uBTpokusgFtIExNvfEbjpq32H4dptjnh383Q9e/wDgDig4hNMDHOBy/wB5JeIQ1Q6uesH1wNw5Bb2lgPpiSnnqgLtKsWRabak1KVQLpBUiGjSNu2IHBLQBEG0m3vHW+HU6W8taCbn16R7YllAImO/T5f3orC52rrp1AwDUpKBUVVUnchANN+s3OI0z7rzKtJSAywtFBKvykMoFwRP444Inofmfy98cdN5325SbwT1se2JnKIwR9OX8p/iGVIWmhW40UlQTINwoAJ98R0snVql2ClizSxCzBZp1R9cXclwwvEFWOoKRrKtGliSbQLixHUY0/BKi0qJdyNIIRYaeUKIWdIJOpjcjrvhrGF265OLxrYu4xuo+yG8M4AJo1GbVqIlNNgplrmJMgC2DJoCs7WNMBacqUEEBqhIK7QRHyjEZ0hqVJAFWAT9oSdOgjSV+6D0IN9JxXp1ko6vKVSpppjW1kWipVVjciT5rX32w4NDdlx5sRJKbcVK2XVlRY0QE0sqQbBjCvMmwgiwg4k4Fl0RGAnlizqJUhAYgEgHmJtjtcotRANMoCX5zYKIEgbHmMexxJU0IrxGptbCNUzEC+09ge2LCSq2bqMKa01RzpC8wtq5b7XtaZ74WLZrrUcKBYBjuRsQOw9f5GFiK7Q9HWm7imaaqoUkmSOd21gBSDqJUXOGUnDENsCASCGk6m1Hm2a3Re2CGUq1C1RipMlQYZeQCnqsYGu5//b0wKNKohQsIKiFmqAOWnEzpITc9+mDSQpy9FWChqSo+jSrgwRLMwAkQTvfriaiedSpW7LqHMDIRidTbMJI2FjiHO0xNVWYghS3mUk6aa7qRLC/5YnWo2phNwKm1UE/7Pdo+z38t4j1wQUS1KWcFULlgZZSy8iib2g9idj9MZvjjprCJpIRVUkKSdQBBnoQPzJwd4xxAUqLqJDOzQdQ31Rt6CL7GcZACZO5JvLG8neRjNM/9K7nZWDLjxT9PdPKeUQBvHL8rHp/njtOnfYQzD7vqPTHCb7D3k3J7j0xylBK9YM3O3z64yr0ZAA2TonaZsSI/Xbph5iANPW3KP1/PEQNyTAgfzOJCQdMxc2ue9vfEUawAqv8AtCFtxb0/XaPTEq1eUQdybx+BGGeEDq2B9zt3jDTTiJgm9yD+7+GLS7eNxf8AfVShjJPNt6dex/nbCKmN2M2vBPW56DfHSbHax7H+euHAwVW23b0HX54iYaoKMSJ3NrG34fOMc1tJiQB1kQT2w7ULmw3H5emOxEW7/dMb4pQgDnor/BMxUR2CiZDEEQWBCkCJMCxJvaRjUZYvUosXLU6kudICywA0DUL+lxF49sYuhVggkAiYIZTBBI5T6G4+eNmERgpXSrkiGgnkapsGtKmJ0joRjVEbFLzPauHDJMw5+qt0qospNRDpfSDoJAUqkggEX3E3uPbAHimT8SlVqTWTWXIANMCCBTGpZM7e3ti4uUSoYprTCBKenWh0iWYtFMxBMD8DiNmUGkhdWLhIGnbnLGXvIJgafTDFy13JrrqMniVPLEqyyAHAEMnlJKGRi7TBYLOq51SCIM1JErv0mff1xBk0ZawB06iiaiKZ0tGsm4MISWBvOx98Mp0IpUCWTUdILxciGIm9x874oKKwlcU3lvEgoOuo+Zuomf0wsDcnRpgEPzqIH9QZmD9xTCzc7XnCxaohXXq/ZhRH2jMLISPPpXmFlgRHthZxqTEMqSCYI8OTJZV1FTpMWPMTsOuKzUTppmHAqQWbxAtgWYAAsCpuDIiMPzFTU6NLBuWFFRbkBm3nnGkzb0wwJZCe7rpMx1ltBMh6kKBU3JAgBR2jtizl69PXzKoVk1H7IqDJJ5gRZoABnfDcnQ1qgDklTT1jUCAVGqwmA0kX9cZ/j2Zak7LzRJuakmCJNtW0kkSNrDFPdlFp+HhMrwwKvns14pWRYSFAjaZm/U/pijYAGIm0GJ9rYaR05fqdvXEqNywQp9xJHsYnHPJs2V7WKPI0NZypcaRIMkReL3G23r0x1gtrMZPpYdDHfEZYDVde86jv16W9/XFmjlpIVYJMd9jYGdo9T2xXyTM4G5pRAWNiOm4/KcSUsm9QEorkgXIi0iAT8wNvXBzhvA51M/hvADIFqQrSYGp4MAkEWBwYo5JUXUigOSQLwNPiSAQPQRO+HshJ1K42M7VjrLH3j15IPkfh9nLLWNVDuII22t2v8sVc/wAFqUzq0sackAyDsYBa1jONNls42pXc0yhUKSHJ5yTOgk3UxEGTbDEqszGSsjSRLnyyW51FlmDhhibVLnR9qTNfmdqOnssM7wOoMjqP8v8APCIE2mwmxHXv640uY4EtWm1Sl4alQPLJRjpLsRMm4ZY/u4B53JPSYh10gmBbf2MX6bYzujLd138LjmYgUDr05qpuP4xh4n52kTbEBIFoFukfPtb54Wo3m3ymwHX64Fa3SN2P9tP07ea5ncfT2xquEBylKA+lH0z4gKkKGY8rbH17Yy1ImB77Rufn6YLcHrsFdSUVSCedS0kwI0gc1pt/aODjNOWDtOMPwxI5I1lfERXJ8UEMGPOrny6jLMLrB2EWgDDW4Y6JRnxORRqhkAkU2ut7XO59MRVs4QlVbFftBZTbmCLpPQCdvTDsnnxmNYqqAiagFKtDLqAWRcseWZjZsal5TZXqII8SHbWBpXWQZ0opBPVoLXPtikMhUD0gwPLThYqWOhYmIsZY33jHKmlpC1EVy9QC0tE6OUyNOwPyw/MZtkqKupW1q5V4MKSyhZW8/hscQKl2kmZuyKNZbnHiNaFQQDpkiQbxeQcLFCrxpUvVKgESBocmSTJkKQZjYbQMLE1RiF7hYCuZ002KMWpBaUhjG1gNB9JYfTDK1mZQaYMOY0mdgoKtsoHbDWz+XYAGnmLSQfEWbmf3IiwjER4lSMJ4VXRqJIDreWLXlO/5YrjM6p3+txI/T6e6tVs0tNWaaToQ4gAwSNKAN+8Zn64yJ5nJIUTJgLEegHQY0ef4xl3AXRXI6nxFkyZg8mwxSD5Vj/U1z0/rRH004TLIHHQrs9n4STDsLnMNn5e6FqAVJ1DfqPw/AD54sJlncDSD0BJFoYxv3v8Ahgnl6eUG9Gva/wDWi/uQJ/ywW/pagq6RTrxMj7Ucp0xy8sAYW3JzK1TYmYNqNhJ8SPdQcI4CiE+IRUPKQLBRN9pvcdcWMrSXRSIK+ISpaOxlgu/lm0Y4nGqOrV4VabSfEW+kW1ct98PTjtEBR4NXliB4i9BFuX88PbLGNiuHNhsZKbeL+3ukGIZVLfugkICG85AMWUD9BiGm2rwrmAynT4ZsFpEkLAlwT+OLFXj9G7eDVHciqBsIuNN/bHf/AGgowoFGqNA5ftF2iP3cXx2dUn/X4n9vp7qzkaaL4p5YYghSoXSAgOx2N/zxNTpeVEOllnnFODZYESIcANvcSMDX45SYN9lVGomYqrBJAW4032x3McZokmadc6gbeMLeXy8vKLCwxONH1U/1+J/b6e6KmmTqbxDEEFQoAJKqATbUCI29cMrpysjO7TqILU+YAQOUaeYCd79MDTx6jJIpVQxn/ajqRMrpgnlF4xx+NUSCGo1iGBkeMCeYiYJW2w2xfGj6qxgMUDYb6INxHghs1Mu6nfki8kDm2nblA3nAupTKjqG9xP4+2NfS49QCKgo1dIII+0BNjq/d7jfFLN5zK1GJahWJ0hZ8YSN+sSd4vsNsIdkOoK7OFmxLBlkYT46Xp9VnG0gTJtuZEdANh6RjvC6qh0JLjS6kkFZF+s9ImfTBN1ygv4FW/wD9Ue/7uIFqZIf7GrvJ+16/TAAje1u77hlDTVUdr5+KOBxoA1VCtTTfl0AtUkwImYJ9LDE1SqvM48ZW8MkgBfEGpibA2E6ZHtihleIZbSkUao0QJ8bcAk7aY+e+EMxlSdXg1TAEfbTBEmRK38x+uH8VnVebd2diA4jL6e6sVagPhOA5VnV9fKBLttG5mcNr8SpoTVqa1fw4CkLO7GCFJHbrhi8ZyyU1pmjVIXSR9rJ5TIJ5bXj6YEZrMZSo2p6NZievij9FxRlFaFNi7Nmu3NNfT3Q3NFm3mQAJO0dhHQe2FgoK+UN/CrAntUX/ANMYWE2um6KcGmtNfRDUqRft/P8APvghksv4lSnTU6TUYLq3ibTE4GTgn8MNGby//ir+eAAsgLr4htMc4bgEonW+H8rSd0qcQpB6Zhh4L8pHeGxLX4MgoVK9HMU660Y1qFZCJ63Jw74g4lw9c3mVfLZhnFQ+Iy1AAWtcAmwjE4qUqnD84MpTNIDQavjHXqSTZSDAO+4w8xssj8led/ysRka8k61uG1qhvAuGnN1RSVgpKswYiYjcaZE74GUquoTa89fWMaT/AEbR+2LYWpv74ymQHILiD6euEFoDAfFb2SuM5YTpQPqizZA/stTNFhpp1Vp6YuSxUTMwBzdumJOCcOObqikCF1AmSCRa+0jFqp/3NmP/ADNL/qp4s/AB/wBcpm3lbb+6cE1jbZ4pTp3hkxB+EmvsFmt5O8FgfkcEeN8L/Zq4olg/2auCARAYtaJP7uBVIwHj95p+p3xovj4xn1t/8NT/ADqbYrKMrvBM4rw+MdQb8kGptYbeuCmQ4QlajVrvXSilErLOhYc2xswPYYEl79Pp6de+DmXH/ZWf/vUv+pcDE0F2qPGPcyO2mjYH3KrLw7KWA4jQP96k6j5sWgD1OK/FOH1Ms6pU0c41IyGUdRuVPzH1GKSgRH6bWH1wc46Y4ZlA3mNdvD76OaY9Pw2wYDXg0KpJc6aEsJdmBNVQ++ipUcgWy1TMa1C0CoIi5m28237YXBcj+0VkohlXWSASJFlJ2+X44I0T/wBl53+9T6eoxF8Cx+3Zfvqbp/YYYmQW3xU476m1+G6+yGcUyNShU8KqNJFw3Qr+8p6j8uuHZLhHjrWYOF8GmahkTqA6biP5tibhXFlKvl83LUfEfw6m9SgdRAKE7p/Z/S2DGQ4e+XTOq0Mj5R3p1F8lRe4jYxEj1wQiBdpsgONljj72jtKPI6rKcHoNVqLTWA1QgCdpNh7jBjPcNyyM1NuI0kdG0uPBcwwsRIbvgd8IuWzeVn/eL+eIuKaP2/NawdP7S+rTE6dV4nrGKaG5cxHNapnSvnDGuru3pR5+KIUfh6lV1Chn6VWoql9HhOpIXeGLH0+oxnqdSYI6+mNXwbhuQzTvTpftaMtNmligBCxYwJ67YyGUeUBA6YuRoABARYOZ7nua5xNVuKKn1Y7hkHscLCtF0swSGJ8hmzSqJUAkowYA7GO+IGxd4JQWpmKKMJVnUEdwTfFtu9FJCGsJdtRRLM/E6O7u/DsszuZZizyT3NsV838SO1F6FLLUculU/aeHJLAdL7YIcb4lkaGZrUBkNXgtpLeMwmwMx88TcKTJ52nmQuUag9GiaisKpa4BtH6HfGnvXVi1wAcMGB5jdl056eGmZBeC8ZfLVVqIBKyIOxBBEHr6/LBGlxyjfTkMr/8Ak/8AM4zvDiHanIszLPsSJxrPiXM5LKZp8uMiahQKdXisPMJ2wuMOrQrVjI4BI3ukuI5Hp9VR4nxZ6tHwFoUqFJnDsE1EkrEb+oH0GO8I4k2WqCqoDEAiDIBkRuNsE/hiplM7Vah+yNRJpsyuKpaIIGx63xjspn2dVOBe11h12ggjjcHxZSOZB539SrqqQrbyZ6bT2wczfxP4r66mSy9RgoUM2qdK7CY7k29cQfGapl80KVNYU0Uex+82qd/bFj4a8E5fOVq1I1Bl0DhdRWfNIke2I0PDi0FBKIn4cTFpobVvrQVTPcbWohVcnQpkgw6atS+wIw7I8bNKjUpGglZKpBZahIB0mwt63+WGD4lyhueHNB7VzMfPEnE8rRfLftmTLhFYLWpVDLUySNJBG4kjrsR2jBU67BFhDljA4b2OAJ3O1/OzSeOPqDy8Py4Pc6j26H+bYGcQztXM1BVrtJUQiqIRFnZR8h9MWvhHKjNZqnSqE6DqYwYJCiYncCY2wqnHckGcf0cToYrPjsJ0kj9MQBzm2TQRGOKKbK1pc4C+vqVD/SxGWq0AJWqQSxNxpM26Yi4TxZ8tWSqihjTkwxsSQR023wQynEeHVQ61cscsNBK1BVZjqsAoWL7z/wAJxmVqkoSQAdM+xwJsVqtULYX52lhB53zseBT1UmSd2YtE9zOCfD+OV6NGrQXmpVVYaW+6WEEr+o29sHfiitkclXSj+xeITSWpq8Ur5iREX/d/HAr+ncmZjh3/APdj+mCyFh+LVK/yY54w3hEt5bcvqhPD6zUXpukaqZDCdpBtgvW+JKbu7tw7LMzkszFmlidybdcCuE0PEqUkf77op78xAJGD3F8/kcvmKtD9gL+E2nUaxE2BmPnio81HXRHi+EZGhzSXVpWmnzsc1VT4nKBvByWXoO6lPEUsSAd7HAKhRCqALxjQDiWQqpUVsscswQmm4qM8v0XSBce+AVO64qQnmUzBiO3ZWkHx1/JSn0j2wsdZfbHcK0XQUcYJfDf/AL3l/wDxU/PFDwW7HEmVd0dXSzoQw9CNt8E00bQTEOjcAdwVpvib4vzFPO5iktPKlabwC9HUxEAyTqE74scA4nVz1HOUaq06aCgW10FNM6hMKxBOoHsexwKPxdxL/fL/AMtP4Yq8Q+I8/WptTesdLWYIirIO4kCcaeKLu1wBgXcMMDAD+6/OqQrg5lqNvvp/1DG0+NeLZann6i1MgtZgqaqnjupI0j7oEWFvXGNy9FlgqIKkEfK4/LEueqVa1VqtU6neATAGwgbemFNkppHiujPhhNMxxOgBB1o2ttnM9TytH9r4blEdHXS9Y1GLUj1D0yDAmJIPva+PPsrS0KB264I8N4hmMsWNFimsQwIBVvdTacUTNyQASZsAB8gNh6Yj5A4D0UweFML32c17OvX6rR/6R/8AvBf/AC9P82xL8Oj/AFDioH+4X8nwB4nmKtar4tVtTaQoMAcouBb3xZ4ZxPM5bX+zvo1xqlVMgTFj7nF5xxM392Szh3jB8EVmFc+hBQ6lSJAhST7HGo8E5XhGa8UaHzTKtJGsTtzQbjqfYDFN/jLiI/2yj/7afwwIzj18wwqVqrVWFhqNl/ursPliBzG6jdFK2ecAPAa0EEm7Ohvoj/8Ao3H+vUv7r/8ATgBlKhSs7FA+mq50uDpPO1j3GJMq1aky1KR0uuzCJB+e49PXBU/F3Eh/tV/5afwxGuaWgHkUErHtmL2UQQBvSM/CeeTNVnp1cllkUUXcMqGZBUDe3U488o1CaMmJK/pjTZ74j4jUVkavCsIOhEBg7iQLSLYCLkoUKBaIP0xUjwQFMHG6N7nO0BqhZK3nx38QV6GaSnTo5dwaCNqq0tbSSwgGRawt64xmezlWvU11EpqYCxTQqsCel73wdo/Fefj+uAi39Wht9MMrfFnELaayx1+yT+GDe9rtL8lkwsb4DQjBI53/AAg/DKL1K1NaMeIWGjpzC4v7jBzM/FuZFR1fL5VnRyjsaRuymDfrcb4z+UoPTKsj6WWCrdQRscGj8V8St9uketNJ/LARuDRvS04thke1waCK60b9kV4JxL9uFelXy2XVVoOwZEhgw2g9N/wxh8rUlFNr4OZ/jvEKqNTauNLiG0qqkg7iQJE4GUaOkRvFvl/HElcHAIsE0xFxIoGqF2uCmTcQB6/44WH1lBAsI6YWEUVu45UxbHE3nCbHE3ODWXkaTok4QwT4FxBKFTU9MVAQREDrYmTtylh6yMD67SSQAATsBA+g2ti60Sw5xcRWg5p5pqDDPE0kqfcElo5ZqVFUb7lhMWE4jriCACSCoYE6DY9ijsp9w30x1KjgyrsDpC7/AHRsvt/DCVWqOmpiS7omo3iWAFuwmYwVtOgSg2Rr8zjpS69NPsYapNZoANNQBDhTJFQnrIt9MNzWXKJWLFD4Jiz02Lc+nZHJXvcemG5qkyIamqVpkaGWdJ1EyVPQgrcESDjmayyB8xTDuWp6jUlFCvpcarioSbmbr06YYGeCRxSNn8/yn8WCUXZA5Z13/qo6TOmqzrvsyjFviORFLUSzctQU11CmA/NDadFVjaxIIFjiPO0qhpFnq1dPhJUllp6CWVWVNXia9V4Ercjthi0Fc0wtSrOZeeZFA1Cpp1tFQ80yRH4XxMo6JYlea73zUXEkRajUwxZlZlP9XHKSCfs6rEGR5WAPeMPWgRS1gp5mUhnRPKFMy7LPm6bRjua8UozVKgYLUURrptLHVclGJHl69/TCy2RNWnUMjTSIJBkwHDSwUXJhAIAJPpBwJaL2ThK7hfFsfopcxSWl4ut2inUWnyqCSWVjN3AA5D1O4xxcsDMMxAopVHKgYhyo0w1QKCNW+rphlHM6abVvFqgPUCyqqWY6WILBnAFp6k3w45Rqhqy9R/s6RMKpZ1cIyrpaoFEStgx8tsWGjolOlc27cnmiktNTlSkKhP2Qglwugk1RTBGoHz9Rge1ZYYqSVAmSBPr5SRHsTi+lHw2qhapTw6aliPDB5mXkbXVCBgxAI17riDKUjXZjqYryjWyyZaFUEISAJ3MwFUnpiFumyOKbUkusKzmMkErihqeTUCaiqabkCeWqT12IExinTqo1JnRnOllBDIonUDBBV2/d29cdowS7M7JVDFmJAkMu2pi4OosIhQxx01nqCHqMwmYMRPew9cUa5hW0SONB3zVrieR8LUSx5amhdQp85khiumqxtAJkDzDFM9PljkXbmPMdTX3bufW5v64u8G4gtCqtRkFQKPKQN4sZ6QYM4E5SdNE6MSMYc3eKpVGxzacTcQqq1RiqhVJ5VAAAHQQMQVjc/wA98UtDDYTQcLDU64WFu3TAE/xREThq1QDvhv8AS+XO2TH/ADqn8cTZfO0XYIuSBZjAArVLntvh2RBnAGx8vdRPmRIg++H+Op69cTvXQT/qBNrlatRwPdkJA7xOK37Wth/RzyRI5q5kdxa9r/MYnDKF07KGh8vdcp5kTfHWrwVgwQwII3BBkH644OIUoM5Eg9BrrX3sT0srH/gPY4s0HRqi0/2BlZttTVx1Em/QEgT6jviZCqM8Z5Hy91WdSFZSTpZgSvQmd42m5vh+ez1UghqhIazWUFvcgSdsOr51EnVkWAUkai9YLIMWOxuI+WJMvXRwWGR5QCZ8StDGYhT95ibQOxwVFKuPct9PdVHc3IbdFVtrqoAUEdYi3bHWzBBQqxmn5fS82+d8WzVpeIKYySs5EgLXeDadyQIi84c1WmpYPktJVNf9bUa3QyrRBMXnA0UxskIPwny90KLxqA2JBI7kTBPtJ+uLNGtbzFbhrWushTIvI1H6nFkVqdv9Qa9xzVriJkdxF5w2rnKK+bJEb7vVHlEtv2Fz2F8SjupUdUG6fT3UVHiVRQYYyxlrLBPeCIn1xHUqmor62kvGqfvBY0jtaBHti54qTH9HvPbVWn3jtPXETZykAGOShTsTUqgH2Ox6/Q4uii/8a0Z6e6iqZ1wSy1DqYAMSASQI3kX2Fze2OtVciS7QbmLc2kC4WOgxYrVqa0/EOSGggGTXfYmAY1TBPWIwynmllgMgZXzAPXJEiRIi1u+JTuqUeFyb6e6grVWOqXnXpJ7mNpw6jWtffePliY8RVQCcgQDsS9aCIJsTbYE+wJ2xH/SFKJGSt38SrFzAv7yPcHFZCia9oGjfT3UZrWkbd/mcMNa22LFXP0wo1ZEhZ3L1gJk2k26H6YlaqoUMciCG0xFZyTq8vKG1X6WviZCjbM0fE3091UOYH1xG+YnFo5tNjkGBtYvW2MwfYwfocVv6Zy//AMov/OqfxxMhRidg/SfL3UfinHMTf0zljvlR8q1TCxMhRjEs/afL3VfNcJek7qROiDqXYq3lcHbSw/hiGhmmpOrJZ1Mg+vpg/wAHzTVwlOvUWlXafAqtpMgm6Mvaf17YI8O+F9Oa0V11IEJ0wzIzWvIWY3MHYxhhaRqsQxLQwtdv4c1kstxOoluViCzBnBZgzKFYgk7kAbztgnwrMZytVCoRyq125VVCqqxYgi0AX3+WJ8h8NPVrVdC6ERj9pUkKqzbe8x0/LEfE87lUptTVi9JWBaP9vUXYHtTU3ib4tocUD+CWaVmP2HzQ/itbMZVjl9cKJKhQI0s2oFTcwYIF9mYbHHF4pX1awadMksToSJLsjMSCTJJprPse+Kkl/tXJao92J29IHYAAem22ONfA5jsmx4ZlW8aq5Xz9SopVtB1CGbTzkazUgsTtrM/TC/bavhrSBAVYjeRD6x1idRmYnEOXXEjjAF5WxuFjyjROTN1BVNaZqEliTe7TPyv8sTLxSszMxKyyhGGgHUgBAU6pMEEzeTO+2IqNLUwUEAn7x2HqfYfXEOZYKYQlhNidyO9sWCatC+KLNZHJW24vVNmIZQpXSy2KlQsECJso/m2OVeKVXDgtyurBlC2hl0m3QhbA7iT3OIMq6NZuVujESPmP1xY4frUtBB5YJB3B6H3xTnEDdJLI9w0KWnxyt4hrKV1sIYw1xM/vd+m19sRrm69ZFy8jSDO3aWJ3gbk2GI6NC0MdIG/f5CcOydBqlRFpsFZjAY7D1Pp6YmZ2yPgRhpdlojVKvmH5EKU9aBRJCkhUbUqkzAUCJ63I6xh9PiuYBLF1JaLgKCQuoCQoEeYxYHbFTPNTo5iolMeNCkGq7lRqJEuNPmAPS4t1xBlPQyO/fDHhzRaz4drJX7aK8/Eag+7T6Ty3aKbUxqvfkZh03xHS4xUUgIQsQIUWgMzaYMysu0g+nbHFoa/KZPbFjNcKdiuinp0i5Olb+pm5wAe7ZNkiiBoAKtns7UrIoeDpnSbyJJJG8RJ7dsR0uKVNSwKeqlo0vo5/s/KCe354eyRaZjqL/liPI5cEORGvzBPvMBHlHUjtvviw5yuSGIAE6BWKPFatMaU8NFKhSioI0yxK3mxLGR7YpAwIgYZm64UggWYC3Y/eUyNwfzxOqzQNXUNQbSEtcCAbz5rgx2BxCTzSw+GP4dFVdVO4v6YWFVkRqUrO0jfCxaLM06plIVKbrVsWHMvUz920dztj1n4LzVWrS11D9qhKk7zZSeosNu1seRUWPiJJIEi+8XF/lGPT/hF4y+oSdRJsYMHfGnJa5bml4JtQ/HtaqE8OmxWm062FiQNwfcx/M4wWVySss+IFEwARPp32jHo/GMuKtK+94+V/0x59x3JhEVhYgX9ZuMW5mqaGkCvup6wpVCF1im62JAlTvzEG4Pt3xc4d8LZhVZ18Kqp2YEE/Qm344y9NQXE7Hc9vXGiTK1FZPBqwrEgyTB9DpHqP44Gg0IeK+jZ2KJv8P1GysLTbxQ55i9jzep3IgR6epmGp8O1kUPUZEUj7xEk+gGNvSpVFpinA2vuL+8b6oO/yxheM8Fql5Z9XNCDqBEjfYbYARAGz1TIcQ69CqqrQEiqzgxsLGep6gD64e+QWqF0MKWoCJadXu0yPnjN5otqJaS0kGe+LuRzKqskSdsE2IckXHc99EnZHeK/D1TVK0+Vo0lSDquBFj9JjBjjvC6iPTanTKrogiZnYhOUTI6H1OBXwYtStWbTrZVAbTqsOjb/8Igd8bLj1TNVKeumrUyhmREQN51XJ/h9Zww5wJSBL3hr87WKfhtRgwNKoHBkEiBpAO8wAZgybfXAXjNRqQKgjULEqZiR3GCHxVma72qOxk3B2iOwtv+eALUrFel8Qxi7WiSaRrS0ndNXiTaRJkgabjdbWwqWZ0AIfKYIN5AnoZxXzDxp2gfwxEamrTHT8sNLQd1iMhjNgrYZDgSkrUFTXTcrygcxEywPyt64L8R4OahYUYo0iB4kjQsrPNEDoR0v7Yo/BeWreCtSmhdlaIlRIi5vG0CB74KcdyOYrKzOvhqItO4taOw3vhOTvZrTWuaRd0a2WWGYoIxD1alUCACtl9pJn6DA/M5o+IjKNJQypUQRA79cV6pVdQj/PFVswY9sMDRdoHzGq6L0LJ53L8QptTbTTzAgzpBSr6lf3hta+CtX4cYZFaEJ5gZ1EXBLAjl3JsT2HpjOfCvw3VVTWYKC2kBWuQNYk+hIj1tja5pqrKq6hKgztEHf1kdu3fAlgc4fNUxzjQOqyHF62VyeinUVq1SJbS1l9AW39euFjPfGiRmSGAEKPKoE+p7ne+/0wsGGjomBzuqq56kQJ7HHo3wmpbKUgCQPDBaPefzxguJ+QnsD+WNz8GVSMkhG5pmPaTGCYLQsviUEbqQESe/4bYwXxFlSGKzZRBHsTfGtr5nUDHRQPw/xxn/iqjFUt0qUw3zi/5T88E9NmJYRfNZLiQ0xp6fqP8MaT4YoipUpqGYmQpja1yNtt5PqcZrjDwgJMiBilkuLGm9OojQyNqHuCJEdjtitOaTJO2N7vFe71qLbSxlgQBsbRqnp/jjO/EvCNTJULFDsY9NvzwbWsG0HqFJHuYxnvibPEIs7kk+sRf8cDXVOhsGysHxBNLsN+Y373xFw9FaoFYkAm8bx1jFjNAsZH0wPXMeHUmen8/jixukiQNk72y9m+F6VLwh4YAJSwEWUnyj1JEnFzL+KXZSy6Dy6fXvM77SMAf9HwZsqazHl8o9l3I+ZjB7KZtFYlQfvEWiSMWABsgcG24s1CwXxhkWSow3AMg9R6H5j8cZSvYD1ONlx7Nag25kGTO5nt2vjG54GFvIBP6YBMleXNCGZjYx3xClSOY7AScczuaAGkCTN8TfC3DhmMwqvdF5mHcDp8zHynBLmyTa0F6p8O8PenlaarUAlQ5tPmA6ggWFh2nF4q7U11OCDbbf8AwxNlK0qNoAIgb9OvthuZrBkplYWLjqDci84pdSFxyDReTcWp6atRf3ScUsnmNDo5AbQQ0HYkbSOt7/LFv4gqBKtSTedutxP64BtmCRGLGi5r5g0r1n4b4oKzoobVHmgyNRG3qRP1ONZ+zASTIMH5/P548z/0bJpM9BpP1J/SMei1aoq6wCY79sENdV0IpnzDMVivj+grGk46Aqfabfr9MLFH4irMzCkLeGTJJmWP8I/HCxSsOvksnneIs9thEEbzOPV/glQ2So9IpR76bThYWLYsGAe4zGzy/KhqVdIAH3rH5Ej8sUP9JbMmVoVEYqdWgx1BU/wwsLFPW7tA/wDmD4rzXP8AEDWMxpUxyzNx1+eKi2v2wsLArgBxdRK94r5vT+zQP6yBvsNOKHHOFCrXpJqI1v4Z67qxmO/L+OFhYtw0XdkJEQXl7cVZS6wDDEdtjE4G1m1GThYWKK4ksjnble8/C1Jf6Ny6qI+xWfUtJJ+Zv88Q1Xim/wDZU/xwsLB/pXXwv/y+qyPxZn2p0lqmGHi+GV2kFSZn/hxg8xm3ck6iATMDYYWFgHfEVzcW9weQCqpp4ckrdSQR1Bg/UYWFiwshJXqnwNmmqZCoSTrp+JzkySYJkz8h8sFtsvliSTqSb9zMn8MLCxXNd7COJDR4fheUfFND/WXM7wfwj9MCvBxzCxAuLL8bvmvQvhWqFoBQt2UHVOxUjpjc8FQVQ7Gx8EuI2lbQfQzhYWIFvie4M0PReQ/E+bcZlypjVBjfe+FhYWKWd8jsx1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5122862" y="1955800"/>
            <a:ext cx="3690938" cy="4178300"/>
          </a:xfrm>
          <a:prstGeom prst="rect">
            <a:avLst/>
          </a:prstGeom>
        </p:spPr>
      </p:pic>
    </p:spTree>
    <p:extLst>
      <p:ext uri="{BB962C8B-B14F-4D97-AF65-F5344CB8AC3E}">
        <p14:creationId xmlns:p14="http://schemas.microsoft.com/office/powerpoint/2010/main" val="65566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0176" y="977462"/>
            <a:ext cx="9664261" cy="4336175"/>
          </a:xfrm>
          <a:prstGeom prst="rect">
            <a:avLst/>
          </a:prstGeom>
        </p:spPr>
      </p:pic>
    </p:spTree>
    <p:extLst>
      <p:ext uri="{BB962C8B-B14F-4D97-AF65-F5344CB8AC3E}">
        <p14:creationId xmlns:p14="http://schemas.microsoft.com/office/powerpoint/2010/main" val="203399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8043" y="232307"/>
            <a:ext cx="5133474" cy="5632311"/>
          </a:xfrm>
          <a:prstGeom prst="rect">
            <a:avLst/>
          </a:prstGeom>
        </p:spPr>
        <p:txBody>
          <a:bodyPr wrap="square">
            <a:spAutoFit/>
          </a:bodyPr>
          <a:lstStyle/>
          <a:p>
            <a:r>
              <a:rPr lang="en-GB" sz="2400" b="1" dirty="0"/>
              <a:t>Tortured in the camp at age 14 Shin was forced to watch as his mother and brother were executed.</a:t>
            </a:r>
            <a:br>
              <a:rPr lang="en-GB" sz="2400" b="1" dirty="0"/>
            </a:br>
            <a:r>
              <a:rPr lang="en-GB" sz="2400" b="1" dirty="0"/>
              <a:t>Many North Koreans were orphaned during the famine (the Arduous March), between 1994 and 1997 . It claimed millions of lives. Children were the most adversely affected. The World Health Organisation reported death rates for children at 93 of every 1000, while those of infants were cited at 23 of every thousand.</a:t>
            </a:r>
          </a:p>
        </p:txBody>
      </p:sp>
      <p:pic>
        <p:nvPicPr>
          <p:cNvPr id="1026" name="Picture 2" descr="https://encrypted-tbn2.gstatic.com/images?q=tbn:ANd9GcQKX1pfV_FDDxWVVXemCSRAITR8sqrGSHgCYWA0gBrvid17RaBm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38" y="232307"/>
            <a:ext cx="4013199" cy="481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952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ouformec1.files.wordpress.com/2012/11/hunger-0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969962"/>
            <a:ext cx="6500113" cy="47196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TA3fVVXGLeyLOgr4qh-txJT9XtFUrqX9ZP5NzDjycU3UDwHI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075" y="4595812"/>
            <a:ext cx="28194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nglish.chosun.com/site/data/img_dir/2014/05/08/2014050801533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775" y="1122362"/>
            <a:ext cx="22860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6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ordalton.files.wordpress.com/2014/10/north-korea-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531" y="787400"/>
            <a:ext cx="4721225" cy="50186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8501" y="787400"/>
            <a:ext cx="6159500" cy="4801314"/>
          </a:xfrm>
          <a:prstGeom prst="rect">
            <a:avLst/>
          </a:prstGeom>
        </p:spPr>
        <p:txBody>
          <a:bodyPr wrap="square">
            <a:spAutoFit/>
          </a:bodyPr>
          <a:lstStyle/>
          <a:p>
            <a:r>
              <a:rPr lang="en-GB" sz="2800" b="1" dirty="0" smtClean="0"/>
              <a:t>In </a:t>
            </a:r>
            <a:r>
              <a:rPr lang="en-GB" sz="2800" b="1" dirty="0"/>
              <a:t>February 2014 a United Nations Commission of Inquiry described the abuse of human rights in North Korea as </a:t>
            </a:r>
            <a:r>
              <a:rPr lang="en-GB" sz="2800" b="1" i="1" dirty="0"/>
              <a:t>“without parallel” </a:t>
            </a:r>
            <a:r>
              <a:rPr lang="en-GB" sz="2800" b="1" dirty="0"/>
              <a:t>stating that more than 200,000 North Koreans, including children, are imprisoned in camps where many perish from forced labour, inadequate food, and abuse and torture by guards </a:t>
            </a:r>
            <a:endParaRPr lang="en-GB" sz="2800" b="1" dirty="0" smtClean="0"/>
          </a:p>
          <a:p>
            <a:r>
              <a:rPr lang="en-GB" dirty="0" smtClean="0">
                <a:hlinkClick r:id="rId3"/>
              </a:rPr>
              <a:t>http</a:t>
            </a:r>
            <a:r>
              <a:rPr lang="en-GB" dirty="0">
                <a:hlinkClick r:id="rId3"/>
              </a:rPr>
              <a:t>://davidalton.net/2014/07/24/british-parliament-debates-the-united-nations-commission-of-inquiry-report-into-crimes-against-humanity-in-north-korea/</a:t>
            </a:r>
            <a:r>
              <a:rPr lang="en-GB" dirty="0"/>
              <a:t> </a:t>
            </a:r>
          </a:p>
        </p:txBody>
      </p:sp>
    </p:spTree>
    <p:extLst>
      <p:ext uri="{BB962C8B-B14F-4D97-AF65-F5344CB8AC3E}">
        <p14:creationId xmlns:p14="http://schemas.microsoft.com/office/powerpoint/2010/main" val="1135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0500"/>
            <a:ext cx="8488772" cy="1077218"/>
          </a:xfrm>
          <a:prstGeom prst="rect">
            <a:avLst/>
          </a:prstGeom>
        </p:spPr>
        <p:txBody>
          <a:bodyPr wrap="square">
            <a:spAutoFit/>
          </a:bodyPr>
          <a:lstStyle/>
          <a:p>
            <a:r>
              <a:rPr lang="en-GB" sz="3200" b="1" i="1" dirty="0"/>
              <a:t>What are our responsibilities towards orphaned children?</a:t>
            </a:r>
            <a:endParaRPr lang="en-GB" sz="3200" b="1" dirty="0"/>
          </a:p>
        </p:txBody>
      </p:sp>
      <p:sp>
        <p:nvSpPr>
          <p:cNvPr id="3" name="Rectangle 2"/>
          <p:cNvSpPr/>
          <p:nvPr/>
        </p:nvSpPr>
        <p:spPr>
          <a:xfrm>
            <a:off x="3128210" y="1459832"/>
            <a:ext cx="6015789" cy="4154984"/>
          </a:xfrm>
          <a:prstGeom prst="rect">
            <a:avLst/>
          </a:prstGeom>
        </p:spPr>
        <p:txBody>
          <a:bodyPr wrap="square">
            <a:spAutoFit/>
          </a:bodyPr>
          <a:lstStyle/>
          <a:p>
            <a:r>
              <a:rPr lang="en-GB" sz="2400" b="1" dirty="0"/>
              <a:t>In his </a:t>
            </a:r>
            <a:r>
              <a:rPr lang="en-GB" sz="2400" b="1" i="1" dirty="0"/>
              <a:t>Laws</a:t>
            </a:r>
            <a:r>
              <a:rPr lang="en-GB" sz="2400" b="1" dirty="0"/>
              <a:t> Plato said that </a:t>
            </a:r>
            <a:r>
              <a:rPr lang="en-GB" sz="2400" b="1" i="1" dirty="0"/>
              <a:t>“Orphans should be placed under the care of public guardians. Men should have a fear of the loneliness of orphans and of the souls of their departed parents. A man should love the unfortunate orphan of whom he is guardian as if he were his own child. He should be as careful and as diligent in the management of the orphan’s property as of his own or even more careful still.”</a:t>
            </a:r>
          </a:p>
        </p:txBody>
      </p:sp>
      <p:pic>
        <p:nvPicPr>
          <p:cNvPr id="4098" name="Picture 2" descr="https://lordalton.files.wordpress.com/2014/10/pl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73" y="1604212"/>
            <a:ext cx="2735490" cy="367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93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0338" y="596900"/>
            <a:ext cx="5181600" cy="6186309"/>
          </a:xfrm>
          <a:prstGeom prst="rect">
            <a:avLst/>
          </a:prstGeom>
        </p:spPr>
        <p:txBody>
          <a:bodyPr wrap="square">
            <a:spAutoFit/>
          </a:bodyPr>
          <a:lstStyle/>
          <a:p>
            <a:r>
              <a:rPr lang="en-GB" sz="3200" b="1" dirty="0"/>
              <a:t>It is estimated that around one third of all Roman children died before they reached ten years of age. Babies were often rejected if they were illegitimate, disabled, female, or regarded as a burden on their families. By contrast, the Egyptians forbade </a:t>
            </a:r>
            <a:r>
              <a:rPr lang="en-GB" sz="3200" b="1" dirty="0" smtClean="0"/>
              <a:t>infanticide</a:t>
            </a:r>
            <a:r>
              <a:rPr lang="en-GB" sz="4400" b="1" dirty="0" smtClean="0"/>
              <a:t>.</a:t>
            </a:r>
            <a:endParaRPr lang="en-GB" sz="4400" b="1" dirty="0"/>
          </a:p>
        </p:txBody>
      </p:sp>
      <p:pic>
        <p:nvPicPr>
          <p:cNvPr id="5122" name="Picture 2" descr="http://3.bp.blogspot.com/-wXMr5l5mXG0/T2oFrT0x5_I/AAAAAAAAKqk/l2MoFQa9d_w/s1600/infantic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91" y="770022"/>
            <a:ext cx="4254500" cy="579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1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ordalton.files.wordpress.com/2014/10/confuc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4" y="863601"/>
            <a:ext cx="3578225" cy="524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0968" y="513347"/>
            <a:ext cx="3783932" cy="6001643"/>
          </a:xfrm>
          <a:prstGeom prst="rect">
            <a:avLst/>
          </a:prstGeom>
        </p:spPr>
        <p:txBody>
          <a:bodyPr wrap="square">
            <a:spAutoFit/>
          </a:bodyPr>
          <a:lstStyle/>
          <a:p>
            <a:r>
              <a:rPr lang="en-GB" sz="3200" b="1" dirty="0"/>
              <a:t>Confucian ethics and precepts includes rén, – which requires altruism and humaneness towards others – and holds in contempt those who fail to show due regard for others.</a:t>
            </a:r>
          </a:p>
        </p:txBody>
      </p:sp>
    </p:spTree>
    <p:extLst>
      <p:ext uri="{BB962C8B-B14F-4D97-AF65-F5344CB8AC3E}">
        <p14:creationId xmlns:p14="http://schemas.microsoft.com/office/powerpoint/2010/main" val="3146312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100" y="4611231"/>
            <a:ext cx="10033000" cy="1815882"/>
          </a:xfrm>
          <a:prstGeom prst="rect">
            <a:avLst/>
          </a:prstGeom>
        </p:spPr>
        <p:txBody>
          <a:bodyPr wrap="square">
            <a:spAutoFit/>
          </a:bodyPr>
          <a:lstStyle/>
          <a:p>
            <a:r>
              <a:rPr lang="en-GB" sz="2800" b="1" dirty="0"/>
              <a:t>Buddhism, </a:t>
            </a:r>
            <a:r>
              <a:rPr lang="en-GB" sz="2800" b="1" dirty="0" smtClean="0"/>
              <a:t>Hinduism </a:t>
            </a:r>
            <a:r>
              <a:rPr lang="en-GB" sz="2800" b="1" dirty="0"/>
              <a:t>and Jainism all place emphasis on the cultivation of generosity to those less privileged – not least because of its effect in purifying and transforming the attitudes and mind of the </a:t>
            </a:r>
            <a:r>
              <a:rPr lang="en-GB" sz="2800" b="1" dirty="0" smtClean="0"/>
              <a:t>giver.</a:t>
            </a:r>
            <a:endParaRPr lang="en-GB" sz="2800" b="1" dirty="0"/>
          </a:p>
        </p:txBody>
      </p:sp>
      <p:pic>
        <p:nvPicPr>
          <p:cNvPr id="7170" name="Picture 2" descr="http://www.johnworldpeace.com/images/buddha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024" y="1028789"/>
            <a:ext cx="2381250" cy="31908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iloveindia.com/spirituality/gods/gifs/brahma-hindu-g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24" y="1028789"/>
            <a:ext cx="3190875" cy="31908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herenow4u.net/fileadmin/v3media/pics/Jain_history/Padmavati/Padmavati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49" y="1028789"/>
            <a:ext cx="2482851"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94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ordalton.files.wordpress.com/2014/10/orphans-and-the-holy-ko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4" y="342232"/>
            <a:ext cx="3222625" cy="505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26568" y="1016001"/>
            <a:ext cx="6743032" cy="5632311"/>
          </a:xfrm>
          <a:prstGeom prst="rect">
            <a:avLst/>
          </a:prstGeom>
        </p:spPr>
        <p:txBody>
          <a:bodyPr wrap="square">
            <a:spAutoFit/>
          </a:bodyPr>
          <a:lstStyle/>
          <a:p>
            <a:r>
              <a:rPr lang="en-GB" sz="2400" b="1" dirty="0"/>
              <a:t>The </a:t>
            </a:r>
            <a:r>
              <a:rPr lang="en-GB" sz="2400" b="1" dirty="0" smtClean="0"/>
              <a:t>Holy Qur’an </a:t>
            </a:r>
            <a:r>
              <a:rPr lang="en-GB" sz="2400" b="1" dirty="0"/>
              <a:t>insists: </a:t>
            </a:r>
            <a:r>
              <a:rPr lang="en-GB" sz="2400" b="1" i="1" dirty="0"/>
              <a:t>“Treat not the orphan with harshness”</a:t>
            </a:r>
            <a:r>
              <a:rPr lang="en-GB" sz="2400" b="1" dirty="0"/>
              <a:t> (Qur’an 93:9)</a:t>
            </a:r>
          </a:p>
          <a:p>
            <a:endParaRPr lang="en-GB" sz="2400" b="1" dirty="0" smtClean="0"/>
          </a:p>
          <a:p>
            <a:endParaRPr lang="en-GB" sz="2400" b="1" dirty="0"/>
          </a:p>
          <a:p>
            <a:r>
              <a:rPr lang="en-GB" sz="2400" b="1" dirty="0" smtClean="0"/>
              <a:t>The </a:t>
            </a:r>
            <a:r>
              <a:rPr lang="en-GB" sz="2400" b="1" dirty="0"/>
              <a:t>Prophet Muhammad had an orphaned childhood, losing both his parents by the age of six, and this features in early verses of the Qur’an</a:t>
            </a:r>
            <a:r>
              <a:rPr lang="en-GB" sz="2400" b="1" dirty="0" smtClean="0"/>
              <a:t>:</a:t>
            </a:r>
          </a:p>
          <a:p>
            <a:endParaRPr lang="en-GB" sz="2400" b="1" dirty="0"/>
          </a:p>
          <a:p>
            <a:r>
              <a:rPr lang="en-GB" sz="2400" b="1" i="1" dirty="0"/>
              <a:t>“Did He not find you an orphan and give you shelter?”</a:t>
            </a:r>
            <a:r>
              <a:rPr lang="en-GB" sz="2400" b="1" dirty="0"/>
              <a:t> (Qur’an 93:6</a:t>
            </a:r>
            <a:r>
              <a:rPr lang="en-GB" sz="2400" b="1" dirty="0" smtClean="0"/>
              <a:t>).</a:t>
            </a:r>
          </a:p>
          <a:p>
            <a:endParaRPr lang="en-GB" sz="2400" b="1" dirty="0"/>
          </a:p>
          <a:p>
            <a:r>
              <a:rPr lang="en-GB" sz="2400" b="1" dirty="0" smtClean="0"/>
              <a:t> Muslims </a:t>
            </a:r>
            <a:r>
              <a:rPr lang="en-GB" sz="2400" b="1" dirty="0"/>
              <a:t>believe that by befriending and caring for an orphan they are befriending and caring for the Prophet himself</a:t>
            </a:r>
            <a:r>
              <a:rPr lang="en-GB" sz="2400" b="1" dirty="0" smtClean="0"/>
              <a:t>.</a:t>
            </a:r>
            <a:endParaRPr lang="en-GB" sz="2400" b="1" dirty="0"/>
          </a:p>
        </p:txBody>
      </p:sp>
    </p:spTree>
    <p:extLst>
      <p:ext uri="{BB962C8B-B14F-4D97-AF65-F5344CB8AC3E}">
        <p14:creationId xmlns:p14="http://schemas.microsoft.com/office/powerpoint/2010/main" val="144795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1300" y="419100"/>
            <a:ext cx="5105400" cy="5324535"/>
          </a:xfrm>
          <a:prstGeom prst="rect">
            <a:avLst/>
          </a:prstGeom>
        </p:spPr>
        <p:txBody>
          <a:bodyPr wrap="square">
            <a:spAutoFit/>
          </a:bodyPr>
          <a:lstStyle/>
          <a:p>
            <a:r>
              <a:rPr lang="en-GB" sz="2000" b="1" dirty="0"/>
              <a:t>The Jewish faith focusses on the protection of the poor, weak, foreigners, widows and orphans. The </a:t>
            </a:r>
            <a:r>
              <a:rPr lang="en-GB" sz="2000" b="1" dirty="0" err="1"/>
              <a:t>Pslamist</a:t>
            </a:r>
            <a:r>
              <a:rPr lang="en-GB" sz="2000" b="1" dirty="0"/>
              <a:t> writes (Psalm 127:3) </a:t>
            </a:r>
            <a:r>
              <a:rPr lang="en-GB" sz="2000" b="1" i="1" dirty="0"/>
              <a:t>“Lo, children are an heritage of the LORD</a:t>
            </a:r>
            <a:r>
              <a:rPr lang="en-GB" sz="2000" b="1" i="1" dirty="0" smtClean="0"/>
              <a:t>…”</a:t>
            </a:r>
          </a:p>
          <a:p>
            <a:r>
              <a:rPr lang="en-GB" sz="2000" b="1" dirty="0"/>
              <a:t/>
            </a:r>
            <a:br>
              <a:rPr lang="en-GB" sz="2000" b="1" dirty="0"/>
            </a:br>
            <a:r>
              <a:rPr lang="en-GB" sz="2000" b="1" dirty="0"/>
              <a:t>The prophet Isaiah tells the people: </a:t>
            </a:r>
            <a:r>
              <a:rPr lang="en-GB" sz="2000" b="1" i="1" dirty="0"/>
              <a:t>“Uphold the rights of the orphan; defend the cause of the widow” </a:t>
            </a:r>
            <a:r>
              <a:rPr lang="en-GB" sz="2000" b="1" dirty="0"/>
              <a:t>(Isaiah 1:17). While Jeremiah says that it is pleasing to God </a:t>
            </a:r>
            <a:r>
              <a:rPr lang="en-GB" sz="2000" b="1" i="1" dirty="0"/>
              <a:t>“if you do not oppress the stranger, the orphan, and the widow</a:t>
            </a:r>
            <a:r>
              <a:rPr lang="en-GB" sz="2000" b="1" dirty="0"/>
              <a:t>” (Jeremiah 7:5-6</a:t>
            </a:r>
            <a:r>
              <a:rPr lang="en-GB" sz="2000" b="1" dirty="0" smtClean="0"/>
              <a:t>).</a:t>
            </a:r>
          </a:p>
          <a:p>
            <a:r>
              <a:rPr lang="en-GB" sz="2000" b="1" dirty="0"/>
              <a:t/>
            </a:r>
            <a:br>
              <a:rPr lang="en-GB" sz="2000" b="1" dirty="0"/>
            </a:br>
            <a:r>
              <a:rPr lang="en-GB" sz="2000" b="1" dirty="0"/>
              <a:t>Throughout the Bible orphans are represented as helpless and requiring our support. </a:t>
            </a:r>
          </a:p>
        </p:txBody>
      </p:sp>
      <p:pic>
        <p:nvPicPr>
          <p:cNvPr id="9218" name="Picture 2" descr="http://archives.jdc.org/assets/images/exhibits/a-joint-effort/ar1921_f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6" y="2616201"/>
            <a:ext cx="4402396" cy="35439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20thcenturylondon.org.uk/sites/default/files/styles/page_hero/public/legacy_images/Norwood-Jewish-Orphanage_20090815122407.jpg?itok=w7Pny88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419100"/>
            <a:ext cx="4402396" cy="184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98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ordalton.files.wordpress.com/2014/10/orphans-st-matth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049337"/>
            <a:ext cx="57150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1.bp.blogspot.com/-Zz5Fr9mqVOo/TeGHvibEUtI/AAAAAAAACJo/QzlYTpS0_4Y/s1600/Easter6A0801_E4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701" y="3811588"/>
            <a:ext cx="2254584"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gerhardy.id.au/images/jesus_orph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937" y="1049337"/>
            <a:ext cx="2393950" cy="2762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3300" y="4216401"/>
            <a:ext cx="8534400" cy="2246769"/>
          </a:xfrm>
          <a:prstGeom prst="rect">
            <a:avLst/>
          </a:prstGeom>
        </p:spPr>
        <p:txBody>
          <a:bodyPr wrap="square">
            <a:spAutoFit/>
          </a:bodyPr>
          <a:lstStyle/>
          <a:p>
            <a:r>
              <a:rPr lang="en-GB" sz="2800" b="1" dirty="0" err="1"/>
              <a:t>St.James</a:t>
            </a:r>
            <a:r>
              <a:rPr lang="en-GB" sz="2800" b="1" dirty="0"/>
              <a:t> sums up the Christian faith as </a:t>
            </a:r>
            <a:r>
              <a:rPr lang="en-GB" sz="2800" b="1" i="1" dirty="0"/>
              <a:t>“religion that God our Father accepts as pure and faultless is this: to look after orphans and widows in their distress and to keep oneself from being polluted by the world “(</a:t>
            </a:r>
            <a:r>
              <a:rPr lang="en-GB" sz="2800" b="1" dirty="0"/>
              <a:t>James 1:27).</a:t>
            </a:r>
          </a:p>
        </p:txBody>
      </p:sp>
    </p:spTree>
    <p:extLst>
      <p:ext uri="{BB962C8B-B14F-4D97-AF65-F5344CB8AC3E}">
        <p14:creationId xmlns:p14="http://schemas.microsoft.com/office/powerpoint/2010/main" val="177543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9300"/>
            <a:ext cx="10515600" cy="3286671"/>
          </a:xfrm>
        </p:spPr>
        <p:txBody>
          <a:bodyPr>
            <a:noAutofit/>
          </a:bodyPr>
          <a:lstStyle/>
          <a:p>
            <a:r>
              <a:rPr lang="en-GB" sz="4800" b="1" i="1" dirty="0" smtClean="0"/>
              <a:t>1. What is an orphan and who are they? </a:t>
            </a:r>
            <a:r>
              <a:rPr lang="en-GB" sz="4800" b="1" dirty="0" smtClean="0"/>
              <a:t/>
            </a:r>
            <a:br>
              <a:rPr lang="en-GB" sz="4800" b="1" dirty="0" smtClean="0"/>
            </a:br>
            <a:r>
              <a:rPr lang="en-GB" sz="4800" b="1" dirty="0" smtClean="0"/>
              <a:t/>
            </a:r>
            <a:br>
              <a:rPr lang="en-GB" sz="4800" b="1" dirty="0" smtClean="0"/>
            </a:br>
            <a:r>
              <a:rPr lang="en-GB" sz="4800" b="1" dirty="0" smtClean="0"/>
              <a:t>2. </a:t>
            </a:r>
            <a:r>
              <a:rPr lang="en-GB" sz="4800" b="1" i="1" dirty="0" smtClean="0"/>
              <a:t>What are our responsibilities towards orphaned children?</a:t>
            </a:r>
            <a:endParaRPr lang="en-GB" sz="4800" b="1" dirty="0"/>
          </a:p>
        </p:txBody>
      </p:sp>
    </p:spTree>
    <p:extLst>
      <p:ext uri="{BB962C8B-B14F-4D97-AF65-F5344CB8AC3E}">
        <p14:creationId xmlns:p14="http://schemas.microsoft.com/office/powerpoint/2010/main" val="3504982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ordalton.files.wordpress.com/2014/10/orphans-eglantyne-je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511" y="1528094"/>
            <a:ext cx="4975225" cy="3652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7100" y="937736"/>
            <a:ext cx="4330700" cy="5262979"/>
          </a:xfrm>
          <a:prstGeom prst="rect">
            <a:avLst/>
          </a:prstGeom>
        </p:spPr>
        <p:txBody>
          <a:bodyPr wrap="square">
            <a:spAutoFit/>
          </a:bodyPr>
          <a:lstStyle/>
          <a:p>
            <a:r>
              <a:rPr lang="en-GB" sz="2800" b="1" dirty="0" smtClean="0"/>
              <a:t>In 1923 Eglantyne </a:t>
            </a:r>
            <a:r>
              <a:rPr lang="en-GB" sz="2800" b="1" dirty="0"/>
              <a:t>Jebb </a:t>
            </a:r>
            <a:r>
              <a:rPr lang="en-GB" sz="2800" b="1" dirty="0" smtClean="0"/>
              <a:t>created </a:t>
            </a:r>
            <a:r>
              <a:rPr lang="en-GB" sz="2800" b="1" dirty="0"/>
              <a:t>the first charter of children’s rights. She had been arrested and fined for producing and distributing a leaflet entitled</a:t>
            </a:r>
            <a:r>
              <a:rPr lang="en-GB" sz="2800" b="1" i="1" dirty="0"/>
              <a:t> “A Starving Baby and Our Blockade has Caused This”</a:t>
            </a:r>
            <a:r>
              <a:rPr lang="en-GB" sz="2800" b="1" dirty="0"/>
              <a:t> which drew attention to the plight of children on the losing side of the First World War.</a:t>
            </a:r>
          </a:p>
        </p:txBody>
      </p:sp>
    </p:spTree>
    <p:extLst>
      <p:ext uri="{BB962C8B-B14F-4D97-AF65-F5344CB8AC3E}">
        <p14:creationId xmlns:p14="http://schemas.microsoft.com/office/powerpoint/2010/main" val="2654494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0974" y="2690336"/>
            <a:ext cx="8191501" cy="2677656"/>
          </a:xfrm>
          <a:prstGeom prst="rect">
            <a:avLst/>
          </a:prstGeom>
        </p:spPr>
        <p:txBody>
          <a:bodyPr wrap="square">
            <a:spAutoFit/>
          </a:bodyPr>
          <a:lstStyle/>
          <a:p>
            <a:r>
              <a:rPr lang="en-GB" sz="2800" b="1" dirty="0"/>
              <a:t>Jebb insisted that the charity must </a:t>
            </a:r>
            <a:r>
              <a:rPr lang="en-GB" sz="2800" b="1" i="1" dirty="0"/>
              <a:t>“not be content to save children from the hardships of life – it must abolish these hardships; nor think it suffices to save them from immediate menace – it must place in their hands the means of saving themselves and so of saving the world.”</a:t>
            </a:r>
            <a:endParaRPr lang="en-GB" sz="2800" b="1" dirty="0"/>
          </a:p>
        </p:txBody>
      </p:sp>
      <p:pic>
        <p:nvPicPr>
          <p:cNvPr id="12290" name="Picture 2" descr="http://donatewithoutmercy.org/images/logo_savethe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44" y="180891"/>
            <a:ext cx="81915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0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lordalton.files.wordpress.com/2014/10/orphans-eglantyne-je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53" y="162068"/>
            <a:ext cx="3279942" cy="5099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0858" y="322491"/>
            <a:ext cx="8077200" cy="6247864"/>
          </a:xfrm>
          <a:prstGeom prst="rect">
            <a:avLst/>
          </a:prstGeom>
        </p:spPr>
        <p:txBody>
          <a:bodyPr wrap="square">
            <a:spAutoFit/>
          </a:bodyPr>
          <a:lstStyle/>
          <a:p>
            <a:pPr marL="457200" indent="-457200">
              <a:buAutoNum type="arabicPeriod"/>
            </a:pPr>
            <a:r>
              <a:rPr lang="en-GB" sz="2000" b="1" dirty="0"/>
              <a:t>Every child should have the necessary means to develop materially and spiritually</a:t>
            </a:r>
            <a:r>
              <a:rPr lang="en-GB" sz="2000" b="1" dirty="0" smtClean="0"/>
              <a:t>;</a:t>
            </a:r>
          </a:p>
          <a:p>
            <a:pPr marL="457200" indent="-457200">
              <a:buAutoNum type="arabicPeriod"/>
            </a:pPr>
            <a:r>
              <a:rPr lang="en-GB" sz="2000" b="1" dirty="0"/>
              <a:t/>
            </a:r>
            <a:br>
              <a:rPr lang="en-GB" sz="2000" b="1" dirty="0"/>
            </a:br>
            <a:r>
              <a:rPr lang="en-GB" sz="2000" b="1" dirty="0"/>
              <a:t>2. Every child should be have access to food and medical help; and, if hampered by developmental problems, given help; if delinquent, given the chance to start again; and if an orphan, provided with shelter and succoured</a:t>
            </a:r>
            <a:r>
              <a:rPr lang="en-GB" sz="2000" b="1" dirty="0" smtClean="0"/>
              <a:t>.</a:t>
            </a:r>
          </a:p>
          <a:p>
            <a:pPr marL="457200" indent="-457200">
              <a:buAutoNum type="arabicPeriod"/>
            </a:pPr>
            <a:r>
              <a:rPr lang="en-GB" sz="2000" b="1" dirty="0"/>
              <a:t/>
            </a:r>
            <a:br>
              <a:rPr lang="en-GB" sz="2000" b="1" dirty="0"/>
            </a:br>
            <a:r>
              <a:rPr lang="en-GB" sz="2000" b="1" dirty="0"/>
              <a:t>3. Every child should be given absolute priority and relief in times of distress</a:t>
            </a:r>
            <a:r>
              <a:rPr lang="en-GB" sz="2000" b="1" dirty="0" smtClean="0"/>
              <a:t>;</a:t>
            </a:r>
          </a:p>
          <a:p>
            <a:pPr marL="457200" indent="-457200">
              <a:buAutoNum type="arabicPeriod"/>
            </a:pPr>
            <a:r>
              <a:rPr lang="en-GB" sz="2000" b="1" dirty="0"/>
              <a:t/>
            </a:r>
            <a:br>
              <a:rPr lang="en-GB" sz="2000" b="1" dirty="0"/>
            </a:br>
            <a:r>
              <a:rPr lang="en-GB" sz="2000" b="1" dirty="0"/>
              <a:t>4. Every child should be protected against exploitation and enabled to earn a living when old enough to do so; and </a:t>
            </a:r>
            <a:endParaRPr lang="en-GB" sz="2000" b="1" dirty="0" smtClean="0"/>
          </a:p>
          <a:p>
            <a:pPr marL="457200" indent="-457200">
              <a:buAutoNum type="arabicPeriod"/>
            </a:pPr>
            <a:endParaRPr lang="en-GB" sz="2000" b="1" dirty="0"/>
          </a:p>
          <a:p>
            <a:pPr marL="457200" indent="-457200">
              <a:buAutoNum type="arabicPeriod"/>
            </a:pPr>
            <a:r>
              <a:rPr lang="en-GB" sz="2000" b="1" dirty="0"/>
              <a:t>5. Every child should be encouraged to understand and fulfil his or her potential and to see their obligations to humanity and the common good.</a:t>
            </a:r>
            <a:br>
              <a:rPr lang="en-GB" sz="2000" b="1" dirty="0"/>
            </a:br>
            <a:r>
              <a:rPr lang="en-GB" sz="2000" b="1" dirty="0"/>
              <a:t>These principles were codified as non-mandatory guidelines in the World Child Welfare Charter and endorsed by the League of Nations in 1924.</a:t>
            </a:r>
            <a:endParaRPr lang="en-GB" sz="2000" dirty="0"/>
          </a:p>
        </p:txBody>
      </p:sp>
    </p:spTree>
    <p:extLst>
      <p:ext uri="{BB962C8B-B14F-4D97-AF65-F5344CB8AC3E}">
        <p14:creationId xmlns:p14="http://schemas.microsoft.com/office/powerpoint/2010/main" val="106059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3" y="3031958"/>
            <a:ext cx="10465468" cy="2659200"/>
          </a:xfrm>
          <a:prstGeom prst="rect">
            <a:avLst/>
          </a:prstGeom>
        </p:spPr>
        <p:txBody>
          <a:bodyPr wrap="square">
            <a:spAutoFit/>
          </a:bodyPr>
          <a:lstStyle/>
          <a:p>
            <a:r>
              <a:rPr lang="en-GB" sz="2400" b="1" dirty="0"/>
              <a:t>In the aftermath of the Second World War, the newly formed United Nations </a:t>
            </a:r>
            <a:r>
              <a:rPr lang="en-GB" sz="2400" b="1" dirty="0" smtClean="0"/>
              <a:t>stated </a:t>
            </a:r>
            <a:r>
              <a:rPr lang="en-GB" sz="2400" b="1" dirty="0"/>
              <a:t>in its Charter that its primary purpose was </a:t>
            </a:r>
            <a:r>
              <a:rPr lang="en-GB" sz="2400" b="1" i="1" dirty="0"/>
              <a:t>“ to save succeeding generations from the scourge of war…to reaffirm faith in fundamental human rights….and to promote social progress and better standards of life in larger freedom”</a:t>
            </a:r>
            <a:r>
              <a:rPr lang="en-GB" sz="2400" b="1" dirty="0"/>
              <a:t> </a:t>
            </a:r>
            <a:r>
              <a:rPr lang="en-GB" sz="2400" b="1" dirty="0" smtClean="0"/>
              <a:t>. It also </a:t>
            </a:r>
            <a:r>
              <a:rPr lang="en-GB" sz="2400" b="1" dirty="0"/>
              <a:t>recognised the acute vulnerability of millions of war scarred children and in 1954 the General Assembly proclaimed Universal Children’s Day.</a:t>
            </a:r>
          </a:p>
        </p:txBody>
      </p:sp>
      <p:pic>
        <p:nvPicPr>
          <p:cNvPr id="13314" name="Picture 2" descr="https://encrypted-tbn0.gstatic.com/images?q=tbn:ANd9GcTQvLDd9ArtPNN17OVaqxeoH5hnLihOGEOiYuUZRamM_69T_q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6" y="306805"/>
            <a:ext cx="3032126" cy="2197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749088" y="5390147"/>
            <a:ext cx="3089985" cy="1283597"/>
          </a:xfrm>
          <a:prstGeom prst="rect">
            <a:avLst/>
          </a:prstGeom>
        </p:spPr>
      </p:pic>
    </p:spTree>
    <p:extLst>
      <p:ext uri="{BB962C8B-B14F-4D97-AF65-F5344CB8AC3E}">
        <p14:creationId xmlns:p14="http://schemas.microsoft.com/office/powerpoint/2010/main" val="330394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8695" y="2823410"/>
            <a:ext cx="4716379" cy="3046988"/>
          </a:xfrm>
          <a:prstGeom prst="rect">
            <a:avLst/>
          </a:prstGeom>
        </p:spPr>
        <p:txBody>
          <a:bodyPr wrap="square">
            <a:spAutoFit/>
          </a:bodyPr>
          <a:lstStyle/>
          <a:p>
            <a:r>
              <a:rPr lang="en-GB" sz="2400" b="1" dirty="0"/>
              <a:t>By 1959 the United Nations had amplified Eglantyne Jebb’s five criteria and these would form the 1989 Convention on the Rights of the Child, and was adopted by the General Assembly. It became international law in 1990 </a:t>
            </a:r>
            <a:r>
              <a:rPr lang="en-GB" sz="2400" b="1" dirty="0" smtClean="0"/>
              <a:t>.</a:t>
            </a:r>
            <a:endParaRPr lang="en-GB" sz="2400" b="1" dirty="0"/>
          </a:p>
        </p:txBody>
      </p:sp>
      <p:pic>
        <p:nvPicPr>
          <p:cNvPr id="15362" name="Picture 2" descr="orphans rights of the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1" y="473075"/>
            <a:ext cx="4800600" cy="56102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SEhUTExQWFhQXGBwbGBcYGBogHRoZIB8YHRwdGB4YHCgiHxsmHRgcITEiJSksMC4uHR8zODMsNygtLisBCgoKDg0OGxAQGy8mICQvNCw4NzQsLSw3NCw0LCwsLzQtLCwsLDQvNCwsLCwsNDQsLCwsLCwsNCwsLCwsLCwsLP/AABEIAOEA4QMBEQACEQEDEQH/xAAbAAACAwEBAQAAAAAAAAAAAAAABgQFBwMBAv/EAEkQAAECAwUEBgcFBAcJAQAAAAECAwAEEQUGEiExQVFhcRMiMoGRoQdCUmJyscEUI4Ki0ZKywuEkMzRDU9LwFRZUY3ODk7PxF//EABoBAAMBAQEBAAAAAAAAAAAAAAAEBQMCAQb/xAA3EQABAwIDAwsDBAMAAwAAAAABAAIDBBESITFBUfAFEzJhcYGRobHR4SLB8RQVI1IkM0I0Q9L/2gAMAwEAAhEDEQA/ANxgQiBCIEIgQiBCIEIgQiBCIEIgQiBCIEIgQiBCIEIgQiBCIEIgQiBCIEIgQiBCIEIgQiBCIEIgQiBCIEIgQiBCIEIgQiBCIEIgQiBCIEIgQiBCIEIgQiBCIEIgQiBCIEIgQiBCIEIgQiBCIEIgQiBCIEIgQiBCIEIgQiBCIEIgQiBCIEIgQiBCqLUvJLMVC3AVD1E9ZXfTTvpDEVLLJm0ZJeSqijyJzS3MX9Ws4ZeXJOzFUn9lH6w83k1rReR3HafZJu5RcTaNvHYPdc+nth7MJLYPuoT+/wBaOsNCzU38T6ZLnFWP0y8B65qHa8paLLZddfUE1Aol1VanLRIAjSF9LI7AxvkFnKypY3E53mvLJs+0H2g61MKwkkULy61BpmDl5wTSUsb8DmeQRFHUSNxNd5lTCLYZ9pYH/TVX+KM/8F/V4j4Wn+Yzr8D8r7avy+0QmZl6HgFIPgutfER4eTo3i8T/AL+i9FfI3KRv29UxWXeuVfoAvAo+qvqnuOh7jCUtHLHmRcdScjq4pMr2PWruFUyiBCIELwGBC9gQiBCIEIgQiBCIEIgQiBCIEIgQiBCIEJYty+bLBKG/vXBrQ9UHirfwFe6HoKCSTN2Q42JKauYzJuZUi7v2l4B+YVhBzbZSKAD2l7STsBNBrrpxU80w83GO0+y6p+df9ch7B7q/hRNqrty3mZVNXDVR7KE9o/oOJjeCmfMfp03rCaoZEPq13JMXaM9aJKWgW2tDQkJHxL1UeA8IqCKnpRd+Z40Hv4qaZKipNm5DjU8diubJuIy3QvEuq3dlI7hme890KzcpSOyZl6pmLk9jenn6JolpVDYwtoShO5IAHlCDnucbuN081jWizRZdo5XSW/SCP6Gr40fMQ9yf/vHek6//AEnuVRde325aTFUrWQpVQgVw1PVx59WuZHIwxVUzpZzmBpr9kvTVDYodCez7r7bvdOKVVMmS2TkAlyv7dKeUeGigAsZM+70QK2YnJmXYfVOQQHEDpEdoCqFUNOB1BpEy+F30lUrYm/UEv2rciWdqUAtK93s96TlTlSHIuUJWdLMcbUpLQRv6OXG5UJVP2br96wOZSB+8j5c4btTVfU7jx9UpeopetvHh6JssG8bM0KJOFwatq15jeOI76RPnpXwnPTeqEFSyXTXcriFkwly8VmvIrMSi1IWM1tjNKxtOE5Y+7PnDtNLGf45hcb93fuSdRE8fyRGx3b+7equxL+JUQmZSE1/vE1w/iGo5ivdG8/JpGcZv1LCHlAHKTxTqhYIBBBBzBGhHCJZFsiqYN8wvqBCIEIgQiBCIEIgQiBCIEKptS3UNLSygFx9fZbSaU4rPqime002QxFTue0vOTRt9t6XlqAxwYM3HZ77kr32vGsf0ZCgDT71Sd59RPDee7eIfoaVp/lcOz3SVZUu/1t7/AGVdciwPtDnSLH3TZ02KVsHIanuG0xvXVPNtwt1PkFjR0/OOxHQeq0+IKtpXvZeoS9WmqKeOu5Fd+9W4d54v0lGZfqd0fVI1VWI/pbr6KssC6CnT084VEqzwE5ni4dnwj+Ub1FcGDm4dm329/wArGCjLzjl8Pf2/CeGmkpASkBKRkABQAcAIlEkm5VMAAWCjWlajMunE6sJ3DaeQGZjuKF8hswXXEkrIxdxShaF/yThl2qk6Fep5IT+vdFKPkwAXkd4e5U+TlEk2jHj7KIFWtMZjpEJPwt08aK+caWootx8T8LO9ZJvHl8qHbVgzjTKnX3cSQRVJcWompAGRFNTvjWCpge8NY3PsAWc1PMxmJ5y7SV82Hd6ada6VhwIBJFOkWk1Bp6o+sE9VCx+CRt+4FeQ00r24mG3eQrAtWvL5guLA4pcr3GqoyvRSbh5fC1tWR7z5/KkSN/VoVgmWaEalNQoc0L/URw/k1pF4ncdoXbOUHA2kbx2FNUnb0s4guJdRhHaxHCU/EFUpE59PKx2EtN0+yojc3EHKPMXjZDjaKY0OkJDqSlSMRqMKqGoPdnXgY7bSvLSdCM7Z3suHVTA4DUHK+VrqmvDc7PppTqODPADQE70H1Tw05Q1T12WCbMb/AH3paoov+4sju9ty63VvZ0h6CZ6rwNAoimI7lDYv58NI5q6LAOcjzbx5LqlrMRwSa8eabonKgs2vzd7oVl9sfdLPWA9RR/hJ8DzEXKCqxjm3ajzHwo1bTYDjbofIry5NuKSr7MtZSheTasuovYBUEUO7fzjyupgRzoGY16x8Io6gg82TkdOo/KaJG8RS+ZWaAQ7XqLT2HAdDn2Sd1TnUVrlCD6UGPnYsxu2j3TrKkh/Ny5HfsPsmKE04iBCIEIgQiBCIEKmvVbP2VgqFOkUcKAd+88AM/AbYZpIOeksdNqWqp+aZca7EqXNOBuannOspIIBOpVTErvJKRFCt+pzIG5Dge6RpPpa+Z2o/PsqSwrFdnHDStK1ccOwnM81HdDc9QyBnoErBA+Z3qVolgPt4lsMD7lgBOL2nDUqz20oKnaVGIlQ11g9/Sdn3ceisQObcsZo3LvUa+N4xLIwII6ZYy9xPtHjuH6RpR0vPOu7ojzXFXU80MLdSk5yyJqVS3OEVVXErEMRSToXK7666g7QYpieGYmHu7ezjNTjDLCBLx3p+u7byJtvEnqrT20bQd43pOwxHqaZ0LrHTeqtPUNmbcaqkvFfLCehlRjcrTGBUA7kAdpXlzhqmoLjHLkONdyWqK2xwR5njTeodl3MdeV0s4tQJzw1qs/EdEjgPKNZa9kYwQj2WcVC95xSn3TlZ1lMsCjTaU8QMzzJzPfEySZ8hu83VGOFkYs0WUyM1ol6/o/oTnNH76Yc5P/3jv9Ck67/Se71XP0ff2NPxL+cdcof7z3Lyg/0jvTLCKdUaekGnhhdQlY4jTkdR3R2yR7DdpsuHxteLOF1mt87vJlVpU2fu11oDmUkUqKnUZxcoqozNIdqFGq6YREFuhVLITzjKwttWE5cjTOihtENSRtkGFwSzJHMN2laO9e9tMoh+gLi8g2D647VdyRrXcRviIKFxmMewbepWDWtEQftOzrSpJWJMz4dmVEV9UkUxqHqp3AAUrvpxig+oipsMY/CQZBLUXkP5TJcy8Zd/o79Q8ioBOqgNQffG3frsMJVtKGfyM6J48E7R1Jd/G/UceKs7wT6WSguisu5VtyoqATmkkezTED3boXp4jIDg6QzHHgtp5AwjF0Tkft90iXnu6qWPStEqYVQpWDXBXQEjZuV9da9LVCUYX9L143KXU0xiOJvR44urC9qhMyctN063YXTea17gpJp8UY0Y5qZ8XeOOwrWq/lhZL3HjtTDce2jMMlKzVxugJ9pJ7JPHIg8uMJV1OIn3boU5RT84yztQmSEk4iBCIEIgQoVsWiGGisipqEoT7SzklPj5VjWGIyOw8WWU0ojbi4ukL0iOq6VpsmpQ3UnepRNf3RlFfk1owOcNp9PypdeTja07B6/hW9m2Yk2a2lxYbaUekdVoSnFiAHE0TC0sxFUS0XIyHbxdbxxA0wDjYHM9nFlTWreTEkSskgttdkUHXXXYNor4nbTOGoqSx52c3OvUOPBLy1VxzcIsPM8eKapJpFmyVV0Kh1lU9Zw6JHkK7hWJzy6rny4CeYG0sOfBVDc+zFTbypx/rAKqkHRSxu91OQHHlDlZKIWCGPgfKVpIjM8yv4Pwn5aAQQQCCKEHQjcYjg2zCqkXyKyK20ttTDglFrwUIVSuQ9dII1RxPnSsfSQFz4gZhnxbvXz8wayQ80cuL9ybfR9KyuDGg4nxkvEBVHwj2Tv2+Qm8oPlxYXdHZ19qoUDIrYh0uNE3uupSCpRCUjMkmgA4kxOAJNgqBIAuUnWxf1CThl04zpjVUJrwGqvKKUPJrjnIbKdNygBlGLquSxas3mSttB3nox4J6xHMGN8VHDpmfH4WOGrm6h4fKiW1dFxhlT7jqVFNMgCa1UB2jzrpGkFc2R4ja1cTUbo2F7ivmw7prmGQ826EmpFCDs94H6R7PWtifgc2/G5eQUbpGY2m3G9TzIWrLZoWpxI9lWMfsrz8BGPO0cuot3W9Putebq4tDfvv6qXZd/KHBNN4SMipIOXxIOY7q8ozl5NyxRG/G9aRcoZ2kHHYuV4bbQ+0/LqUlSgUrYWBktJIVhG5YzTXb4x7T07o3tkA6j1fG1czziRroyesHf8AOxKdpWW9LlIdQUYhUZg89DqN3GKUUzJb4DeyQkifHbELXX1YjTKnkCYUUt1zI37Ao7Adp+Wo8nMgYTGLlewhheBIbBbIy2lKQlIASAAANANlOEfMkkm5X0QAAsEmX6sYpInGeqtBBXThoscRoeHIxToJwf4X6HT2U2tgI/lZqNfdWkq8i0pIg0CiKK91wUII4VoeRpC72upJ7j8hbtc2qhsdfukyz7YfkVqYdTjbGS2laUO1BOw67jFSSCOoaJGGx3+6nRzSQEscLjd7JiTLMPWfMJllEozcDZ7TahRWHkSnLmcyIRxyR1LTJrpfeNLpsNjfTuEemttx1sqG4KqzJQey42pJ8iDzyOcO8oD+LFuKVof9tt4T1dy1OmStCz96yotucSCQFclU8axJqYebIcNHC49u5VKebGCDqDY+/ereFkwiBCIEJCvRaPSWhLs16jTjdeK1KSfIUHeYr0sWGme/aQfCylVUuKoazYCPG6hX7lyueSgZFSECp0FSoVPAZnujWgcG05duJ+yyrml04G8D7quty1VTS0NNBXRIolpsDM0FAojeR4DvjaCEQtL36nMlZTSmVwa3QZAJwuddlLFXHKKfGVBmG6gGnxUIqdxoN5m1lWZPpb0fVUKSlEf1O6Xoqi98yqbm0SjZySqh3Yz2lHglP8UM0bBBCZnbfT5KXq3GaYRN2evwE9yUqlptLaBRKRQfz47YkPeXuLjqVVYwMaGjQJbv3bpZbDLZ+9cGZGqUaVHE6Dvh6gpucdjdoPVJV1RgbgbqfRdrn3cEu1icSC64OsD6qT6n68eUc1lUZX2boOLrqkphG27tTxZL14LFckHRMyxo3XT2a+qR6yD/AK2GHKeobUt5qXXjzSk8Dqd3OR6ceS4rembVdwiiGk0JFeqnidqla0+mZjoNiomXOZPHcuSZat1hkBx3p0sS7bEsAUpxObXFZnu9kcvOJk9VJNqctypQ0scWmu9XELJhLN/JlsyjiMacdUHDiFe2muVaw9QMdzwNss/QpKuc3mSL55eq5XAm2xKpQVoC8SjhKhXXdWsdcoMcZSbZZLmge0RWvmmuJ6fVda9iMzKaOoz2LGShyP0OUbQ1EkRu0rGWBko+oLNLyXcXKHMhTaskq+ihsPl8ou01W2YbiFFqKZ0RzzBTFNoXacm2punTNKosE0qaZ0PGoV4jZCLC2knIdoQnH4qqEFuoKRnmihSkqFFJJSRuINCPGK7SHAEbVMIINinm4d4iaSrp2fdKP7h7tPDdEmvpbfyt7/dU6Gp/9bu72TwtAUCCKgihB2iJQNswqZF8is/ssmzrQLJP3LtACdxrgPMGqT3mLEv+VTYx0hwfdSYv8aowHQ8D2TJeuyGX0J6Q4F1CUObia0Ct6SaCm8ilIRpJ3xuOHMa2TtVCyQDFkdLpBCZizpgEih/I4jaK7R5jKLH8VVHl8g8eKk/yU0mfwRx4KdcxoCfGHsUWU/CR1a8aEV41jGtcTT565eK1owBPlpmu9n2h0VquUPVcdU2rmTl+cDzjiSLHRjeBfjuXbJMFUdxNuO9aPEVWEQIRAhY1Ozf9LW6dj5V3BdR5CPpmM/hDB/W3kvnHv/lLjvv5pkv1KrcnWkNCq1tYacKrBruFCandCNA9rYHF+gPsna1hdMA3Uj3XZ91iym8KMLk2oZqPq137k7k6nbHLWyVjruyYOPH0XriykbYZvPHG9XVlOqlpAvOklZSp1VdSpWYB8UphWVolqMDdNO4cXTMRMUGN2uviqX0cSJUp2ZXmalIJ2k9ZZ8x5w1ylJYNiHb9gl+T47kyHs+5Tu+8EJUtRolIJJ3AZmJTQXGwVNzg0XKz+6zBnZxc04Oqg4gD7XqJ/CBXmBvixVOFPAIm6ng+Kk0zTPMZHaDgeC0MmIyrrOLRmF2pNhpskMoJodmEZKWeJ0HMbzFuNraOHG7pHi3uo0jnVUuFug4v7Lpb1guSKxMypVgGu0p34vaQfLwMeU9S2obzUuvHmvZ6d1O7nI9OPJW4v2z0AWUnpdOiG/fX2ePlC37dJzmHZv42pj9wZzeLbu42KhraFomoqlrmUt/qvz7ob/wAal1zPifhK/wCRU6aeA+V82vc0y0ut5ToUU4eqlNBmpKdSeO6PYa/nZAwN8+peS0XNRl5PkvLBuiJtjpQ7gViIoU1GXeIKiuMMmG1+9EFHz0eK9l1ckrRkOshRW2PZJUinFJzTzA745ElLU5EWPgfFdGOpp8wbjxHgriRv40ppSnE4XUjJI0WdOqdnGug3wtJya8PAacj5JhnKDSwlwz9VVWPZjtpPGYmCQ0DTnT1EbkjafrUhiaZlKzm49eMysIYn1L+cfpxkF8zUuuy5tLicSmF1yG1O1Jr6wNCDt8Y9a4VkJaekOL968c00kuIdE8W7lfNyMvabIdKQhzMEoUCUnYFmgByoaEZVhQyS0j8ANx1/ZNCOOqZiIser7rP7SkXJZ0tryWk1BG0eqpPD68osRSNlZiGh4spMjHRvwnUcXWuWHPB9ht3apIr8QyUPEGPnJ4+bkLdy+ghk5yMOVB6RbOxsB4DrNHP4FUB8DQ+MOcmy4ZMB2+qU5QixMx7vRS5ZX2+zqHtqQUn/AKidD+0Ae+MnD9NU9QPl+Fo3/Ip+sjzVBYtvNzCPsk8M9EuHWugCjsWPa26Hi5PTOidz0Hhxs47FIahsg5qbx42rrd6xlyloBCjVJbWW1bxVPgRXMceMc1NQ2amxDW4uuqeAw1FjuNkoWg+Q+44NQ6pQ54iRFKNoMYadwHkp8jrPLusnzW1A1j5dfSr2BC+VrApXaaDnHoF14TZYnaaKOug6hawe5REfUxG7GnqHovmpB9Th1laDb1qIlkJfFDMutJQivqpFVFXKqu8hPGItPC6ZxjPRBuVXnlbEA8dIiyUbt2WqcmeuSpION1R2jceKjlyruilUzCCL6ddBx1KfTxGaTPtPHWm/0jzWGWSgeusV+FPW+YTE7k1l5S7cFQ5QdaMN3lW11ZPopRlO0pxHmrrH507oWqn45nHr9MlvSswRNCrvSFO9HK4Bq6oJ/CMz8gO+N+To8Ut92ayr34Yrb1KuVI9DKN5dZfXV+LT8tBGdbJjmPVlx3rujjwRDrzUe/tp9DLYEminTh/D6x8MvxR3QQ45bnQZ+y4rpcEdhqcvdfVxbJ6GXCyOu7RR4J9UeBrzJjyum5yWw0GXuvaKHBHc6ngLpea8zcqCimN0pyTsG4r4cNY5pqR8xvoONF7U1TYstTxqswlX0pcC1thaa1KOyDwyGQ4aRfe0lmFpt16qI1wDrkX6tFqtnXjlVoT9422cI6ilJGHKtNaZDdpplHz0lLK0n6Seuyux1UTgMwEnXivaXkvMBCVNqX1Fg06qSkjKmdVJJruMU6aiwFsl87aKfUVmMOZbJRrAvO6w0WGmgtSiSg5kgmnqgdbSO6ijZI/nHOsNv5XEFU+NmBovxuTrZs4qWlErnHKLJUTizNSSQkAammwad0S5WCWYiEZKjG8xRAzHNZm44lbjji1VzKgCnCVmooKIyTkamh0BpnF0AtaGgfHjqoxIc4uP58NEzSl/VISlP2dGFIAASopApuyOUIv5NDjfGfBOt5QLRbCFb3kll2hLNuS6gUiqi2dSqlKVrQKT1hQ79YWpntpZS2QdV+N63qGmpjDoz1243Zqs9HU26HVsGuBKSSk+qoKAPeanLhG/KTGYBINT5iyx5Pe/GWHT73TnbEgH2XGj6yaA7jqk9xoYlwyGN4cNipSxiRhadqVPRrOGjrCsik4wN3qqHcQPGKPKcYu2QbcvZIcnPP1MPb7pxnpYOtrbOi0lJ7xSJjHljg4bFRe0OaWnak/0aTBAfYVqlQVTj2VeaR4xT5TaCWvG38/dTuTnEYmHjZ9lWX+sPonOnQPu3D1vdXt7la867xG/J9RjbzZ1Hp8LGugwOxjQ+vyp9xrd6RSZd41UmpZWddCCk78iacuAjGvpsIMjNDr7rWiqMREb9mnskmZSStQGpUR3kmKrCA0FTHgkkLa2XhiU3tQE+BrQ+II7o+WLTYO3r6UOFy3cu0crpUduzuCZk0e04snuQpI83B4Q1BHiikduA9b/ZKzvtLG3rPpb7pEv3I9FNLI0cGMczkr8wJ7xFegkxwgbslLro8Mp681wt5xb82pCQVEENIT8PVy5mp746pw2KEE9p71zOTJLYdgT/AHek0SpTLJoVlsuOK3qqlI7u0ByiPUSOmvKdL2Cq07BERGNbXKoPSP8AePy7W8H86kp/hhzk36Y3v4yCV5Q+p7W8Zp9SKCg0iQqqQPSIS5MMMDd5rUE/wxY5O+iJ7+MhdSeUPqkazjM2T8hIAAGgFBEcm+arAWWf3xH2i0GZf1RhSfxGqvy08Is0f8VM6TjLTzUir/kqGs46/JWt8bzKliGWgnGUnETXqg5Jw0Iz1PCg3wvRUglBe/RMVdUYjgZqs4Uok1JJJ1JNSeZi2BbRRl5HqF5AhXV3LEdmF9VFEUV11JqkGhpTFko4qZCsKVNQyNuZz3XTNPA+R2Qy32XG1bGmJWhcGELqMSVZH3SRyrQ690dxTxTZN2LiWGSLpbVFnLQddCA4tSwgUTXYMtup0GZ3RoyJjCS0WuuHyOfYON7KNGi4RAhT7Onn8bSG3VJooBAxUSCpVcxoQSc6xhJHHhc5w7fBaxvku0NPF0xS85gn1LaUmjrqGiadVVMBdUnPeKD4zCTmYqcB46IJ9bcdSbD8M92HUgel+OtaJEZWFnsgOgthaRkFqUO5aek/epFiT+SiB3W8jb0UiP8AjrCN/wBxdaFEdV0hWCOitZ9GxWPLnhcivP8AXRtO63spUH0Vbh2+6ZrZeQXGpd0VbfS4k/EMBTyNMVDvpCELXBpkbq23hn8J2ZwLmxu0dfxy+Vm9pSLkjMjU4FBaFe0kGo+VCPpFyKRtTF25FRpI3U8nZmpNg2f01oYR2UOKWfhSokeJwjvjOolwU19pAHiFpBHjqLbjfwKcJSerarzY06FIPNJCh5OGJr4/8Rruvj0VBsn+U5vV6flM0Ip1IHpHdUh+XWnVIKk8wpJ+gixya0OjeDtUrlAkPaRsU2+jSZmTbmkerRX4VUCh3GleRjKiJinMTtuXeFpWASwiRuz0KiXKlEttuT759rCT34lDiT1R3740rnlzhTs43e6zo2BrTO/jf7KVcebVMTEzML1IQkDcOtRI5AD5xnXMEUbIx1ruieZJHyHqVdfiYCLQZUquFCW1GmtAtZNK7co3oWl1M4DbceQWNa61Q0nZY+ZVr/8AoMv/AIT3gj/PC/7ZLvHn7Lf9yj/qfL3S3advNOzrczhX0aMFUkJxdUk5damp3w7FTPZA6O4ubpOSoa+YSWNhZMh9IMv/AIT3gj/PCX7ZJvHn7Jz9yj/qfL3SwLdR/tD7WUrwVqE5YuxgA1prnrD36Z36bmQRf5ukufb+o50g2+LL6bS1Pz5qpbaHdK0xVCRltA7J8oDjpqfIAke69GGonzuAfZVdtyIYfcaBJCDkTqQQCK020MbwSc5GH71hNHzchZuUKNlmriSsNaZhluZQW0LUa4iBVKRiVmDuoO+FZKlpic6M3ITDICJGtkFgVrTLSUJCUgBKQAANABkAI+dJLjcq+AGiwVfeZrFKvAIxnAaJFK13iu0a92UbUxtK03tmsakXicLXyWOR9Mvnl7AhECF6ggEEioqKjeN0eHTJAVxbFqsuOsrZbLaGgBgy2KKqih21haGF7WOa83J9rJiWVjnNLBYD3umk+kJrYy54p/WJ/wC1v/sPNP8A7kz+pS3O28hc6iaCFAJw1TlU0qMtmlIeZTObAYiUm+oDphJZMZ9IbX+CvxTCX7W/+wTf7k3+pVTZFpB+1UPJSUhZOR4NEbOUMTRGOkLDs90vFKJKoOG32V76Rmz0DbiTRTboII1FQaEd4EKcmkc4WnaE3ygDgDhsK5zoTaUj0iQOmbqaD2wOsnkoZju3R6y9JUYT0T6fC5faqgxDpD1+Vx9HrSW2HplZyJ1PspFSfEnwjvlFxdI2JvBK5oAGsdIeAFWXLmVO2gpxWqw4o8K0y7shG9awMpg0bLLGjcX1Bcdt1pUQ1ZSP6TmOqw5uUpPiAR+4Yq8luzc3v48VM5Sbk13dx4KPcib6Zh+TVtQoo5KFFDuUQfxGO65mCRsw44+y4on42OhK+L8zIabZkkHJKQV8aZJB7wVeEe0DMb3TO28FeVrsDWwjYrj0cS2GWUs/3iyRyFE/MGFuUn3ltuHymOT22ivvPwqm+qB/tCXKgCkhsEHQjpFVB7jDFET+mfbXP0WFYB+obfq9U3f7vSn/AA7X7A/SJ36qb+58U/8Apof6jwSTeOSaZtBlIbQG1dHVOEYSCtSVVG2KlNI99M4km+foptQxrKhoAyy9U12lZsgwguOMtAD3RUnckbTE+OWokdha4+Kfkip424nNHgkOWeZXO4kNDoVVo2pKQP6s0BGg6w1rFd7Xtp7E5jb3+ylNLHTXAy3d3urqQkUSkqiYSpK33i0WiprsqNKpGtKgqBOXDZCkkjppjGcmtvfPz4umY42xRCS93G1suPsl+123npxxKkp6YrIwpyBIFBhxU1Arnr5Q7CY44AQfpslJQ98xBGd1AGNlzNOFaDooaEHccjQjyjb6ZG5HIrLNjusKe5a7swoCYdxIGZBSmtKgkIonJZAoDlzpGIgZELxtz41z0WpmdIbSHLjRSrOtKYmJxAQ44kKcqEdIopSgZkUrQgJB2ZxnJDFFAcQGQ3DX8ruOSSSYWJzO86fhahMTTaKY1pTXTEoCvKsQWsc7QXVxz2t1KxWcCOkX0dSjErCTqU1NK90fUsxYRi1svm3WxHDouUdLlECFLsqbS06la0haAeuggHEnaKKyrtHERlMwvYQDYrSJ4Y4Ei4V5eIMuTUslhCEtrS2eqkCpWs9oAa0prClNzjYXmQm4vt3BMz4HSsDALG3mU/mxJb/h2f8Axo/SJH6iX+x8Sq3MRf1HgEk2jKtm1W2koQEAoBQEgJPVKzUAU0MVI3uFGXkm+frZTJGNNUGgZcFO3+xZb/h2f/Gj9IlfqJf7HxKp8xF/UeAScwykWyEoSEpRoEgAD7rPIcTFNziaG7jmf/pTmtH6yzRkPZNV65TpZR5O3DiHNNFD5UifSPwTNPGeSeqmY4nDjLNIFx7V6GZSknqO0Qrn6h8TT8RixXQ85ETtGfupVHLgkA2HL2V3fJ0SsqmVR/eLWo02IxlVPFQHIGFKJpmlMrtgHjayZqyIohE3aT4XuonozlqvOubEoCe9Rr/BGvKbrMa3efT8rjk5t3l24cei0WIqrqjvhJ9NKuITmtICwOROnMBQhqjk5uUE6HJK1bMcRA1Gazi7c50U0yvZiAPwq6p+de6LlVHjic3jJR6d+CVpX1el8uTb5165SPw9UU/ZjykbhhaOq/jmval2KVx6/TJabY6QylqW9ZLQVzoaLP7RHjEGYmQuk2X/AArUIDAI9tvylf0mtEFhwbMQrxGEp+sUOSyCHNPUkeUgQWuHWnNM6jo0OKUlKVhNCogA4hUAV2xL5t2ItAzCpc43CHE6rP7/AE+0462tlYUtuqVZHIggppXUVxZiLHJ8b2sIeMjmpNdI1zwWHMKFfa0Q++kg1SG0UG4qGI9+YryEa0MXNxkHW59lnWSY5ARu+VQQ6lE/+jifUtLjC+slGFSK7ASajkCARurEblKINIeNqq8nyFwLDsUL0gSCmn0TSMsRFTucTmk94A/ZMa8nyB8ZidwDx5rOvjLJBI3gjjyUu8r0rMygmiaOlGBI24galJHA1z3Hcc86Zs0U3NDS9+7etKgxSxc6dbW+EtWXYL82lS20gJQABoMRHqg7TSpJO2g5PS1McJDXHVJRU8kwJaNFKsy23ZE4FyyMQyqpGBZHxAdYcc+cZy07KgXa827bjw2LuOd1ObFgv2WPjtUC8Vsqm3Q4pOGiQkJBrTMmtaDM13bBG1NTiBuEG6ynnMzsRFlWQwsUQIUmzZJT7qWkdpRpyG0ngBnGcsgjYXHYu42F7g0bU2Svo9WQC48EnalKMW3YoqGzhE53KjQfpb58eqfbyc4j6nW7lT3fsVEzNKaCldEjEcYoCQDRJBpQEkg+MM1FQYoQ62Zt8peCASylt8hwFq6U0AG7fHzyvBZ/dr+kWm69qlOMg/kT4p+UWKn+Okazfb3PmpNN/JVOf2+w8loMR1WSDdX760ph3YMdDzUEp/KDFer+ilYzs9M/NSqX66lzu31yTjNzoS601tcx5e6lJJ8yPOJjIyWOfusqLngOazfdZDassZd5xsZFtZw8hmk+FDH0sTxLGHbx+V89K0xvLd3AVnfac6WbXuQEoHcKn8yjC9DHghHXmt6x+KU9WScblyol5drEKLfUT3YSU/lRXmYmVr+dlNtG+/uVRo2c3GL6u9vYJnhFOqgtW0+gnWAo0Q6hSCdygUlJPeafihuKHnIHEag37tqUll5uZoOhFkm31sAy7nSIH3SzlT1FalPLaPDZFShqedbhdqPMKdWU5jdibofIrnZMt09oJ3KX0p5EdJ8yBHsr+bpj1DD9l5EznKgdt/umW1bRw2qwmuQRgPNeLLxCDCMUV6Nx67+HBTkslqto6rePAU2/0n0koojVtQX3aH8qie6MuT34ZgN+S1rmYoid2aSLVm1Oycr7LZW2r4hhKPyH5xViYGTv67H381MleXQs6rj28lRw2ll7AhECEx+j94JnEgmmJCkjicjT8sI8oNvD2FOUBtN3J5vY8wmWWJjsqyAHaKtRgrtBz3b4k0jZDKOb141VOqdGIyH8diyhkAFBcSotk1oMsQBAVhJyroPCPoXZghpz4soQysXacXWu2DaMu62BLlISkUwaFPAp+u2PnJ4pGO/k13r6CCSN7bMXC980hEq4lawkuJUlNa5kg5dUE98dUjHOlBAvbNcVb2iIgnXJZUmTcKC4EKLYNCvCcPj3R9CZGh2G+ahYHYcVslJsyTccxIbZ6RSjhxEHqZEngk8VbjSM5ZGNsXOsBn28dS7jY52TW3OnZx1qE4jCopOoJB7jQ5xsDcXCzIsbFW93nFLm2A2A2AsZAqOQqpVSSSSUgj9IVqAGwuLs8vx5piAkzNDcs09X2tn7OwUJP3jgKU8B6yvDIcSIlUMHOyXOgVOtn5tlhqVyuDZXQy/SKFFu0VyQOyPMnvjrlCbnJMI0HrtXlDDgjxHU+mxWN6bR+zyzi60URhR8Ssh4a90YUsXOShuz7Lapl5uInaqj0cWfgYU6Rm6cvgTUDzxeUM8pS4pA0bPVLcnx4Yy7f6K/tyd6CXdd2pSafEck+ZEJwR85IG703NJzcZcl30ayeFhbp1Wqg+FOX7xV4Q7ynJeQN3ffgJPk5lmF2/7KNbNoUtZgVyRhR3rCh/GnwjuGK9G7rz8PwuJpLVberLx/KhekORSJlpZNA6AFH4SASfwqHhGvJ0h5pw3LOvjHOg71wutYhnH1vOD7kLKiD6yia4eQrn4bcu6qo5iMRt6VvDrXNNBzzy92l0wptP7RaaG0GrbCV1I0KiMKu4VA8YSMPNUpc7VxHhqmxLzlSGjRt/FNkT0+lH0kSONhDoH9WrP4VUB8wmKPJsmGQt3/AG4Kn8ox4ow7d91HuvbqJpsykzmoiiSfXHP2xv20rrHdVTOhdz0Wnp8LimqGyt5qT8/K43ZshUraKm1ZjolFCvaTiR5jQ/zEdVM4mpg4bxfwK5poTFU4TuNvJUNszlbQW57L6fyFKf4Ychj/AMYN3j1/KVmfeoLtx9PwtXfaC0qQoVSoEEcDkY+eaS03CvOAIsVmt3pVCJlyRmE4kKVQVqOumpSoU0xJJ8QIuVD3OibPHqPQ6+BUanY0SGGTT7jTxC62zcZxtOJlXSjOqTQK1ypsOWummQzoOYeUWuNniy9moHtF2ZpRBikkF7AhSLOcCXULUopCVBVQKnq5gAbyRTdnGcoJYQBrku4yA4E7M1fyDLlqTRU6sJQnPCDmEV7KB81fyEJyObRxWaMz69fsmo2uq5buOX26vdP01YrDjQZU2OjSKJAyw8UnUGJDJ5Gvxg5qs6CNzMBGSR7XuY8wS6w4ClOdSoIWkfESE99RyirDXsk+mQZnquPD8qXLQvj+phy8Dx4KjcthxwoEwVPNoNcOIAnZ2wkmn+sobEDW3Mf0k8aJYzOdYSZgcaq+sy/BbohTKAyBQJRXEBszUqh474Tl5OxfUHHF1pqOvLci3LqXO3L6LXiRLjo2yB1qUWcs9DQbt/ER1Bye1tjJmfJeT1znXEeQ81TyloMmiXpdBTpibKkL55KwqPMCGXxSasee/Me6WbIzR7curIr16Zl0Bz7OHsSxhCnMHVSe1TDtI6vImPAyVxHOWsM8r67Pdel0YBwXud9tFaXdlTPzJdmFpKWwCpJOZA0AHsbSePGMKl4posEY148eNi3gZ+okxSHTjwWmA7tIhK0s9vJMqn5xEq0eogkFQ0r66uSRkONd8WaZopoTK7U8DxUiocaiYRt0HBPcn+XYShKUJFEpAAG4DIRHc4uJJ2qs1oaABsSZ6RJ4qLUq3mpRClDiTRA7zU9wipydGBildoOCpvKEhJETdvATbZUkGGW2hohIFd52nvNTE6WQyPLztT8TBGwNGxZbeqZInnljVKwRzSEj+GL9Iy9O1u8et1DqnWnc7r9E3Xxs1U09KtIyBDilK9lH3dTz2Ab4m0UwhY9x6vHNUKuIyvY0dfhko15rdRKtCUlclAUUoeoNuftnfsrXWNKWmdM7npdPX4XFRUNibzUf4+V56NLPolx8jtdRHIZqPKtB+Ewcpy3IjGzPjjajk6OwL+5PESlTXKal0uIU2sVSoEEcDHTXFrg4ahcuaHAtO1Y7bFmrlXi2qtQapUMqp9VQ4/Igx9LDK2ZmIL56WJ0T8JTxdC8CZkoQ9Tp2wcCvbSRn+Kmo20B2ZSaylMV3M6J8uPhU6SpEhDX9IeaRbeQUzD429K55qJHzivTm8TOweilzgiR3afVam/aobcZC/wCrfFEq9lzIgHgoHxHGPn2w42utq30+FcdNgc2+jvX5S76QrLUkom28lJICyNlD1Fdxy/Zh3k6YG8LtvBCUr4iCJW8bima79qpmWUuDXRY9lQ1H1HAiEKiEwvLTwE7BMJWB3F1R3kuYhwFcuEocxVIJOFW8DYk7chvhumr3MNpMwlaihDhePIrO3mlIUUqBSpJoQdQYttcHC40Uggg2K5x6vFLsxt0rxMYukQMXV7VBQEgbdRUcdDnGUpYBaTQ5LuMOJuzUZp0sS/iSAmZTQ/4iRUH4kjMHlXuiZPyaRnF4KlDygNJPFTr3zH2iTUZZaXEgguBJqcAzOmhBAJG4GMaNvNTjnBbd2rWrdzkJ5s339izKLyir2BCIEIgQusqUBaS4CUYhiCdSmuYHGkcvxYTh1XTbXGLRXlv2a3g+1yivuFkpUnQoUcimnsmtKcdoMJ08rr8zKPqGfbxxmmZ4m252LonLs44yXSVvStEkJdFelqUhW5s0ph97MpG6nKPH0bXT847TXv4zXrasth5sa6d3GSbbl3f+zN41j71YFfdTsT9Tx5ROrannnWGg4uqFHTc0251KurRnUMNqdWaJSK89wHEnKFY4zI4NbqUzJII2lx2JMuZJrmZhyddGhOHdipTLglOQ/lFOte2KMQM4/JU2jYZZDM7g/ATEi0umnCwg9RlOJwjavIJRyFSTxA3GEjFghxu1dp2b04Jcc2AaDXt2BZjbhK5l+mZLq6ftECL8H0xN7B6KJP8AVI7tPqnu+Fv/AGZAZaI6ZSQCr2E7+Z2eO6sijpuddjd0fUqpV1HNDA3X0CRLHs1cy6G0anNSjnhG1R/1mYrTTNhZiKmRROlfhC2GSlUtNpbQKJSKD+fGPmnvL3FztSvoWMDGho0C7xyukQIVDeCzmpo9AvquYcbS9utFDiB1aj3hurDdPK+H+RumhHp90rURtlOB2uo+6zafkXpR0BVULSaoUNDTRSTt/wBVi5HJHOy4zCjSRvhfY5FdbeeDyhMAU6QALA9V1IAUORGFQ5ncY5p282DGdmnZxkvZ3Yzzm/Xt4zTXeMdLZTLm1IaPfTAfNUTqb6Ktzd9/dP1H10rXbreysrpWoJyWLbvWWkYHAfWSRko8xUHiDGNXCYJcTNDmFtSyiaPC7UZFLbDi7KmylVVML/MjYoe+muY/UQ64NrIbjpD19ik2l1JLY9E+nuE8WnbLTDPTKUCkjqU1WSKgJ5xKigfI/ABn6KnLOyNmM/lZ8iz5m01uP0SkAUFcgSNEA7TT1j/8smWKkaI+O1SRHLVOL+OxFhTEsh0onWAFg0xkGgP/ADEdn8VM9TvgnZK5l4HZcaH7fheQOia+0zc+NR9/ytLlGWwMTaUAEaoAoRszGoiE4uJs66ttDdWqrtm68vM1UpOBZ9dGRPPYe8VhiGsliyBuNxWE1JHJmRY9SVZm4kw2rEy6lVNDUoV5VHmIoN5RicLPb90g7k+Rpuw/ZUdoXemmUqcdaISKVViQdSANFV1IhuOqheQ1pz70tJTysGJwy7lW9GaVoab6Zbo3uL2WNjqvmPV4iBC8gQmp23Gm5VErLN4luAdIVJCuuaVAGeJVaU2Cg12ThTvdKZZTYDTs+wTxnY2IRRjM69v3XJy7U1KtImk5LScSkjMoGwnYdtd3jHQq4ZnGI6Hz42Lk0ssTRINfROl17xom0Z0S6kdZPD2k+78vAmZVUroXdRVKmqRMOtLdtzi7SmUyzB+5QaqVsNMivkNE7yeOTsEYpYjK/pHi3ukpnmpkEbNBxf2TDb02mQk8LWRpgbHE1qo7yM1cTzhOBhqZru7Tx5Jyd4p4bN7Bx5qo9GqKNvunaoAk8AVGv7cM8pn6mtG7j0S/Jws1zjxxdKFnPDpS+sVShXSU9pdSUJ71ZngFRRlacHNt25d20+Hmp8bhixnZn37ONy+5OTfnnlU6y1Gq1nsprtJ2DcOGUePkjp4xfQaL1jJJ35ap/smUblFtyrXWdX13l7cCdp3AqISBuKjrrHme+YGV+gyHb+M1ViY2Fwibqcz2flMkJJ1ECEQIVJeuQW40HGSQ8ycbZGp9pPeNm2gENUkjWvwv6LsilqqNzmYm9IZhVlmW7LWg2GZhKQ4fVOQJ3tq1B4a843lppaZ2OM5carCOoiqG4JNeNEv2/dF6XClNVcZOZA7QpWmIDWlTmN5yEOU9cySwfkUpPRvjzbmFZ2C6Jiy3mRmttKsvFaPOo7owqBzVW1+w29it4Hc5SuZtH5CoLmWh0M02a9VfUV+LT81POHK2LnITvGfHclKSTBKNxyWk25ZCJpotryOqVbUq3j6jbEOCd0L8TVZmhbK3CVmL8iWn0MTilpbQdRUjATWqOBOpGY3VFIutkD4y+EC59etRXRlkgZLoPTqWsSCWw2gNYejoMOHSnCkfPvLi44tVdYGhow6Kvt67zM0OuMKx2XE6jgd44HyjWnqnwnLTcsp6Zkwz13pMMtPWaSUddnU0BUg/EnVB45czFTHT1Yzyd5/Km4Z6U5aeXwryzL+sLoHkqaO8dZPiMx4d8KS8myN6GfkmouUGO6Yt5pklLRZd/q3EL+FQPiIRfE9nSBCdZKx/RIKqr9/2F38H/sRDFB/5De/0KXrv9B7vUKvucypyzloQcKldIlJ3EjI+JjetcG1IcdMllSNLqYga5rP5yTcaVgcQUKGw/TeOIiwyRrxdpupL2OYbOFlxjtcqRZ0kt9xLSBVSjTgN5PADOM5JGxtLnbF3GwvcGt2rUbAuwzK9Ydd2ma1bN+EeqPPjECoq3zZHIblbgpGRZ6nertRAFTkNsKppZVarDb02USAV1qg4TROeSimmjdDns3ZUj6CJzo4b1Gzx6u9QZWtfLaDbx4LQLvWKiUawjNRzWvefokbB+piPUVDp33OmxVqeBsLbbdqSfSJP45gNA5NJ/MqhPlh84q8mx4Y8W/0HBU2vkxSYd3Hsp0i79mslStFPFQTvJV1BT8Ka90YyDnawDY37Z+q1Y7mqQna775eii3euW47Rb9W29Qj1lc69kefKNKjlBrMo8zv2fKzgoXPzfkPP4Vtat5peTR0MolJUN3YSd6j6yu/mYXipJZ3Y5dPP4TEtVHC3BFr5fKm3Ks1aUKmHiS8/mSdQnZXdXWm6g2RlWytLhGzot9VpRRENMj9XJlhFOogQiBCIELPb73YKCqYZTVBzcSPVO1Q907d2umlmhrLgRv12eykVtLhPOM02qssa98wxRJPSo9lZzA91WvjWN5qGKTMZHq9ljDWSR5HMcbU12BaMm890jX3TywQts0AXt00JrtGetdYnVEU8bML82jQ7k/BJC9+JuROzekW37NMs+tvMAGqD7p7JHLTmDFenlEsYd49qlzxGKQt8OxO8zbjiGGZ1HXbUAH29x0xJOwhQKdxy5xJbTtdI6F2RGh9+7NUnTuaxszcwdRx15KzfYlrRYBrUbFDJSFfQ7wcjGLXS0snGa3c2Opj4ySgFzdlLofvGCeOA8vYX/rOKNoaxu53n8jjJT7zUjt7fL4PGac7EvCxNDqKova2rJQ5bxxETJ6WSHpDLeqMNTHLoc9ytoXTCprRuvKvVKmwlR9ZHVPfTI94MMx1c0eQPjmlpKSJ+ZHhkl+a9Haf7t8jgtIPmkj5Q4zlQ/wDTfA/lKO5NH/LvEKqtm7MzLsrWp4KaFAUhS86qAHVIpqQdYYhq4pXhobn2D1WE1LLGwkuy7T6L4sK7szMshTbwS3UjCVLyO3qgUzjqeqiifZzbnsC8gppJGXa6w7SrVn0eH15jPgjbzKs4WPKn9W+fwmByadrvJUT90ppLvRBvFU5LHYpvJ2cjnzhxtdCWYr921KmjlDsNu/Yny6920Siak4nVCilbANyeHzpyAkVVU6Y20CqU1KIRfaptrWyzLJq6sA7EjNSuQ+ukZQwPlNmhayzsiF3FJMzPzVqLLbSejYB627/uHafdH84qNihoxifm7jT3Ux0ktUcLcm8a+yapCQl7OZUommXXcPaUdgH0SP5xPkllqn28AnmRx0zCT4qtsi1VTbjkw5VEqxUpRvUBXEveUjOmgJG0VjeaEQtEbc3u9OrtWMUxmcZHZNb69fYkdlpycmKDturJPugmpJ4AfKKxLYIs9AOPFTAHTSZak8eCerXtmTlejRTpXGU4UIByQaAVUdAqgpXMjPLMxIhgnmudA7U7+PBVJZoYrDUt06uPFJ9s3nmJmoUrA37CMhT3jqrvy4RTho44swLneVOmqpJcibDcra5t1S4UvvJo2M0IPrnYSPY+fLVatrA0GNmu3q+fTtTFHSFxxv09fj17Fo0RVYRAhECEQIRAhECEk3juahaiqWIQ4RiLRySreUbjnppmNIqU1eWi0mY3+/HiplRRBxvHkd3skaclHGlYXEKQrcoU8N/MRWY9rxdpupj2OYbOFlY/7V6dsNTJJKf6t7Up91dM1IO/UcYw5nm3Y4tuo9tx8ltzvONwybND77x5q6uVNpPSyL1ClwHDQggkjrBJG8dYU3GFa5h+mdmo4+EzRvBvC/Qqnl5l+zplSRqk0Uk9lxOw94zB2eIhpzI6qIHgFLNc+mkI4K0qzLQZnGcSaKScloUAaHaFCIUsT4H2OvGitRyMnZcJbtm4gJxyqsB1wKJpX3VajvrzEPQ8om2GUX42hJTcn7Yzbjeq9q8U9JHDMNlaff8Ao4moPfUxsaWnnzjNj1e34WQqZ4MpBcdfv+VfyF+JVfbKmj7wqPFNfOkJycnTN0zTbK+J2uSvJW0mXP6t1tXwqB+RhV0T2dIEdyZbKx3RIKq79/2F38H/ALERvQf+Q3v9CsK7/Qe71Cj+jv8Asn/cV9I05R/3dwXNB/p71fTNoNN9txCfiUB8zCbY3u6IJTTpGN6RAVLPX1lG+youHchP1VQecNMoJnai3aln10TdDfsVC7eqcmyUSrRSN46xHNSgEp/1nDYo4Ic5XX8vLUpU1c02UQ47dApVl3GKldJNuFajmUgnP4lnM91OccS8o2GGEW42Bdx0BJxSm/G9NMw+zKM1OFttAyAHkANSYnta+Z9hmSnnOZCy+gCy+3LYdnXRkaVo22NhOQ5qO+L0EDKdnqVEmmfO/wBAr28zqZSUbkkEFagC4RurU/tKy5AwpStM8xndoNOOoeaaqCIYhCNTrx1+iXET/QIKGVdZQo46MiR7De0J3nVR3ACrxi5w4njIaD7nr9EkJMAszbqfsOM1xs6ynnzRptSuNOqOajlHUs0cfTNl5HE+Toi6dbCui0ytHTkOPHrBsdlIHrKr2s8s8qnTbEqornvaebyG/aqUFG1jhjzO5OsTFSRAhECEQIRAhECEQIUO1ZDpkUCihYNULTqlW/iNhG0ExpFJgde1xtCzljxttex2FKjl6VsqLE+wFEeskAhQ34VZEcQe4aRQFG145yB3x3jjrSBq3MOCdq+Sqx3tzZ5LRTw6se2ro+vwK8/w39XiFwVd+QJCmZ0IUDUVcbNCNCND5x3+qqbWfHcdhXP6enJuyS3eFZWzYyZxpNXmVTCBQOJIosblAVp3VoedIwgnMDz9JwnZuW00AmYPqGIbd6T2FzNnu4ikoOhCh1FjdUZHuOUU3CGqZa9/UKeDLTvva3oU/wBiXsl5gAFXRuewo6n3TofnwiNPRSRZ6hVYayOTLQq+UkEUIBB2GFAbJu11Szt05RzMtBJ3oJT5Jy8oaZWzM/68c0s+jhd/z4ZKmmPR40ew6sfEEq+QEMt5UeNWj090s7k1h0cePBRj6P3BUJmRQ6jARXnRcafubTmWefwuP252x/l8rwej9ylDMCm7Aflig/c264PP4R+3O/t5fKkS/o7bHbeUfhSlPzxRw7lR2xo9fZdN5Nbtdx5q3krnyjefR4zvcJV5dnyhZ9dO7bbsTDKKFuy/ar1tsJACQABoAKAeEKkkm5TQAAsFUWxeaXlwQpYUv2EZmvHYnvhiGkll0GW9Ly1UcepudyQLRnJq0HKhCikdlKewnmo5V4mndFiNkNK2xOfn4KVI+Wpde3t4q+u9ZkvKfePTDHT06oKwUt14VBJ45bhvhOomln+ljTh7NU1BFHD9T3DF26Lk5L2YVqcfmVPLUaqPWpXgG01pwrHQdV4Q2NlgONq5LaW5c99zxuXZFtWWzm2ziI0IbqfF2hjk09Y/pOt3+y6E9IzNrb93uvhd8X5hQZlGQlR0JzIG+nZSBvNRHooI4hjmcvDWySHBE1NNhWV0CSVqLjy83HDqTsArokbBCE83OHIWaNAnoIebFybk6lWcYLdECEQIRAhECEQIRAhECFCtWy2phGB1OIbDtSd6TsjWKZ8TsTCs5YmSizgkO1biPIJLJDqdxolXnkedRyitFykx2T8j5KVLye9ubM/VLz9lPoNFMuD8CqeNKQ62aN2jh4pR0UjdWnwXJFnuq0acPJCj9I6MrBq4eK55tx/5PgrmzbEtDRtDqE+8rCO9Kjn4QrLUU3/RB7r+aYjgqP8AkEeStGbhrNVzDyEDVWEV8zhA8IwPKTRlG0njvW45Pdq9wHHcuiLXk5IYWXX3yNgcOD6Jp8IMcmCefN7Q3uz9/FeiaGDJhLu/L28FBm79zKzRtKGxsoMR8TkfCNmcmxN6RJ8uPFZv5QlOlh58eCsrPlbVdGNb/Qp164SDTfhCcu+kLyPo2GzW38fW62jZVvFy63h6WUN28k004G25hM2dwa8gUgYuYJjUUkL24nNwd/usjVSsdha7F3ey9tK9E6HAhdJUHaWyct+YNe4ZQRUcBbib9ffb2XslXPisfp7vypyZG0HEdIzOodGzDQV4Dq0rwNIx5yma7C+Mha83UObiZJdUqr0T7Cyh1XWGqXEJ+aQCRxrDQo6aRt2jLqPulv1dRGbOOfWFL/3qZmOrNtuJHtNOrCe9AUPrGf6J8WcRHeB6/hafq2SZSg9xPp+VIRc2WfTilZk03GiqcCBhI744NfNGbSs+3uuxRRSC8Tvv7KDaFzZ2lMQeSNBjPyXQDxjWOvg3W7vZZSUM1t/f7qodu7NJ1l3O5Nf3awyKqE/9BLmmlH/JQzd6aVkJdzvTh/epAaqEauHHYgU0p0aVe2ZcJ1RBfWlseynrK/Qc84Ul5SYOgL8cbk1Hye89M2443p4sqyWpZOFpIG86lXxHbEqWZ8pu8qnFCyIWaFOjJaogQiBCIEIgQiBCIEIgQiBCIELnMM40lNSNxSaEHeDHrTY3XLm3FksWhbM5J/1rSX2tjqKpNP8AmAAgHuAh+OCCfoOwncc/Di6SfPND0xcb9PHiyjD0htU/qXPFP6x3+1v/ALBcfuTP6lQ5z0hLIo0ylPFaifIAfONWclj/AKd4LN/KLv8AlqVrStZ6YNXXCrcNEjkkZd8UIoI4ugEjJM+TpFe2VZL0yrC0gneo5JT8R+mvCPJZ2RC7yiKF8ps0J1YkJWzEBx49I+ezlnX/AJYOg3qP1pEt0s1Y7CzJvGvsqTY4qUYn5u4091VoVN2qsivRy4OdK4Rw99XkOEMEQ0Y3u48AsQZqs7m8eKdbGsRmVThbTme0s5qVzP0GUSpqh8xu4qlDAyIWaFKnpJt5BQ4gKSdh+Y3HiI4ZI5hxNNiu3xteLOF0h2pYkxZ6i/KrUWvWGtB740Un3tRw1itFURVI5uUZ8ablLlgkpjjjOXGqsZO1Za0kBmYSEPeqQdu9tR2+6fOMXwy0hxxm7eNR9/RasliqhgkFjxp7Jcty6T8uSUgut+0kZge8nUcxUcodgrY5cjkeNqUmo5I8xmFRMuqSQpCilQ0UkkEd4hxzQRYhKgkG4THIX3mmxRRS6PeGfimnmDCMnJ8Lsxkm2V0rdc1ZD0iKpnLiv/UP+SMP2sf38vlb/uR/r5/CkyFuT85ky2hpva6oE0+EnJR4U8I4kp6eDpkk7l2yoqJugABvTXZ8kGk0xKWo9pajVSj9BuAyETpH4zpYbk9HHgGtzvUqOFoiBCIEIgQiBCIEIgQiBCIEIgQiBCIEIMCFRWhdKVeNS3gUdrZw+XZ8objrZmZXv25pWSjifna3Yqs+j1j/ABXafg/yxv8Aucn9R5+6w/bWf2Pl7KdJ3KlG8ylTh99VR4JoD3iMn18zttuxasoYW6i/au947WTJMAobzPVQAmiAfepkBw1PiRxTQGoksT2711UTCBn0j2SXYNju2g8p15SsAPXXtUfYRu7tIqVE7KZmBgz4zKmwQPqH4nnLjILS5aXS2kIQkJSkUAGgEQ3OLjc6q01oaLDRdY5XSIEIMCFn18Lp9HV+XHV1Wger7yOHDZsy0sUdbi/jk13+6k1dHh+tmm5T7jXjcePQOgrKRUOcNznHcdvmcq6lbH9bcur2WtFUuecDs+v3V/aFgSzxq40kqPrDJXeU0MJx1MsfRcm5KeJ/SaqtVxZSv94OAX+ohgcozdXgsP0EPX4qZJXTlGjUNBR3rJV5KNPKMn1sz8i7wyWjKOFudvHNXQFIVTK9gQiBCIEIgQiBCIEIgQiBCIEIgQiBCIEIgQiBCIEIgQiBC5zDCVpKFpCkkUIIyIj1ri03Gq8c0OFiviSlENIS22nChIoB/wDdTxj173PcXO1K8YxrGhrdAu8crpECEQIRAhECFGkpBtkENISgElRoNSf9d0dvkc/NxuuGRtZk0WUmOF2iBCIEIgQiBCIEIgQiBCIEIgQiBCIEIgQiBCIEIgQiBCIEIgQiBCIEIgQiBCIEIgQiBCIEIgQiBCIEIgQiBCIEIgQiBCIEIgQiBCIEIgQiBCIEIgQiBCIEIgQiBCIEIgQiBCIEIgQiBCIEIgQiBCIEIgQiBCIEIgQiBCIEIgQiBCIEIgQiBCIEIgQiBCIEIgQiBCIEIgQiBCIEIgQiBCIEIgQiBCIEIgQiBCIEIgQiBCIEIgQiBCIEIgQiBCIEIgQiBC//2Q=="/>
          <p:cNvSpPr>
            <a:spLocks noChangeAspect="1" noChangeArrowheads="1"/>
          </p:cNvSpPr>
          <p:nvPr/>
        </p:nvSpPr>
        <p:spPr bwMode="auto">
          <a:xfrm>
            <a:off x="955675" y="3386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6688137" y="473075"/>
            <a:ext cx="2143125" cy="2143125"/>
          </a:xfrm>
          <a:prstGeom prst="rect">
            <a:avLst/>
          </a:prstGeom>
        </p:spPr>
      </p:pic>
    </p:spTree>
    <p:extLst>
      <p:ext uri="{BB962C8B-B14F-4D97-AF65-F5344CB8AC3E}">
        <p14:creationId xmlns:p14="http://schemas.microsoft.com/office/powerpoint/2010/main" val="2092032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400" y="279400"/>
            <a:ext cx="5143500" cy="4154984"/>
          </a:xfrm>
          <a:prstGeom prst="rect">
            <a:avLst/>
          </a:prstGeom>
        </p:spPr>
        <p:txBody>
          <a:bodyPr wrap="square">
            <a:spAutoFit/>
          </a:bodyPr>
          <a:lstStyle/>
          <a:p>
            <a:r>
              <a:rPr lang="en-GB" sz="2400" b="1" dirty="0"/>
              <a:t>The Convention asserts that children should be able to grow in a stable environment under the responsibility of their parents. It states that children should not be separated from their mothers especially during the pre-natal and postnatal period. Yet, as a result of war, natural disasters, disease and the absence of parents many of these admirable aims are honoured only in their breach.</a:t>
            </a:r>
          </a:p>
        </p:txBody>
      </p:sp>
      <p:pic>
        <p:nvPicPr>
          <p:cNvPr id="16386" name="Picture 2" descr="https://lordalton.files.wordpress.com/2014/10/orphans-un-convention-on-the-rights-of-the-child-childfriendly-version-english-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270" y="279400"/>
            <a:ext cx="380047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327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lordalton.files.wordpress.com/2014/10/orphans-kofi-ann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01" y="703848"/>
            <a:ext cx="4441825"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58064" y="1409700"/>
            <a:ext cx="4620126" cy="4524315"/>
          </a:xfrm>
          <a:prstGeom prst="rect">
            <a:avLst/>
          </a:prstGeom>
        </p:spPr>
        <p:txBody>
          <a:bodyPr wrap="square">
            <a:spAutoFit/>
          </a:bodyPr>
          <a:lstStyle/>
          <a:p>
            <a:r>
              <a:rPr lang="en-GB" sz="3200" b="1" i="1" dirty="0" smtClean="0"/>
              <a:t>“there </a:t>
            </a:r>
            <a:r>
              <a:rPr lang="en-GB" sz="3200" b="1" i="1" dirty="0"/>
              <a:t>is no task more important than building a world in which all of our children can grow up to realize their full potential, in health, peace and dignity</a:t>
            </a:r>
            <a:r>
              <a:rPr lang="en-GB" sz="3200" b="1" i="1" dirty="0" smtClean="0"/>
              <a:t>.” – Kofi Annan </a:t>
            </a:r>
            <a:endParaRPr lang="en-GB" sz="3200" b="1" dirty="0"/>
          </a:p>
        </p:txBody>
      </p:sp>
    </p:spTree>
    <p:extLst>
      <p:ext uri="{BB962C8B-B14F-4D97-AF65-F5344CB8AC3E}">
        <p14:creationId xmlns:p14="http://schemas.microsoft.com/office/powerpoint/2010/main" val="2338792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4800" y="1420336"/>
            <a:ext cx="6096000" cy="3539430"/>
          </a:xfrm>
          <a:prstGeom prst="rect">
            <a:avLst/>
          </a:prstGeom>
        </p:spPr>
        <p:txBody>
          <a:bodyPr>
            <a:spAutoFit/>
          </a:bodyPr>
          <a:lstStyle/>
          <a:p>
            <a:r>
              <a:rPr lang="en-GB" sz="3200" b="1" dirty="0" smtClean="0"/>
              <a:t>In </a:t>
            </a:r>
            <a:r>
              <a:rPr lang="en-GB" sz="3200" b="1" dirty="0"/>
              <a:t>2012, the UN Secretary General, Ban Ki-Moon, </a:t>
            </a:r>
            <a:r>
              <a:rPr lang="en-GB" sz="3200" b="1" dirty="0" smtClean="0"/>
              <a:t>insisted that every child should have access to education </a:t>
            </a:r>
            <a:r>
              <a:rPr lang="en-GB" sz="3200" b="1" dirty="0"/>
              <a:t>and that education should be used to promote peace, respect and good stewardship of the world in which we live.</a:t>
            </a:r>
          </a:p>
        </p:txBody>
      </p:sp>
      <p:pic>
        <p:nvPicPr>
          <p:cNvPr id="4" name="Picture 3"/>
          <p:cNvPicPr>
            <a:picLocks noChangeAspect="1"/>
          </p:cNvPicPr>
          <p:nvPr/>
        </p:nvPicPr>
        <p:blipFill>
          <a:blip r:embed="rId2"/>
          <a:stretch>
            <a:fillRect/>
          </a:stretch>
        </p:blipFill>
        <p:spPr>
          <a:xfrm>
            <a:off x="1168400" y="1511300"/>
            <a:ext cx="3481387" cy="3448466"/>
          </a:xfrm>
          <a:prstGeom prst="rect">
            <a:avLst/>
          </a:prstGeom>
        </p:spPr>
      </p:pic>
    </p:spTree>
    <p:extLst>
      <p:ext uri="{BB962C8B-B14F-4D97-AF65-F5344CB8AC3E}">
        <p14:creationId xmlns:p14="http://schemas.microsoft.com/office/powerpoint/2010/main" val="355731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102" y="19050"/>
            <a:ext cx="2257425" cy="2279650"/>
          </a:xfrm>
          <a:prstGeom prst="rect">
            <a:avLst/>
          </a:prstGeom>
        </p:spPr>
      </p:pic>
      <p:sp>
        <p:nvSpPr>
          <p:cNvPr id="3" name="Rectangle 2"/>
          <p:cNvSpPr/>
          <p:nvPr/>
        </p:nvSpPr>
        <p:spPr>
          <a:xfrm>
            <a:off x="4711700" y="393701"/>
            <a:ext cx="6229016" cy="6001643"/>
          </a:xfrm>
          <a:prstGeom prst="rect">
            <a:avLst/>
          </a:prstGeom>
        </p:spPr>
        <p:txBody>
          <a:bodyPr wrap="square">
            <a:spAutoFit/>
          </a:bodyPr>
          <a:lstStyle/>
          <a:p>
            <a:pPr lvl="1"/>
            <a:r>
              <a:rPr lang="en-GB" sz="2400" b="1" dirty="0"/>
              <a:t>The United Nations has </a:t>
            </a:r>
            <a:r>
              <a:rPr lang="en-GB" sz="2400" b="1" dirty="0" smtClean="0"/>
              <a:t>designated five days </a:t>
            </a:r>
            <a:r>
              <a:rPr lang="en-GB" sz="2400" b="1" dirty="0"/>
              <a:t>which highlight specific challenges facing the world’s young people: June 4th is International Day of Innocent Children: Victims of Aggression highlighting children as victims of violence and war; June 12th is World Day Against Child Labour; August 12th is International Youth Day and draws attention to cultural and legal issues affecting children. October 11th is The International Day of the Girl Child, promoting the improvement of the human rights and opportunities open to </a:t>
            </a:r>
            <a:r>
              <a:rPr lang="en-GB" sz="2400" b="1" dirty="0" smtClean="0"/>
              <a:t>girls; November 20</a:t>
            </a:r>
            <a:r>
              <a:rPr lang="en-GB" sz="2400" b="1" baseline="30000" dirty="0" smtClean="0"/>
              <a:t>th</a:t>
            </a:r>
            <a:r>
              <a:rPr lang="en-GB" sz="2400" b="1" dirty="0" smtClean="0"/>
              <a:t> is Universal Children’s Day.</a:t>
            </a:r>
            <a:endParaRPr lang="en-GB" sz="2400" b="1" dirty="0"/>
          </a:p>
        </p:txBody>
      </p:sp>
      <p:pic>
        <p:nvPicPr>
          <p:cNvPr id="4" name="Picture 3"/>
          <p:cNvPicPr>
            <a:picLocks noChangeAspect="1"/>
          </p:cNvPicPr>
          <p:nvPr/>
        </p:nvPicPr>
        <p:blipFill>
          <a:blip r:embed="rId3"/>
          <a:stretch>
            <a:fillRect/>
          </a:stretch>
        </p:blipFill>
        <p:spPr>
          <a:xfrm>
            <a:off x="307974" y="2502233"/>
            <a:ext cx="1838325" cy="2209467"/>
          </a:xfrm>
          <a:prstGeom prst="rect">
            <a:avLst/>
          </a:prstGeom>
        </p:spPr>
      </p:pic>
      <p:sp>
        <p:nvSpPr>
          <p:cNvPr id="5" name="AutoShape 2" descr="data:image/jpeg;base64,/9j/4AAQSkZJRgABAQAAAQABAAD/2wCEAAkGBxQQERQUEBQVFhUVFR4UFhcXFxQWGBUUFBkYFxUXFhgYHCggHRolGxcWITEiJSkrLi4uGB8zODMsNygtLisBCgoKDg0OGxAQGywmHyUsLy0sLCwsLCwsLCwsLCwsLCwsLCwsLCwsLCwsLCwsLCwsLCwsLCwsLCwsLCwsLCwsLP/AABEIAOEA4QMBEQACEQEDEQH/xAAcAAACAwADAQAAAAAAAAAAAAAABgQFBwECAwj/xABFEAACAQIEAgcFBQcDAwIHAAABAgMAEQQFEiEGMQcTIkFRYXEUcoGRoTIzUrHBIyQ0QmJzsjWC0RVDklPwCBYXJaLh8f/EABsBAQACAwEBAAAAAAAAAAAAAAAFBgIDBAEH/8QANxEAAgEDAgQEBAUDBAMBAAAAAAECAwQRBRITITFxMjNBgQYiUWEUIzRCoSSRsUNSwdGC4fAV/9oADAMBAAIRAxEAPwC79prqwXfhh7TTA4Ye0UwOGHtNMDhh7RTA4Ye00wOGOHBMl45Pe/StNUrurxxUXYScZif2j++fzNVerP52fPqs/nfc8faq17zXvD2qm8bw9qpvHED2qm8cQPaqbxxC/wCCZ9WKt/Qf0rusJZqEhpss1fYOkqfTNF7h/OrdYRzFnVqEsSQne11IbCP3h7XTYN4e102DeHtdNg3h7XTYN4DF15KHI9jPmadxjJpwSnzX8qqWoPEH3Lvoq3Vl2M/9qqD3lv4Qe1U3jhB7VTeOEHtVN44Qe1U3jhB7VTeOEHtVN44Rx1lXIbQ6yg2h1lBtDrKDaHWUG0OsoNo9dHzXik9/9K0Visa2sVV2M+x0v7WT32/M1Tqz/Mfc+YVpfmS7nh1ta9xr3B1tNw3B1tNw3B1tMjcHW0yNwy9Hz3xg9xv0qQ01/m+xJ6S81/Y46WZLTw/2z/lV401fKzr1N4mhF66pPBGZDrqYGQ66mBkOupgZDrqYG4OuryS5HsXzRrvHbWwC+qflVJ1PlB9z6HoCzcR7GZ9bVe3F42B1tNw2B1tNw2B1tNw2B1tNw2B1tNw2B1tNw2Eyr0c4UAV4Ar0BQBQD90c/cy+/+lc9Yquu+auxnOP+9k99v8jVLreN9z5VX8yXdnhWo1BXoCgCgCh6M/R1/Gj+236VI6Z53sSmkef7B0wfxEH9s/5VfNL8DO3VfGhAqVIkKHoUPAoehevG8IJZeDy4ZyDF5zJL7M4iii21HYE9wv4moC5vJyk1F4RYraypwinJZZcni3GJ1mV5oLyowMcm12C9xI2II3BqD1BOVJlm0OUY3Sz9DrVcL4FD0KAKAK8AV6ArwFrV+OE4oAoDmgOKA5oB96OfuZff/SuesVXXfNXYzrH/AHsnvt/kapVbxvufKq/mS7s8KwNQV4Ar0BXgCgGfo6/jR/bb9KktM872JXSPP9g6YP4iD+2f8qvml+BnbqvjQgVKESFegKAKHpDx+LRUca11aTYXF+Vc1etBQazzOqhQm5p45DfwFG8fDc80NxIsxmFu8wFWAPkbWqslnK3pxxCHFYDFRkDrYg5PeU7LA/JjWFSO6DRut6nDqxn9GdYZQ6hlNwRcHyNVScXGWGfSqVSNSClHozvWBsCgCgCgCgCgLWr8cIUBxQHNAFAFAPvRz9zL7/6Vz1iq675q7GdZh97J77f5GqXV8b7nyqv5ku54VrNQV4AoAr0BXgGfo6/jR/bb9KktM872JXSPP9g6YP4iD+2f8qvml+BnbqvjQgVKkSFD0K8GCA0UuMxMeDw325D2iNrDmd+7YEmom/umnsiTGn2qa4kl2H3DdEmBxGDk9mmMk6ak1g9kTJsVIPdfaocmSy6GMKVweMy/Ei0kMzJInlIvMeR3saAoM54dlXD42TM41EeFwvsuEJsSxU9mVfAkBfyoBV4OYnCrfuJA9L1XtRS43IvWhOTtVn6l3UeTQUAUAUAUAUBaVfjhCgCgOaA4oDmgH3o5+5l9/wDSuesVXXfNXYzrH/eye+3+RqlVvG+58qr+ZLuzwrWawoAoAoAoBn6Ov40f22/SpLTPO9iU0jz/AGDpg/iIP7Z/yq+aX4Gduq+NCBUplEVhkCSeaWcYfBx9ZKRe1R13fOnLbHqSlnYKpHfPoS+FeEcZnEsyGT2fqOywIbZ/Cw3vfzqMq3dSp64JOlaUqa5IY+g/JXizHHLiB+2w6dXc77uSCQT5KN/A1zOTk8s6UklhFpwGJ8olxzY89VhVxBI2+8kmYKjajzWxvtXh6dek/iKPLcXFjsDIpnlXqpouaTRAalc2OzKQAD50AlcU55mecIBLC8OHBF7hlUk8rlgL/CtVaqqUdzOi1tpXFRQiTcuwoijVByAtVZrVHUm5M+h2lBUKSgvQk1pOkKAKAKAKAKAtavxwhQHFAc14Ar0BQD70c/cy+/8ApXPWKrrvmrsZ3j/vZPfb/I1Sq3jfc+V1vMl3I9azUFAFAFARcbmUUNutcLfu7/lW+lb1KnhR0UbarV8CInD+YZhiZ5nyoqBh1JJNjrUevjblU9Z2apJSfUsdjYRopSfiPHiHj9sfDC8igYhAYmA2DNe+q3cLcxU/bXCo0n9cntzbOtVWemCVhOjPFYjQHmIxMidaE3AjivbVIf5b8gBud65JV6knls7I0acVtSRZdHeTz5VnyQ43dp4XCPzD2AN1Pop2rCUnJ5ZnGKisI1HNsdhspdpn7Ptc6BzsAGICaj5bXrEyF/jLHx5TixmkRVkmQQYmIEBn/wDSlTuLDkR3g0Bm3ST0h/8AWAmHwyMseoM2ra5HLYdwrOEHN4RhOahHcxfwfDoVlaRi9rWB5Cpanpyj80mRFTUnL5Yo+gePYwMuWw70/KqzqnlvuXH4ef8AUR7GX1Wy+hQBQBQBQBQBQFpV+OEKAKA5oAoAoB96OfuZff8A0rnrFV13zV2M7x/3snvt/kapVbxvufK63mS7nhWs1BQBQHBr1dT1dSP0WcNw5ricY+LGsoNKoeQ1EgH4Wq228FCmki621OMKUUim4EnxeV5icP1RT2omAdaGQW12Ei7b2IPLn41uN5axdHrYHPMHDPIJY53Mqvp0Bil2ZStzY3A2udjQEzpjxuNy7NUxGGkdFmjUC19LGIm6sOR5/WgLPpP4kthspxttM6ypOF77AXkX3TYCgF3pe44gzSPDx4Uk9rUwIO1xYA+dzXsVueEeSeFlimuQSPpEszOi8lJY28gCbCpSnprynJ8iKqanHGIrmXkGERPsqB6CpSFGEOiImpXnPqz3rZLozXHqjZOP/wDTl9Uqi6r5b7n0f4d/UR7GW1Wy+hQBQBQBQBQBQFrV+OEKA4oDmvAFegKAfejn7mX3/wBK56xVdd81djO8f97J77f5GqVW8b7nyut5ku54VrNQUB5YrELEjO5sqi5NbKdOVSW1GylSlUkoxK3K4MxzLU2BhtGNgzDn8TtfyqdpaZTivm5ssVDSKcUt/NjJ0GyJhcXi8PibpjGbToO1wt3b/n0qSSwsIlopRWEUHTHmOIw+cxSSfZh0yQ2B3S4LfG4P0r09NF6U8Try7D5hhSC+HkTExHmCrbMp8iDv6UAt5j004OeECXCGRuehwGUN5E0BnmaZlPnGKE066Y0GlEAsqqP5R+prttbV1JZfQ4ru6jSjhdSdBlUSNqVADUzC1pxeUiEneVZrDZNrpOYKHgV5LoZR6o2Tj/8A05fVPyqiar5b7n0f4d/UR7GW1Wy+hQBQBQBQBQBQFrV+OE4oChz3M2ws0TX1JIdDR2uwt/MnzrXKTiyLu7idCtF55Plgvgb1sJNPKyFD05oB96OfuZff/SuesVXXfNXYz/HL+1k99v8AI1Saz/Ml3PltZfmS7sizOqKWchQNyTsAKxhGU3iKMIU5TeIopsTxPAq/s26xr2CrzJ+PdXfT02tKWJciQpaXWlLElgpsZj5cbNDhGiaJnlUEG9yGNl5getStrYqhLdnJL2mnxt5bs5NWxfEZynNsLgVuMIMLp0Kty8zatJFv5i4Avy7RrvJIsukfJTDJh80w0d5cK+qZVHakgbZztzZR9KAoekbjXKcVhRJaPETBT1QudSFx/MBuB5HwoDM1nzRMCmGJIw066kDab6L7gd4HlW6lbzqeE01binT8TJOX5UkaKGUFgNzbvqdoWsIxSa5kBXu5zm2nyJ4UKPAV04UUcuXJlW+d3J6qJ5FXmyjao+pqUIvCWSSp6XOSzJ4JeXZgk63Tu5g8xXXQuI1llHHcW0qLwyXXQcwV5LozKPVGycf/AOnL6pVE1Xy33Po/w7+oj2MjzLFdVGz+H0v3nyqCoUuJPaXO7uOBScyFk+aGdiBZhuxP4d7Kv5mui5t1TWTisL2VeWOpb1wEuFAFAFAFAWtX44TigbxzM/fGPi80Tqz2YmsO8BV+0fjvXPndMqzqzub5beiNAroLSFAFAPvR2wEMpJsNff6Vz1iq675q7GVcTZ51cxjgXrZXZtKruB2jYm3P0qs0bCVapJy5LJQaWnyrVJOXJZFriTDY6MYcY9dMU7AqQAORAINuRF72NS9GzpUnmKJijZ0qTzFczX5ujHDRY7Az4dLRpfrhzDFVLI5v3kix+FdR1HfpOyRetweZxrf2WVDMVF7wah2tuYXn6XoC34ukwACZhKUZ8OpaJg3O4uAfEXsRQGJJ0g5lPhpMOgLLIzWksdSq5JK35d9r1rnWhDxPBrnVhDxMvOjPgCCWZPa11sFLlb9m4tbbvrho3vFruEehxUbx1a7gug09LECxzYdVFgIiAB71WzS/Azj1XxozrMMwWEC9yTsqjma7Li4jRXM5La1lXfLoU2Z53qikjKtG5sLHnY8/pUdWv1UpuK5MkqGnunVUs5Rs3CCLl+GypURSmMJEzFQSWkQtHue4EAVFEsZXxRAcDmWJkSJlwzTNGrAEJq2LBTyNjfauq0r8KefQ5bu341PHqWKMCARyO49DVjjJSWUVmUXF4ZzXsujEeqNk4/8A9OX1SqJqvlvufR/h39RHsYzxNh2kwzhedtXqBuah7GajWTZadXpSqWslEq+CInERN10FjsN2J8z3V16lKO7HqR2gQmqe7KwNFRBZQoAoAoAoC1q/HCQs5xPVYeVxzWNiPetZfqRWMnhHNeVOHQlL7CBwRmUUDyvM1iRseZIvdq0U5JdSs6VcU6M5SqMdMJxNhpX0JIL2vuCAfIE99blUiyfp6nbzltTImfcTrCCkVmlNgvIr2u82/KsZ1Euhz3uqQpJqHNkXNosfljYWXGSBo8Tvp27I2vcAdk2IO1alUeSFt9UrxqpyllepOyuKXOJZYuuMOAgu8rA2BA2LNbn32HKk5bma9SulcVcroi4j4SiyPOMuljfrMPiGMYLWujstl+B1Cx8jWBHlp094wph+qmW6uVfDOB9mVD+0Rj3XWxHxoBlwXFCy5CMUG3GGIbxDxqVYetxQGR8P9KmMgwXs5j63YpHIRfY/ysLb2vWLnFdWYucV1ZU5VwpNiIwZ5GVSb9X3DfuF7D0tUZc6pCm9seZH19RjB4jzHfLcuSCMIgsAKr9a4lVk5Mg61WVSW5jZwGv72Pcb9K7dJf5/sdmmL872InTB/EQf2z/lX0LS/CzbqvjRnPDyI+d4RZQGQsoseV7m1/jXLqTfF9js01Lhe5e9OvBzpNJmCtGIiI0K3s+v7NwLWtyqPJEc8uwD4/h/BnDNaaJEeJgAbPC2k7HbkDzoC54t4TTH5W+DjYdYgDKxPKde3dveuQfeoDBcomkikbCYhSssV1sfLu+X0qa0+53flshNRtdv5q9y4qUl0ZFR6o2Tj/8A05fVKomq+W+59H+Hf1EexljC4se+q7F4eS9zipRaYg4XFtgMUyH7BaxH9J5EelWCdONzRT9SkUbien3bj+3P8D7HIGAKm4PIioCcHF4ZdadSNSKlFnasDYR8bjkhXVIwUfU+grdSozqvEUc1xdUqEczeDjA45Jl1RtcfUeopVoypPEkLa6p3Ed0GSa0nSWlX44Rf46n0YNwP5iF+t/0rXVfykVrFTbbtfUyyuYpwCgLjC6GjhSMHrzLe55EHZR8695YOmUocJL9x9FdJuW4VstWXMFN4E7OkkWldQgG3MarfSvDmFXoPwC4nKsbELapGMZ+KHTf50B58WYBmy7DnGM6HLsNqYjm2LNlgjBPOwUk28VoCt6Q+kPC5llMcfPEMVLLbdHX7R9Dv86AVMBwzjfZxHHPphlAZ49TDcje6232qLnq1GDcefI4J6hTi2hyyLJ1w0Kx87bk+JPM1X7q7lWqORD167qTciyCVy5bOfAaaDBIwufx5brxMoJCoQqjmztYKo9TUrpGeP7EhpqxV9hM4yz3M8RGmOxOHVcOexHpGwDHs3PP41cqF1KisIla9rCs8yPTh7KMRlscGdTKJkv2o/wCZUa6rIO6160znKbzI3whGCxFch26csokxuXxYnDlmEdndFuQ0bj7Vhz0mx+dYGZX9CXFkcGDlwmKbq3hYyIG2vG4ubX8Dc/GgElOkHGpjMZLgzqjmf7J3AsNKsPDYCs4U5z8KMJ1IQ8TwV+U4aV5nxGJJMklyb896l7C2lB75EPqF1Ga2RLmpOXRkVHqjZOP/APTl9U/KqLqvlvufR/h39RHsZbVbL6UfEeQjEjUlhIBt/UPA1IWd5wntl0ITVdLVyt8PEv5FbAZpNgmKMDbvRvzFStW3pXEdy/uVu3vbiwm4S/sxlwfFsD216kPmLj5ioypptSPh5lhoa/Qmkp8mLHFOPE2IYqbooCr4ctyPjepWzo8Okk+pXNWulXuG4v5V0JXA7t7QQDsUJI7trWrTqSXCy/qdWgTkrnaumB+tVeLtk7Z5m64VAzAlmNkUc2P/ABV7lLaiGvbyNtDc+oZJwFjM10yY6QQQEjSn4r8rL3nzNc8pOXUqN1e1bh/M+X0InS/0eQZZh4ZcLqsW0Saje5I7JHhWJxlFwD0ePmuHnmjkCNF9gEE6ntcDbkPOgNB4K6MYZ8qLyqVxUmpo3uQ0ToxC289S0AxcEsc1yiXC45i0yNJhpi27B1J0sfPl8qAzLAZhiOFMU0bNHOsy3dEY7aT2G3GxNztQEXiXiTGZ/KiaTHApvbe1/FvE+ArluLqnRjlvmaK1eNNZZd4Tg7CoQ3VgsLc7kXHfblVaqapXllZ5ENO8qy5ZLxyqLdiFUDcnYCuBKU3hc2cqi5PkR48yiZHdHVlQEtYg2A3Nbfw1VSUZLGTPgTTSa6iRiIMZicHiMzEzxxxSKqRhmF9TBdgDbYEEnvq3UbKlTpqG1E/TtqcYbcErKZ8Xm40xv1EMUeqeUkqLKO0Sw3A8hzrTb6bRpScmsmulZU4PL5nbPujzMIsI0qu8uG+8CsTr0WuHMZuV8bXv412qlBS3JLJ0qnFPKXM1HMsMcw4bVYFLs2GUqo5l1tt63FbDMY40wkmHky9mVhFCsMq7bBlsD9CaAy6DpTOVRvgJV698PeOKVCCroPsa7nYgWB58qAzcQvmU0uInYhnYtt8rW8ANq7ba04vNvBw3V3wcJLJfZVgEiSyepPeb+NTNvRhTjiJCXNxOpLMiaFroOTJ2C15Loz2L5o1/j/8A09fVPyqi6p5b7n0r4d/UR7GW1XC+nNq8PMijx7o0x3+87vc8/jUzpe/n9Cq/EPC+X/cJlTBVgoBw6PQuuS/27C3u33+tqidW3bF9Cx/D21VJfUeNFQOS2bhf4yl6jE4Sd1LxRv2h6MpI+IH0q9VlzyVDXYy3Rl6EXjXpKlx2Liki1RwwSK8aXtcowYFgNu7YVpK+a90thcZkbTLyKJMPIXU/rQCb/wDDdmYEmKwxO7KJlHjpOlvzX50A28V9ISZXmUMEg/dzGdekfYZjdWt4c/nQGc8eccxjGmfJ3ZGkT94K/YkI+yxX8QHfQYM2x+NknkaSZi7sbkmgNJ4V4twy4aNZ5NMijSbg725G4HhVav8ATq06rlBZTIi5tajm3HoMeG4gwsgJWePbndgPoajJWFxF84M5HbVF6C9IRnOZQ4KGQdT9piDs5ALP62UbDxqw6XZcGG6a+Z/wSlnb8OOZLmc9KfBDZOwnwer2aVOpcbnSzAghvI8x51KTpxnjPpzOyUFLqWvDTCThLFL3xvIT81Yf+/KszIsOF8kZuF5jhx+1lVpNuZ6s7L8loDr0K8aYjFmfDYxjIoiLrI3MAWDKx7xY8/KgIPAfSdBgIMThpr2ildsORuGQsbIPAju9aAy7G5rPLNJiC7x9e5uysw2/Dta4A/Ks1B4y+hi5rLS6nSV1g1r2ZGddpAeV/wBa3NxpJpc8+poSlVak+WPQix5lIqhVawBvt4+ZrBV5pYTM5UKcnloYeFMxkdursCBuWN7+VSNjXnJ7fQi9St6cY7/Ua9NS5A5ONQBAJFzyHfWE5JcjZCMn82ORr3Ho/wDt6+qVR9V8t9z6V8PefHsZgEqs5L1uIua45cNE0j93Id7HuArdb0XWntRx3l5G3pucjMM1x7YiQyPzPIeAHICrRRpKlBRRQ7q5lcVHUkQ62nOSMBhjLIiLzZgP+awqTUIOT9DbRpupUUF6ms5Zk8WHH7JQCRYnvNqqdxdTqv5nyLza2lK3XyLmT9FcuTr3HrjsMJI3RhsykePdX0hrKOKvBTg0zO+EuAZszhxD4ZlLwG2g7F73It8q4CiSWHg1cdYnC0kWKVkeKJ4SGFjZT2OfkQPhQ8MM4Yz2XL8VHiYLa4ydjyZWBVlPqCaAbAZs6x3tOKi0x6bW3sQBsATz53vW2nTbfMkrGylVmnJfKT+IsojwWElkw0ahiArMdyFY2Nr997VuqQUI5RJXltC3ouVNGX1yFbCgCgGfKMkxmGjXHxAqYmEifiIG+q34fzF643f0VW4WeZp48N+0+geFOJsLxBgWimC6mTRNETuD+JfK+4NdhuFfD8Jy5TlmbYdzqjI6yJ/xKVtYjuYW3+dAKvRZ0orluHOGxSMYwxeNl3tqPaUj13vQHfiDpBXE9Zh8mwgjfEbSSItnYE7gAcqA8MbwGmCiw6zqGldC7+Rv9n4VKWFvCpFuSIfUbqpSklFlJn2Lw8cZhI1G2yrbsnuJ8K33VSjCHDNFlSuJz4uf/YkVCE+cigGzLc4igwp6raW/2TzJJtqPkB+VSlK6p0qL29SHr2lWtcLf4SdnWBxuXw4bFTSalxIuEPcLXF/C43rljeVVLOTrnYUJR24weHDcUmInbEy2FuyFIPf3j4V2W0Z1ZurI4bydOhTVGHqfQfHI/cF9Uqtat5b7lv8Ah/z49jJs8x/s0LSWBtYAE2uTUBaUONU2lqvrv8PSczMc4zaTFPqkPLZVHJR5VZ6FvCjHbEpd1d1LmW6ZX1vOU7KpJsNydgKN4PUm3hGocHcOjDRh5B+1cb/0Kf5R5+NVjUb7iy2R6L+S26ZYqjDfLxMZglRWSXyc9XXmTzJI019PwaX0M1kz+fJcwmODYAPYsrC6m+9iB4b/ADrgqLEsFMvqahXkkQ+K+kHGZkuidwE/AgIB9bkmsDkIWZ5MI8Fhp1F9ZYOfO/ZHyBrZKGIpnZVt9tGNReppvB0mvBQHYnRp2/pJX52Arspc4osdhPdQi/sdONkRsFKsjhLgaSTa7qdSgeN7V5Wxt5mGo7XQak8GMVwFTOKAKA2DowzY4jCtFIQWhIUeJjYbX9DcfKqlrVvwqqqw9f8AJF3dPbPcio4wykZbMmKwMpilZuzGO8/zFf6fEGpHSL6pXWya6ep0WtaU+TH/ADjPsU/Dk0uYIscjroTmOsVrBWKndb3+PPvqcOwVeAcljlwCddGramZhqF9r7Wqp6reVKdy1TeCLuaklU5M0HgnJ4YcQOrjVeyeQHlXuk3NSrcfO88jK1nKVTmVHS9mkEeIiDyoCIzddQLDfvA3FfQLCvCnF7ng5tTt6tWotiyYfn8CtK0kLB0Y6jbmpPO4528647lRc3KDymSFpKSpqFRYaKuCBnYKgJJ2AFcx1l/juDcXhUSbFQSRwlgC7KQBc999x8aA1jjjosgky6ObLVvLEgfbczoQC3+7vHyoCm49mOI4by+VvtRsIz4goGj387AUBHyhtUMR8UU/QVZqLzRXYpVzyuGvubBxoP3FfVKpOseU+59H0F/nR7Hzt0kYljMkf8qpqHmW5n6Vp0iEVScvVnTrdWUqqh6ITqliECgH7o94dDAYmUX3IjHdtsW/4qC1W9cfyo+5PaTZKX5svY0AJVdbLFk7BKxyeZOdFMjcemmvqprbMQ4rZjjJ9fPrCPgOX0qOqeJlNvG3WlkqawOYfcpxKYvKZcN/3YV1qO9gja7gelx8a6YtSp7fUl6VRVrR0vVE3o/z2GHBuJXC9WxaxO5DctI796yoTSjzN2nXUKdFqT6EH/pmJzmfrXvHhwexf8P8ASO8nxrHZKq8+hp4VW9qbnyiXvFnR2nsDYnDdk4ZbOp/7iD+a/wCKsa8FFpI06jRjSkox+hk1aCOCgLjhTN3wmKjdWsCwVx3FCRcGuW9t416MotenLuaq0FOLRofSReKbB4oAtHG4LW3FrhvqKhNBmoudN9TmtGk2iHxnxbNxBOkGGRlw4IJuPDvbuAHhU7cXMKEHKTOuc1BZY/5TgFw8KRrsEUD5VQriq61Vy+pETe6WRZPEOLx2IbDZRcWujz27uR0k8h51aNJ010PzZ9X6Hfb0NnzMv8t6PMtwTKMzmEuIl37chUMe/e+om/fep06yH0mdFUC4Z8VlwKPGC7RgllZBz033Bt50GBZ6HspCYfG5gVDNhYmMQIuOtCFwbeQt86A1DgLO488y0Jiwsr6dOIGnshtTBb92ogBreYoBNyfjGXh7FNl2PDNhla8Eu5KxNuvqo5eVASemzEwDKovZtOieYTLbkdV2YjwvzoCgyOIrh4Qe5FH0FWWgsUUvsUe7nm5k/ua/xgP3JfVfyqkaz5L7n0jQ/Nj2Mi4s4aGNRdJCyJ9knkQeamoOwv8A8O2pdGT2oWSuEmuqEXG8EYuO5CBwN+wQfpzqep6pbz5ZwQFTTa8PTIuMtjYixHdUgnnmcLWHhmhdGedXvhn7rtGfL+Zf1qv6za/60fcndJuv9J+xoQSq3kncnYJXmTzJzopkZDTX1vB5kzPpQyTRIuJQdl+y/k45H4j8q4riGHuK7qtvtlxF0Yl4HBtM+iMXYgkDvawuQPO1c6WeSIqEHJ4RxhsQ8LhkJV1uPMdxBFE2mIylB8uox8H8JSYt0lcL1Go6jqW5t3aRuN63UqTm8+h22dnKtJSfQ2GKIKAqgAAWAHcByqQSwWaKUVhDJk2WjFYLEwNsJVKX8NS2BrhuuTK/q3mI+Xc5ymXCTNDOpV1JHkQDa6nvHnXHCpGazF5IlNPoQazPQoDfuCn9oy6AyjVddJ1Lz0mw2PPa29UPU80buWzkRlZbZvBc4bL44/u0VfQAflXBO4qT8Tya22+p55zEzYeYR/bMbBfWxtWdnKKrxcumRDxIRejLjuLAwwYVUtNLiQszkcoiQBv491q+kZJcaP8A4jMn14WDEqN4pNDH+iQbf/kB86Ak9CfEr43ATwYkl2g7IY82icGwJ8rEehFARugfEQmDH4Viv8Qx0k84nUR/LskUBWcY5/Fw8cPhsrN7SmeVWOrUpBUIx528PSgM74s40kzPFRzTqAkZACDfs3BbfxNAXvGXEQzrGQxYZSMNCAF2tsALm3d4VuoUnUmkc13XjRpOTGeKKwAHdtVkxiOCi791TP3NR4rH7mvqtULW/Jfc+o6J5kewjhKp2S27hc4x4gfACNliDq1wSSQARyG1Smm2cLnO54aI2+vJUMYRlmeZl7VKZerWMsO0FvYsL9rfltb5VaqFHhQUM5K5Xq8We7GCPl+MaCRZIzZkNx+o9DWdWnGpBwl0ZhTqOnJSibrkOYpi4Emj5MNx+Fhsy/OqJeW8req4MtlvcKrTUkWISuTJuydtFMnm487V9gM8ldnsMMsMkUzKAy73IupP2W+BtWFRRawzludk4OMmYrgS2GxafijlA+TWNR0flkViGadVfZj10l8PxLF7Ug0uWUMByfV327jXTcU1jciT1G3go8RdSP0Q4lusmjv2dIe3g17X+VeWr5tGOlTe5xNOAruJzI28G/dv736VH3hAar5iMQ6csShnhjCjrFDMWvyVjspHqCfj51W9HpzTqSb5OXJEHRTWTL6mzoCgPoTgHANDl8CuSSV179wc3CjyFfPtXrKpdSaI6rzk2MOmo3JrwGmmRgznpXyNI4FxUMaJIkoLsoALar2JtzOq1WjQLypOo6c5NrHI6reTzhmoZ5CM1yNiBcy4USL3nWq6hbzuKtZ1mY5e/wD8u5ZN1xAxmLACRA3ZFAO7W5bt9KAT8i4axBjE0UzRSHfYsLg+Yrvp2Mpw3ZIe41enRq7Gsot8r4TIk63FP1rf1XI+N+ddVCwUXmfMjrvWnOO2lyKHjTh9cKVki+w5tp56SN/lXLe2ypPdHoSOlX7uYuE+qGvg2aKWANGiow7LhRbcd/xqQspQlDKXMhNXjVp1cSk2vQYQtdkuhEwfzI0zicfui+q18/1zyH3PqujeOPYTAlUzJaclDxzlbYjBSKi6mFnUd5087edqkdKuFSuE5Pkzhv4OpSaXUzbAZAHy7EzSIyyRSLpJBF15Mtj6jerPUu8XMKcXlNEHChmjKTXNFLk2VyYuZYYhdm8eQA5k+VdVevGjBzn0RopU3UltRu3DuTjB4eOFd9I7R/Ex3Y/OqJe3TuKzqFmt6SpU1EtAlceTdk50UyeZFniniQYDqtUZcSE3sQLBbX9TvX2GpU2Gi5u+DjK6nGaZThsYExLXIROsDKbakXtAN4gW+pryUIzW4wrUqdaPEMs4bwhx2PTVftSGR7dwB1H/AIrhpx3zIS3g6tZGidKi2wG3LrV/I113S+QldT8kXOh/7+fx6sf5VqtPEzk0vxs1W1d5OjRwtJohlb8Nz8heuC7XMgtU8xHydnGYPiZ5JZWLO7FifU8h5VxRiorCIpLBDrI9OVoD6cyM6sNCQpUGNbK1rjYc7V8yvFtryWc8yPkuZNewFybAcye6ueKcnhGO04jIYAqQQRcEciD3ikk4vDG0j5vkft2Gnw4tqkiIQnkHG6/Wpv4ff9T7G6gvmMwTiDOcBh0wIgaMxghXK3Om/ceRtV+hTlPwo3VbinS8bwJ2d5bilkjlxTF2kYDUzFiDfkb/AP8AK2zt502nL1OelfUq6koPojU4otIAHhViisIotSeZNnppr01ZKXjPCmTBSgKWYaSoAubh15D0vXJex3UWSej1dl1HLwuf+BW6OMUI5JEkcJqAsjbEt5X8q4NPnsk02TeuUnUpKUFnHqaOFqYl0KlB/MjSeIx+6r/tr5/rvkPufV9H8UewohKpOSzZOwSvMmLZ44zL0mjaORQUYWYcr/KttK4nTmpxfNGqpCMouLMVy3NRlWOnKxh9JaNQSRbfbf0q71qH423im8ZwyvwqcCq2kNWE6V0/72HYe4wP0a1RNT4d/wBk/wC52x1P6o0PK8YmJhSaO+mRdQuLH0I8arlxRlQqOnLqiQp1VOKkiXorRkzyZR0tYuzRKEsQCdd+5tioHfy3NfXrp9CN1SfNIW8n4tlhw74eyshjdRc2IDg3sfjsK0QrOKwcVK7nCDh6E7owkEc80jfyRfmyis7blLJt09qM2zSOMsCJ8DOrG1k1g+Bj7Y/K3xrtrR3QaJa7ip0WjNeirFhMdpP/AHEK/EdoflXFayxMiNPntq4+ps4FSZYMjFkBAw05PIBifTSb1H3fiRB6n5iPkZzubcr1xkYW+a5E2Gw2Gle+rEBnA7gi2A+JveuWjcqrVnCP7TFPLKzCSBZEYi4DAkHkQCDY10TWYtL6Hr6H1NhSGRGHIqCPIEV8trJqpJP6nG1zEjpFxOYBJEw0AMJULrU6pDqsG7Pdubd+wvU7o9OyzGVSXzfT0NlNR9S64Bwk0WAhTEizqCADzCX7N/hXBq9SlO5lKn0MJpZ5Dfk7BZRqIFxYXNrk8h611fDz/qvYzor5im6Q1vNF7h/Ovqum+Blb+IHirHsI+bZQmJVFkvZHDi3iO6u2tRVTCZEWt7O3bcfVYLALW05HLJzpr08ychaHmSDjcsw5PWyxpde1rIFxp3uTWidKn4mjso3dzjhwk+foTMJOsqK8ZurC4PlWakpRyjRKnOlV2T6pml5+P3Yf7aoGv/p33PqukvnHsKwSqNksWTzxcoijeRrkIpc252UXNvlWdKDqTUF6vBhOe1ZPPKcfHiYllhN1YXHiPEHwIrZcW9ShNxmuhhCrGayjOOkrgqV5vaMKhfX94i8w3LUPI1ZNH1SHD4VV4x0ZF3ls926JUZD0a4mV0OItCjHv3c2BJAA8hXZda1Rpxap/M1/Y007Scn83I2fA4RIkWOMAKihQPADlVJrVZVJucurJiGIraiRorTkyyZ5xbiInwKyShRLLtDqA1L1p7r+CkXr7PVacMvqznuZxlSTfV9Clk4Pw8OHlEeqaaSNur1ADS0S6mIA9fmQK1OhFReOpzStYRg8c2IOUzskq6CRqYKfNSwuK5YNpkfTk1JYN6zrDnEYeaBDZ3hIF+XaFh8L/AJ1Kzjui4osVWO+m4L1Rkq5FjMrxMUpi6zSdQ0XcEciNhcbHwqP4c6Uk8ELwatCaeDXMhzRsUmtoJYR3CSwLeYA3t61I05uay1gmqFZ1FlrBcZxmHs2U42QcxGVHq40j864rzxIi9S8aPmPCorOgc2UsAxG5Ck7kD0rhm2otrrgjGbx0pZNE+WE2t7OAYiB3bC3oRVI0W6qRvXF/u6mqPUwKrybj6Q4XxZxmVxtA/VyGLQGsG0SJ2dx37j6187vacbe+aqLMc59jnlHDKLhHG5nPjQmMUpDCG1ME0CVt1W/j47eFSF/SsKVs5UecpY9eh60scjQrj5VWMMwwVHEfDs2PWNMPOIHjlWbUV1A6OVwPOx+FWD4cklctNehsp9Q4yDo+GSZxJIYjqcLoDFSLkLc258rmvqWmyxForPxDBucZfRFFpqVKzk7Ba8PMnhgZtYbxR2Q+o3H0IrCnPdk3XFPY4/dZPDPca+HhMkcRlYEdkX2HexsCbCsK9V045SybbG3hcVdk5bUZvxBxnLOhi0KgPOxY3HO29Q9a8nNbWsFws9Io0J8RPLHXo5lL4Jb/AMrEDa2177eI3rvsnmiV/W4qN6sfY2jOx+7j/bVK+IP077l/0r9vYWwlUTJP5PHMMMskTo50q6lCQbEBhbY+NbaE5QqKUVlrma6mHFpivwhwVDl8tzN1krXManshU5Gy6jqPi3ptUvqOp1bmnjZher+5yUKMacuo5Gw3P/u+1QKy+h2ORV5piQs+EAI3nZD5EwuQD8wakLWk3SqNr0/5RoqVPmR2x2J6jFQ6j2JwYvSVe0nzGofKsaNLjW8sdY8/Y8lPbNfcuNFR/M27j50zPMDPiMM+JNkASy/giWwHxaxPxFfXpTzJNkRUqbppyLTLuKmC4qa9iIjHEPCSZyWI9Bb/AMRWxVurNsblrc/sJ+XyBJY2bkrhj6Ag1zR5M44PEkzU5uJn0nEIP4ZEkcE2Lde5Roz4GxRgP6RXe6zxuXoSsrh43L0LDHZucPh8JMWUyF/2gvz64EkDyBsB6CtkqmIpm2dXbGMvUsMHxCpXSSBJrUFTtpL3Zhv+AK1/drNVUbY3Cx9yRxZi/aMsxGHhGp3jOIb+iGOx1EeLGwA9fCuS8eZIjtQeZJnz5XGR59IYXGLjctQWv1+GKgHvZUsV9bivnc6U7e+b+kv+TR0Z86YqExuVPcfp3V9ChLdFM3o1noQze0WIhc7R/th5KRZvyqq/Edq5ThOPV8jXNGm4fMEfRY21p1gBPJRYH/IVVp2845+zwasFJDmvW46eEGyQlTIfE6RoQf7mJPoKkXbbLWNT1l0/7MschmjxvVOni7rGPVj/AMA1v+Hl/Vex7DqKnSPmiDNIIyw7GGctvyLsCL/BSa+l2M1GfMidboudH5VzyU+LzJNTR3se0lzsNYXVa/jax+NSs6y6FWo2k8KbXLr7EbJc+E8MTmwJkEMg/C52X4E6fnWunc7op+zN11prp1ZRX0yuxTYriEYLHyK/3UoVmHerjssfoD6Gud3HCrNPoyQjYfi7KLj4o8l2HaCRXUMhBVhcEciKklJSWUVmcJU5OMlhops24Yw80qyyAggAdmwFlNxcW5Vy1banKW5kla6rcU6fDiyzwUMcIWKIBRuwA5Wvufma2rbCO2JyylVrVOJU65NLzcfu4+FUH4h/TvufUtM/b2FySRVKhjbVcD1Avb1tf5GqLGEpJtehNuaRS4wRYqSbBzWIkjWRBfmNwSvmCAakKKqUIRuIejwzRKSk3FlNwTwU+AmkmnmErdX1cfPsqNzzPptXZqOqQuqapU4455Zpo0nB5bLPiHOLYGWRbCSJ49Sk2sesQj/aR3+dc9laZuVF9Gnz9jOpV+XJScY4+MHAY25UCcJKvhYMDqH4luR6GpCwoTSq2zXplfwaKs1ykTc0HtmAxESNebCsJYmHeE/aQuPIptetNCP4a6jJr5Z8n/hmUnvg16oz7/6r4/xi/wDD/wDdT3/4lr9Gcv4iYsZrL107MdKhyAm/ZRNgov4BbA+hqbk8swm90slfL2SVBuAe7kbbXFYmB1UXItXh4i1lzORklhUX6xg7m5JIiUn5bE/Cs9z6Gze3mK9ToMwmKJyIw5DgnmLkab35jlTc8dhvk0vsSJ85LzGVQ26Wk5XLMe0w8CTb5msnU+bJm6vzbkMHDnFcvtU7SyaBOmmVtAbTAqtYAX23K9xrCcnJ5ZrqTc3liKwF9uXd6ViYGl8AcT9XgWQ7thZVnAvuYWNpQPEgE/Oq9qNjvuFNfuWPf0NclzEfigj2ubSQV13WxBAVu0FBHhe3wqatk1Sin1wZroe3DOdthetQW04hBE57wpYarG/4dQ+NYXNtGttb/a8oSWR0xHErPBi8VC40IUw0YYWcoSWVjv8Aa5A+IXxFRSsoKpCjJdcyfcw2lVw3xWVvfSZ58WjPcXLoLEC99hqAHxNdN1YKfJeFRaX2Z7KIxS9II9rMiIzrBO2I0kgHTHCIrG5/GWNqw03Tfw+JPrtx/Of8CMcCRNjHmmxc2IPWM69twbhHlI0keS8qnabwmaq6zKK+5KxuclI8PKGDu7mWdWBvrQ7el1a3mAK3yqNJP+5w07VSlODWEuUexWrnWhsR1dwkp1KPwuDqT5VrVVpvHqdLtVNQ3dV/gn8WTjFxR4vZZDZHXkGUDZxfn2tQrZXlxEp+pzafTdvOVD9vVf8AQcJcTPhT1Ujfs99N9wrHffv0ny5E38qULiVPl6HmoabTuVvS5jKOKzMQqkCQL2dyAWDamDX5HSLW7711O6ciKWkxpc8cv/sHXD5yzwz4mK4FyTDa5REICuh7rObkcjc1gqrcXNf2NsrSMKsKMvaX3+5ob8bDHYW+F7QVVeU2ucO3cu327kHYbgA86reqxU6WH6stdstmEvQopM/XGFjC2nQgkUEgWxcYuUO97FLi3eQ3hUBTsnbxW5dXj/xfqdjq7mIXEGeNKmGxeHLRyQu0ZBPKzakPntsfSpq2tYwc6M+aaRzTm3iSL7K+knXG8Mi6nkibS3K07/8Ab93UTY+BXwrhr6JFTVSPJJrPb6myNw8YZT8bcSNIZI0NlZBGxYWJEdiUPiysNj612WFmqaTfo8mFWpki8SZqMRhoXR1YMImxEd+0s8amIsB3alQX9RW+3o8OpJNdM4f2fMwlLKRJyfidcJNp1XjVGw5PPVA4Jj5cyjG3oTWNa040ctc8591/2eqe1it1sH/pj/yaurbV/wBxjmJWXrqNZxQHINAemHnaNtSmxsR8GBU/QmvU8HqeHk6u5JuTfu+AFh9K8PCU7R9QoA/amQljfbRYWFvW5rLlgy5bfudIGQ7SXACmxXnq7tV+6sTwjA0PDvFKVvpJFwVPmDzFeNJ9Qdp8OU03IIZQwINxY93qORHcaJ5B5A16DkObWubHmO40wuoOY3Km45jkfA+NGsg9VJG7Xs/fe2oA9r6159kD3h+6ZACC7Br726tb39dz9K2J8sGqSe9S9Mfyds7x3XSX0hdKLGQvImMab+d7UnLLPKNPZHHuQ4G5g237z3W3rFGx/UkRyNJEULdmO7qp8WI1W/Osk8rBg0oz3JdSPLJqAvzAt8ByrFszSwcCQ+Jpk92omZZmrwBwu4dChBJtY7n/AJ+FZwqOJprW8auG/R5JS4ufL3liilsGAB07pIhF1YX8jf41z1KUaixJHQpNdDtFmCKElBbrgwkNyTqdGuQw8GuD5WbxrXKm3mPoZJ+pC/6mTHLGygrI/WD+h/EH0NqzVJJpr0WDzcRFNhe5DA7f83rYYnpi8a8pu5uSbk+JsBf6V5GCj0PW8nhWR4S8LEjxyXNnUB0vyYD7a+ttx6GsJNpr6Hq6ESszw4oAoAoAoAoAoAoAoAoDszkgAk2HIeFzfb40wDrQBQBQHJb6UB365ttzty8r87UB0oDigOb0BxQBQBQHd5C1rm9hYeQHIUB1oDigCgCgCgCgCgCgCgCgCgCgCgCgCgCgCgCgCgCgCgCgCgCgCgCgCgCgCgCgCgCgCgCgCgCgCgCgCgCgCgCgCgCgCgCgCgCgCgCgCgCgCgCgCgCgCgCgCgCgCgCgCgCgC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2725045" y="3073785"/>
            <a:ext cx="1954842" cy="1963323"/>
          </a:xfrm>
          <a:prstGeom prst="rect">
            <a:avLst/>
          </a:prstGeom>
        </p:spPr>
      </p:pic>
      <p:pic>
        <p:nvPicPr>
          <p:cNvPr id="8" name="Picture 7"/>
          <p:cNvPicPr>
            <a:picLocks noChangeAspect="1"/>
          </p:cNvPicPr>
          <p:nvPr/>
        </p:nvPicPr>
        <p:blipFill>
          <a:blip r:embed="rId5"/>
          <a:stretch>
            <a:fillRect/>
          </a:stretch>
        </p:blipFill>
        <p:spPr>
          <a:xfrm>
            <a:off x="2725045" y="525105"/>
            <a:ext cx="1525071" cy="1977128"/>
          </a:xfrm>
          <a:prstGeom prst="rect">
            <a:avLst/>
          </a:prstGeom>
        </p:spPr>
      </p:pic>
      <p:pic>
        <p:nvPicPr>
          <p:cNvPr id="9" name="Picture 8"/>
          <p:cNvPicPr>
            <a:picLocks noChangeAspect="1"/>
          </p:cNvPicPr>
          <p:nvPr/>
        </p:nvPicPr>
        <p:blipFill>
          <a:blip r:embed="rId6"/>
          <a:stretch>
            <a:fillRect/>
          </a:stretch>
        </p:blipFill>
        <p:spPr>
          <a:xfrm>
            <a:off x="760791" y="5283252"/>
            <a:ext cx="3489325" cy="1155937"/>
          </a:xfrm>
          <a:prstGeom prst="rect">
            <a:avLst/>
          </a:prstGeom>
        </p:spPr>
      </p:pic>
    </p:spTree>
    <p:extLst>
      <p:ext uri="{BB962C8B-B14F-4D97-AF65-F5344CB8AC3E}">
        <p14:creationId xmlns:p14="http://schemas.microsoft.com/office/powerpoint/2010/main" val="1392210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95" y="419100"/>
            <a:ext cx="11534273" cy="2862322"/>
          </a:xfrm>
          <a:prstGeom prst="rect">
            <a:avLst/>
          </a:prstGeom>
        </p:spPr>
        <p:txBody>
          <a:bodyPr wrap="square">
            <a:spAutoFit/>
          </a:bodyPr>
          <a:lstStyle/>
          <a:p>
            <a:r>
              <a:rPr lang="en-GB" sz="3600" b="1" i="1" dirty="0"/>
              <a:t>There is no day dedicated to the world’s 150 million orphans. Given that our children are our most </a:t>
            </a:r>
            <a:r>
              <a:rPr lang="en-GB" sz="3600" b="1" i="1" dirty="0" smtClean="0"/>
              <a:t>previous and valuable </a:t>
            </a:r>
            <a:r>
              <a:rPr lang="en-GB" sz="3600" b="1" i="1" dirty="0"/>
              <a:t>resource, and the one sure hope for our world’s future, it’s high time that there was.</a:t>
            </a:r>
            <a:endParaRPr lang="en-GB" sz="3600" dirty="0"/>
          </a:p>
        </p:txBody>
      </p:sp>
      <p:pic>
        <p:nvPicPr>
          <p:cNvPr id="20482" name="Picture 2" descr="https://lordalton.files.wordpress.com/2014/10/orphans-un.jpg?w=7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74" y="3597138"/>
            <a:ext cx="2015538" cy="27130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877183" y="3366198"/>
            <a:ext cx="5972159" cy="3149600"/>
          </a:xfrm>
          <a:prstGeom prst="rect">
            <a:avLst/>
          </a:prstGeom>
        </p:spPr>
      </p:pic>
      <p:pic>
        <p:nvPicPr>
          <p:cNvPr id="5" name="Picture 4"/>
          <p:cNvPicPr>
            <a:picLocks noChangeAspect="1"/>
          </p:cNvPicPr>
          <p:nvPr/>
        </p:nvPicPr>
        <p:blipFill>
          <a:blip r:embed="rId4"/>
          <a:stretch>
            <a:fillRect/>
          </a:stretch>
        </p:blipFill>
        <p:spPr>
          <a:xfrm>
            <a:off x="345200" y="3597138"/>
            <a:ext cx="2858386" cy="2707410"/>
          </a:xfrm>
          <a:prstGeom prst="rect">
            <a:avLst/>
          </a:prstGeom>
        </p:spPr>
      </p:pic>
      <p:sp>
        <p:nvSpPr>
          <p:cNvPr id="6" name="Rectangle 5"/>
          <p:cNvSpPr/>
          <p:nvPr/>
        </p:nvSpPr>
        <p:spPr>
          <a:xfrm>
            <a:off x="9639057" y="6450303"/>
            <a:ext cx="2210285" cy="369332"/>
          </a:xfrm>
          <a:prstGeom prst="rect">
            <a:avLst/>
          </a:prstGeom>
        </p:spPr>
        <p:txBody>
          <a:bodyPr wrap="none">
            <a:spAutoFit/>
          </a:bodyPr>
          <a:lstStyle/>
          <a:p>
            <a:r>
              <a:rPr lang="en-GB" b="1" i="1" u="sng" dirty="0">
                <a:solidFill>
                  <a:srgbClr val="002060"/>
                </a:solidFill>
              </a:rPr>
              <a:t>www. davidalton.net</a:t>
            </a:r>
            <a:endParaRPr lang="en-GB" dirty="0"/>
          </a:p>
        </p:txBody>
      </p:sp>
    </p:spTree>
    <p:extLst>
      <p:ext uri="{BB962C8B-B14F-4D97-AF65-F5344CB8AC3E}">
        <p14:creationId xmlns:p14="http://schemas.microsoft.com/office/powerpoint/2010/main" val="159785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93841"/>
          </a:xfrm>
        </p:spPr>
        <p:txBody>
          <a:bodyPr/>
          <a:lstStyle/>
          <a:p>
            <a:r>
              <a:rPr lang="en-GB" b="1" i="1" dirty="0" smtClean="0"/>
              <a:t>What is an orphan and who are they?</a:t>
            </a:r>
            <a:endParaRPr lang="en-GB" dirty="0"/>
          </a:p>
        </p:txBody>
      </p:sp>
      <p:sp>
        <p:nvSpPr>
          <p:cNvPr id="3" name="Rectangle 2"/>
          <p:cNvSpPr/>
          <p:nvPr/>
        </p:nvSpPr>
        <p:spPr>
          <a:xfrm>
            <a:off x="838201" y="1651001"/>
            <a:ext cx="8331200" cy="2554545"/>
          </a:xfrm>
          <a:prstGeom prst="rect">
            <a:avLst/>
          </a:prstGeom>
        </p:spPr>
        <p:txBody>
          <a:bodyPr wrap="square">
            <a:spAutoFit/>
          </a:bodyPr>
          <a:lstStyle/>
          <a:p>
            <a:r>
              <a:rPr lang="en-GB" sz="3200" dirty="0" smtClean="0">
                <a:solidFill>
                  <a:srgbClr val="7030A0"/>
                </a:solidFill>
              </a:rPr>
              <a:t>The word orphan is derived from the Greek “orfanos” (ὀρφανός) and is usually translated as a child whose parents are dead or who have abandoned the child permanently.</a:t>
            </a:r>
            <a:endParaRPr lang="en-GB" sz="3200" dirty="0">
              <a:solidFill>
                <a:srgbClr val="7030A0"/>
              </a:solidFill>
            </a:endParaRPr>
          </a:p>
        </p:txBody>
      </p:sp>
    </p:spTree>
    <p:extLst>
      <p:ext uri="{BB962C8B-B14F-4D97-AF65-F5344CB8AC3E}">
        <p14:creationId xmlns:p14="http://schemas.microsoft.com/office/powerpoint/2010/main" val="4753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72668"/>
          </a:xfrm>
        </p:spPr>
        <p:txBody>
          <a:bodyPr/>
          <a:lstStyle/>
          <a:p>
            <a:r>
              <a:rPr lang="en-GB" b="1" i="1" dirty="0" smtClean="0"/>
              <a:t>What is an orphan and who are they?</a:t>
            </a:r>
            <a:endParaRPr lang="en-GB" dirty="0"/>
          </a:p>
        </p:txBody>
      </p:sp>
      <p:sp>
        <p:nvSpPr>
          <p:cNvPr id="3" name="Rectangle 2"/>
          <p:cNvSpPr/>
          <p:nvPr/>
        </p:nvSpPr>
        <p:spPr>
          <a:xfrm>
            <a:off x="1054101" y="1447800"/>
            <a:ext cx="8089900" cy="1754326"/>
          </a:xfrm>
          <a:prstGeom prst="rect">
            <a:avLst/>
          </a:prstGeom>
        </p:spPr>
        <p:txBody>
          <a:bodyPr wrap="square">
            <a:spAutoFit/>
          </a:bodyPr>
          <a:lstStyle/>
          <a:p>
            <a:r>
              <a:rPr lang="en-GB" sz="3600" dirty="0" smtClean="0">
                <a:solidFill>
                  <a:srgbClr val="7030A0"/>
                </a:solidFill>
              </a:rPr>
              <a:t>The Concise Oxford English Dictionary suggests that an orphan is simply </a:t>
            </a:r>
            <a:r>
              <a:rPr lang="en-GB" sz="3600" i="1" dirty="0" smtClean="0">
                <a:solidFill>
                  <a:srgbClr val="7030A0"/>
                </a:solidFill>
              </a:rPr>
              <a:t>“a child bereaved of parents” </a:t>
            </a:r>
            <a:endParaRPr lang="en-GB" sz="3600" i="1" dirty="0">
              <a:solidFill>
                <a:srgbClr val="7030A0"/>
              </a:solidFill>
            </a:endParaRPr>
          </a:p>
        </p:txBody>
      </p:sp>
    </p:spTree>
    <p:extLst>
      <p:ext uri="{BB962C8B-B14F-4D97-AF65-F5344CB8AC3E}">
        <p14:creationId xmlns:p14="http://schemas.microsoft.com/office/powerpoint/2010/main" val="386249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What is an orphan and who are they?</a:t>
            </a:r>
            <a:endParaRPr lang="en-GB" dirty="0"/>
          </a:p>
        </p:txBody>
      </p:sp>
      <p:sp>
        <p:nvSpPr>
          <p:cNvPr id="3" name="Rectangle 2"/>
          <p:cNvSpPr/>
          <p:nvPr/>
        </p:nvSpPr>
        <p:spPr>
          <a:xfrm>
            <a:off x="677334" y="1930400"/>
            <a:ext cx="8301566" cy="2554545"/>
          </a:xfrm>
          <a:prstGeom prst="rect">
            <a:avLst/>
          </a:prstGeom>
        </p:spPr>
        <p:txBody>
          <a:bodyPr wrap="square">
            <a:spAutoFit/>
          </a:bodyPr>
          <a:lstStyle/>
          <a:p>
            <a:r>
              <a:rPr lang="en-GB" sz="3200" dirty="0" smtClean="0">
                <a:solidFill>
                  <a:srgbClr val="7030A0"/>
                </a:solidFill>
              </a:rPr>
              <a:t>One legal definition, in use in the United States, says that a person is orphaned through the </a:t>
            </a:r>
            <a:r>
              <a:rPr lang="en-GB" sz="3200" i="1" dirty="0" smtClean="0">
                <a:solidFill>
                  <a:srgbClr val="7030A0"/>
                </a:solidFill>
              </a:rPr>
              <a:t>“death or disappearance of, abandonment or desertion by, or separation or loss from, both parents”.</a:t>
            </a:r>
            <a:endParaRPr lang="en-GB" sz="3200" i="1" dirty="0">
              <a:solidFill>
                <a:srgbClr val="7030A0"/>
              </a:solidFill>
            </a:endParaRPr>
          </a:p>
        </p:txBody>
      </p:sp>
    </p:spTree>
    <p:extLst>
      <p:ext uri="{BB962C8B-B14F-4D97-AF65-F5344CB8AC3E}">
        <p14:creationId xmlns:p14="http://schemas.microsoft.com/office/powerpoint/2010/main" val="223177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0"/>
            <a:ext cx="8585200" cy="1449388"/>
          </a:xfrm>
        </p:spPr>
        <p:txBody>
          <a:bodyPr>
            <a:normAutofit fontScale="90000"/>
          </a:bodyPr>
          <a:lstStyle/>
          <a:p>
            <a:r>
              <a:rPr lang="en-GB" dirty="0" smtClean="0">
                <a:solidFill>
                  <a:schemeClr val="accent3">
                    <a:lumMod val="50000"/>
                  </a:schemeClr>
                </a:solidFill>
              </a:rPr>
              <a:t>We have a picture of orphans crafted by great novelists such as Charles Dickens, L.M.Montgomery or Mark Twain of Oliver Twist, Ann of Greengables and Tom Sawyer</a:t>
            </a:r>
            <a:endParaRPr lang="en-GB" dirty="0">
              <a:solidFill>
                <a:schemeClr val="accent3">
                  <a:lumMod val="50000"/>
                </a:schemeClr>
              </a:solidFill>
            </a:endParaRPr>
          </a:p>
        </p:txBody>
      </p:sp>
      <p:pic>
        <p:nvPicPr>
          <p:cNvPr id="3" name="Picture 2"/>
          <p:cNvPicPr>
            <a:picLocks noChangeAspect="1"/>
          </p:cNvPicPr>
          <p:nvPr/>
        </p:nvPicPr>
        <p:blipFill>
          <a:blip r:embed="rId2"/>
          <a:stretch>
            <a:fillRect/>
          </a:stretch>
        </p:blipFill>
        <p:spPr>
          <a:xfrm>
            <a:off x="7010728" y="2869324"/>
            <a:ext cx="3469400" cy="3639043"/>
          </a:xfrm>
          <a:prstGeom prst="rect">
            <a:avLst/>
          </a:prstGeom>
        </p:spPr>
      </p:pic>
      <p:pic>
        <p:nvPicPr>
          <p:cNvPr id="4098" name="Picture 2" descr="http://pics.filmaffinity.com/Oliver_Twist-934675930-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5991"/>
            <a:ext cx="2771775" cy="3762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767466" y="2745991"/>
            <a:ext cx="2917113" cy="3762376"/>
          </a:xfrm>
          <a:prstGeom prst="rect">
            <a:avLst/>
          </a:prstGeom>
        </p:spPr>
      </p:pic>
    </p:spTree>
    <p:extLst>
      <p:ext uri="{BB962C8B-B14F-4D97-AF65-F5344CB8AC3E}">
        <p14:creationId xmlns:p14="http://schemas.microsoft.com/office/powerpoint/2010/main" val="246902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9448" y="756745"/>
            <a:ext cx="10830911" cy="1019175"/>
          </a:xfrm>
          <a:prstGeom prst="rect">
            <a:avLst/>
          </a:prstGeom>
        </p:spPr>
      </p:pic>
      <p:sp>
        <p:nvSpPr>
          <p:cNvPr id="4" name="Rectangle 3"/>
          <p:cNvSpPr/>
          <p:nvPr/>
        </p:nvSpPr>
        <p:spPr>
          <a:xfrm>
            <a:off x="977462" y="2274838"/>
            <a:ext cx="10326414" cy="4524315"/>
          </a:xfrm>
          <a:prstGeom prst="rect">
            <a:avLst/>
          </a:prstGeom>
        </p:spPr>
        <p:txBody>
          <a:bodyPr wrap="square">
            <a:spAutoFit/>
          </a:bodyPr>
          <a:lstStyle/>
          <a:p>
            <a:r>
              <a:rPr lang="en-GB" sz="3600" dirty="0" smtClean="0"/>
              <a:t>UNICEF and who say that, for their purposes, an orphan is a child who has lost one or both parents – a paternal orphan being a child who has suffered the loss of their father; a maternal orphan being one who has suffered the loss of their mother; and a double orphan is a child who has seen both of their parents die.</a:t>
            </a:r>
            <a:br>
              <a:rPr lang="en-GB" sz="3600" dirty="0" smtClean="0"/>
            </a:br>
            <a:endParaRPr lang="en-GB" sz="3600" dirty="0"/>
          </a:p>
        </p:txBody>
      </p:sp>
    </p:spTree>
    <p:extLst>
      <p:ext uri="{BB962C8B-B14F-4D97-AF65-F5344CB8AC3E}">
        <p14:creationId xmlns:p14="http://schemas.microsoft.com/office/powerpoint/2010/main" val="13854655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224</TotalTime>
  <Words>1911</Words>
  <Application>Microsoft Office PowerPoint</Application>
  <PresentationFormat>Widescreen</PresentationFormat>
  <Paragraphs>69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Trebuchet MS</vt:lpstr>
      <vt:lpstr>Wingdings 3</vt:lpstr>
      <vt:lpstr>Facet</vt:lpstr>
      <vt:lpstr>Time for the United Nations to create a World Orphans Day?   Tokyo and Seoul High Level Forum to establish UN World Orphans Day , organised by  Soongsil Kongsaeng Welfare Foundation, and supported by Nippon Foundation.   David Alton: Lord Alton of Liverpool – October 2014.  www. davidalton.net</vt:lpstr>
      <vt:lpstr>PowerPoint Presentation</vt:lpstr>
      <vt:lpstr>PowerPoint Presentation</vt:lpstr>
      <vt:lpstr>1. What is an orphan and who are they?   2. What are our responsibilities towards orphaned children?</vt:lpstr>
      <vt:lpstr>What is an orphan and who are they?</vt:lpstr>
      <vt:lpstr>What is an orphan and who are they?</vt:lpstr>
      <vt:lpstr>What is an orphan and who are they?</vt:lpstr>
      <vt:lpstr>We have a picture of orphans crafted by great novelists such as Charles Dickens, L.M.Montgomery or Mark Twain of Oliver Twist, Ann of Greengables and Tom Sawyer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test of the morality of a society is what it does for its children.”</vt:lpstr>
      <vt:lpstr>PowerPoint Presentation</vt:lpstr>
      <vt:lpstr>PowerPoint Presentation</vt:lpstr>
      <vt:lpstr>PowerPoint Presentation</vt:lpstr>
      <vt:lpstr>PowerPoint Presentation</vt:lpstr>
      <vt:lpstr>PowerPoint Presentation</vt:lpstr>
      <vt:lpstr>Perhaps the Australian initiative in China may one day be replicated in North Korea.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Houses of Parliament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ALTON, Lord</dc:creator>
  <cp:lastModifiedBy>ALTON, Lord</cp:lastModifiedBy>
  <cp:revision>24</cp:revision>
  <cp:lastPrinted>2014-10-24T12:30:37Z</cp:lastPrinted>
  <dcterms:created xsi:type="dcterms:W3CDTF">2014-10-24T10:35:04Z</dcterms:created>
  <dcterms:modified xsi:type="dcterms:W3CDTF">2014-10-24T14:22:34Z</dcterms:modified>
</cp:coreProperties>
</file>