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sldIdLst>
    <p:sldId id="286" r:id="rId2"/>
    <p:sldId id="399" r:id="rId3"/>
    <p:sldId id="306" r:id="rId4"/>
    <p:sldId id="307" r:id="rId5"/>
    <p:sldId id="335" r:id="rId6"/>
    <p:sldId id="336" r:id="rId7"/>
    <p:sldId id="341" r:id="rId8"/>
    <p:sldId id="340" r:id="rId9"/>
    <p:sldId id="339" r:id="rId10"/>
    <p:sldId id="338" r:id="rId11"/>
    <p:sldId id="329" r:id="rId12"/>
    <p:sldId id="346" r:id="rId13"/>
    <p:sldId id="343" r:id="rId14"/>
    <p:sldId id="344" r:id="rId15"/>
    <p:sldId id="345" r:id="rId16"/>
    <p:sldId id="311" r:id="rId17"/>
    <p:sldId id="309" r:id="rId18"/>
    <p:sldId id="337" r:id="rId19"/>
    <p:sldId id="310" r:id="rId20"/>
    <p:sldId id="312" r:id="rId21"/>
    <p:sldId id="313" r:id="rId22"/>
    <p:sldId id="314" r:id="rId23"/>
    <p:sldId id="315" r:id="rId24"/>
    <p:sldId id="316" r:id="rId25"/>
    <p:sldId id="333" r:id="rId26"/>
    <p:sldId id="317" r:id="rId27"/>
    <p:sldId id="318" r:id="rId28"/>
    <p:sldId id="319" r:id="rId29"/>
    <p:sldId id="325" r:id="rId30"/>
    <p:sldId id="326" r:id="rId31"/>
    <p:sldId id="327" r:id="rId32"/>
    <p:sldId id="328" r:id="rId33"/>
    <p:sldId id="347" r:id="rId34"/>
    <p:sldId id="334" r:id="rId35"/>
    <p:sldId id="350" r:id="rId36"/>
    <p:sldId id="348" r:id="rId37"/>
    <p:sldId id="349" r:id="rId38"/>
    <p:sldId id="297" r:id="rId39"/>
    <p:sldId id="294" r:id="rId40"/>
    <p:sldId id="295" r:id="rId41"/>
    <p:sldId id="287" r:id="rId42"/>
    <p:sldId id="296" r:id="rId43"/>
    <p:sldId id="291" r:id="rId44"/>
    <p:sldId id="292" r:id="rId45"/>
    <p:sldId id="300" r:id="rId46"/>
    <p:sldId id="290" r:id="rId47"/>
    <p:sldId id="352" r:id="rId48"/>
    <p:sldId id="381" r:id="rId49"/>
    <p:sldId id="375" r:id="rId50"/>
    <p:sldId id="376" r:id="rId51"/>
    <p:sldId id="377" r:id="rId52"/>
    <p:sldId id="379" r:id="rId53"/>
    <p:sldId id="378" r:id="rId54"/>
    <p:sldId id="380" r:id="rId55"/>
    <p:sldId id="382" r:id="rId56"/>
    <p:sldId id="374" r:id="rId57"/>
    <p:sldId id="353" r:id="rId58"/>
    <p:sldId id="354" r:id="rId59"/>
    <p:sldId id="357" r:id="rId60"/>
    <p:sldId id="358" r:id="rId61"/>
    <p:sldId id="361" r:id="rId62"/>
    <p:sldId id="360" r:id="rId63"/>
    <p:sldId id="362" r:id="rId64"/>
    <p:sldId id="371" r:id="rId65"/>
    <p:sldId id="384" r:id="rId66"/>
    <p:sldId id="385" r:id="rId67"/>
    <p:sldId id="386" r:id="rId68"/>
    <p:sldId id="387" r:id="rId69"/>
    <p:sldId id="389" r:id="rId70"/>
    <p:sldId id="388" r:id="rId71"/>
    <p:sldId id="390" r:id="rId72"/>
    <p:sldId id="391" r:id="rId73"/>
    <p:sldId id="392" r:id="rId74"/>
    <p:sldId id="397" r:id="rId75"/>
    <p:sldId id="393" r:id="rId76"/>
    <p:sldId id="394" r:id="rId77"/>
    <p:sldId id="398" r:id="rId78"/>
    <p:sldId id="256" r:id="rId79"/>
    <p:sldId id="259" r:id="rId80"/>
    <p:sldId id="260" r:id="rId81"/>
    <p:sldId id="263" r:id="rId82"/>
    <p:sldId id="264" r:id="rId83"/>
    <p:sldId id="274" r:id="rId84"/>
    <p:sldId id="261" r:id="rId85"/>
    <p:sldId id="262" r:id="rId86"/>
    <p:sldId id="279" r:id="rId87"/>
    <p:sldId id="265" r:id="rId88"/>
    <p:sldId id="278" r:id="rId89"/>
    <p:sldId id="281" r:id="rId90"/>
    <p:sldId id="283" r:id="rId91"/>
    <p:sldId id="280" r:id="rId92"/>
    <p:sldId id="271" r:id="rId93"/>
    <p:sldId id="270" r:id="rId94"/>
    <p:sldId id="396" r:id="rId95"/>
    <p:sldId id="395"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97F694E-B4CB-4376-B1E0-39197F8537F1}">
          <p14:sldIdLst>
            <p14:sldId id="286"/>
            <p14:sldId id="399"/>
            <p14:sldId id="306"/>
            <p14:sldId id="307"/>
            <p14:sldId id="335"/>
            <p14:sldId id="336"/>
            <p14:sldId id="341"/>
            <p14:sldId id="340"/>
            <p14:sldId id="339"/>
            <p14:sldId id="338"/>
            <p14:sldId id="329"/>
            <p14:sldId id="346"/>
            <p14:sldId id="343"/>
            <p14:sldId id="344"/>
            <p14:sldId id="345"/>
            <p14:sldId id="311"/>
            <p14:sldId id="309"/>
            <p14:sldId id="337"/>
            <p14:sldId id="310"/>
            <p14:sldId id="312"/>
            <p14:sldId id="313"/>
            <p14:sldId id="314"/>
            <p14:sldId id="315"/>
            <p14:sldId id="316"/>
            <p14:sldId id="333"/>
            <p14:sldId id="317"/>
            <p14:sldId id="318"/>
            <p14:sldId id="319"/>
            <p14:sldId id="325"/>
            <p14:sldId id="326"/>
            <p14:sldId id="327"/>
            <p14:sldId id="328"/>
            <p14:sldId id="347"/>
            <p14:sldId id="334"/>
            <p14:sldId id="350"/>
            <p14:sldId id="348"/>
            <p14:sldId id="349"/>
            <p14:sldId id="297"/>
            <p14:sldId id="294"/>
            <p14:sldId id="295"/>
            <p14:sldId id="287"/>
            <p14:sldId id="296"/>
            <p14:sldId id="291"/>
            <p14:sldId id="292"/>
            <p14:sldId id="300"/>
            <p14:sldId id="290"/>
            <p14:sldId id="352"/>
            <p14:sldId id="381"/>
            <p14:sldId id="375"/>
            <p14:sldId id="376"/>
            <p14:sldId id="377"/>
            <p14:sldId id="379"/>
            <p14:sldId id="378"/>
            <p14:sldId id="380"/>
            <p14:sldId id="382"/>
            <p14:sldId id="374"/>
            <p14:sldId id="353"/>
            <p14:sldId id="354"/>
            <p14:sldId id="357"/>
            <p14:sldId id="358"/>
            <p14:sldId id="361"/>
            <p14:sldId id="360"/>
            <p14:sldId id="362"/>
            <p14:sldId id="371"/>
            <p14:sldId id="384"/>
            <p14:sldId id="385"/>
            <p14:sldId id="386"/>
            <p14:sldId id="387"/>
            <p14:sldId id="389"/>
            <p14:sldId id="388"/>
            <p14:sldId id="390"/>
            <p14:sldId id="391"/>
            <p14:sldId id="392"/>
            <p14:sldId id="397"/>
            <p14:sldId id="393"/>
            <p14:sldId id="394"/>
            <p14:sldId id="398"/>
            <p14:sldId id="256"/>
            <p14:sldId id="259"/>
            <p14:sldId id="260"/>
            <p14:sldId id="263"/>
            <p14:sldId id="264"/>
            <p14:sldId id="274"/>
            <p14:sldId id="261"/>
            <p14:sldId id="262"/>
            <p14:sldId id="279"/>
            <p14:sldId id="265"/>
            <p14:sldId id="278"/>
            <p14:sldId id="281"/>
            <p14:sldId id="283"/>
            <p14:sldId id="280"/>
            <p14:sldId id="271"/>
            <p14:sldId id="270"/>
            <p14:sldId id="396"/>
            <p14:sldId id="39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355" autoAdjust="0"/>
  </p:normalViewPr>
  <p:slideViewPr>
    <p:cSldViewPr snapToGrid="0">
      <p:cViewPr varScale="1">
        <p:scale>
          <a:sx n="64" d="100"/>
          <a:sy n="64" d="100"/>
        </p:scale>
        <p:origin x="97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895C3-D743-4D93-AAE4-499DF4BAF464}" type="datetimeFigureOut">
              <a:rPr lang="en-GB" smtClean="0"/>
              <a:t>13/04/2017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C65014-1733-43A7-9924-D44E1CEEFCDA}" type="slidenum">
              <a:rPr lang="en-GB" smtClean="0"/>
              <a:t>‹#›</a:t>
            </a:fld>
            <a:endParaRPr lang="en-GB"/>
          </a:p>
        </p:txBody>
      </p:sp>
    </p:spTree>
    <p:extLst>
      <p:ext uri="{BB962C8B-B14F-4D97-AF65-F5344CB8AC3E}">
        <p14:creationId xmlns:p14="http://schemas.microsoft.com/office/powerpoint/2010/main" val="2781528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C65014-1733-43A7-9924-D44E1CEEFCDA}" type="slidenum">
              <a:rPr lang="en-GB" smtClean="0"/>
              <a:t>84</a:t>
            </a:fld>
            <a:endParaRPr lang="en-GB"/>
          </a:p>
        </p:txBody>
      </p:sp>
    </p:spTree>
    <p:extLst>
      <p:ext uri="{BB962C8B-B14F-4D97-AF65-F5344CB8AC3E}">
        <p14:creationId xmlns:p14="http://schemas.microsoft.com/office/powerpoint/2010/main" val="630115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3942CB8-A6DD-4E2D-A302-A0FC9FBF608A}" type="datetimeFigureOut">
              <a:rPr lang="en-GB" smtClean="0"/>
              <a:t>13/04/2017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13F30C-081F-4402-B715-3AFE0DFBEFAF}" type="slidenum">
              <a:rPr lang="en-GB" smtClean="0"/>
              <a:t>‹#›</a:t>
            </a:fld>
            <a:endParaRPr lang="en-GB"/>
          </a:p>
        </p:txBody>
      </p:sp>
    </p:spTree>
    <p:extLst>
      <p:ext uri="{BB962C8B-B14F-4D97-AF65-F5344CB8AC3E}">
        <p14:creationId xmlns:p14="http://schemas.microsoft.com/office/powerpoint/2010/main" val="1046580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942CB8-A6DD-4E2D-A302-A0FC9FBF608A}" type="datetimeFigureOut">
              <a:rPr lang="en-GB" smtClean="0"/>
              <a:t>13/04/2017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13F30C-081F-4402-B715-3AFE0DFBEFAF}" type="slidenum">
              <a:rPr lang="en-GB" smtClean="0"/>
              <a:t>‹#›</a:t>
            </a:fld>
            <a:endParaRPr lang="en-GB"/>
          </a:p>
        </p:txBody>
      </p:sp>
    </p:spTree>
    <p:extLst>
      <p:ext uri="{BB962C8B-B14F-4D97-AF65-F5344CB8AC3E}">
        <p14:creationId xmlns:p14="http://schemas.microsoft.com/office/powerpoint/2010/main" val="417089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942CB8-A6DD-4E2D-A302-A0FC9FBF608A}" type="datetimeFigureOut">
              <a:rPr lang="en-GB" smtClean="0"/>
              <a:t>13/04/2017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13F30C-081F-4402-B715-3AFE0DFBEFAF}"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261682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942CB8-A6DD-4E2D-A302-A0FC9FBF608A}" type="datetimeFigureOut">
              <a:rPr lang="en-GB" smtClean="0"/>
              <a:t>13/04/2017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13F30C-081F-4402-B715-3AFE0DFBEFAF}" type="slidenum">
              <a:rPr lang="en-GB" smtClean="0"/>
              <a:t>‹#›</a:t>
            </a:fld>
            <a:endParaRPr lang="en-GB"/>
          </a:p>
        </p:txBody>
      </p:sp>
    </p:spTree>
    <p:extLst>
      <p:ext uri="{BB962C8B-B14F-4D97-AF65-F5344CB8AC3E}">
        <p14:creationId xmlns:p14="http://schemas.microsoft.com/office/powerpoint/2010/main" val="3230146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942CB8-A6DD-4E2D-A302-A0FC9FBF608A}" type="datetimeFigureOut">
              <a:rPr lang="en-GB" smtClean="0"/>
              <a:t>13/04/2017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13F30C-081F-4402-B715-3AFE0DFBEFAF}"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96750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942CB8-A6DD-4E2D-A302-A0FC9FBF608A}" type="datetimeFigureOut">
              <a:rPr lang="en-GB" smtClean="0"/>
              <a:t>13/04/2017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13F30C-081F-4402-B715-3AFE0DFBEFAF}" type="slidenum">
              <a:rPr lang="en-GB" smtClean="0"/>
              <a:t>‹#›</a:t>
            </a:fld>
            <a:endParaRPr lang="en-GB"/>
          </a:p>
        </p:txBody>
      </p:sp>
    </p:spTree>
    <p:extLst>
      <p:ext uri="{BB962C8B-B14F-4D97-AF65-F5344CB8AC3E}">
        <p14:creationId xmlns:p14="http://schemas.microsoft.com/office/powerpoint/2010/main" val="3731512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942CB8-A6DD-4E2D-A302-A0FC9FBF608A}" type="datetimeFigureOut">
              <a:rPr lang="en-GB" smtClean="0"/>
              <a:t>13/04/2017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13F30C-081F-4402-B715-3AFE0DFBEFAF}" type="slidenum">
              <a:rPr lang="en-GB" smtClean="0"/>
              <a:t>‹#›</a:t>
            </a:fld>
            <a:endParaRPr lang="en-GB"/>
          </a:p>
        </p:txBody>
      </p:sp>
    </p:spTree>
    <p:extLst>
      <p:ext uri="{BB962C8B-B14F-4D97-AF65-F5344CB8AC3E}">
        <p14:creationId xmlns:p14="http://schemas.microsoft.com/office/powerpoint/2010/main" val="1726704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942CB8-A6DD-4E2D-A302-A0FC9FBF608A}" type="datetimeFigureOut">
              <a:rPr lang="en-GB" smtClean="0"/>
              <a:t>13/04/2017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13F30C-081F-4402-B715-3AFE0DFBEFAF}" type="slidenum">
              <a:rPr lang="en-GB" smtClean="0"/>
              <a:t>‹#›</a:t>
            </a:fld>
            <a:endParaRPr lang="en-GB"/>
          </a:p>
        </p:txBody>
      </p:sp>
    </p:spTree>
    <p:extLst>
      <p:ext uri="{BB962C8B-B14F-4D97-AF65-F5344CB8AC3E}">
        <p14:creationId xmlns:p14="http://schemas.microsoft.com/office/powerpoint/2010/main" val="2593398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942CB8-A6DD-4E2D-A302-A0FC9FBF608A}" type="datetimeFigureOut">
              <a:rPr lang="en-GB" smtClean="0"/>
              <a:t>13/04/2017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13F30C-081F-4402-B715-3AFE0DFBEFAF}" type="slidenum">
              <a:rPr lang="en-GB" smtClean="0"/>
              <a:t>‹#›</a:t>
            </a:fld>
            <a:endParaRPr lang="en-GB"/>
          </a:p>
        </p:txBody>
      </p:sp>
    </p:spTree>
    <p:extLst>
      <p:ext uri="{BB962C8B-B14F-4D97-AF65-F5344CB8AC3E}">
        <p14:creationId xmlns:p14="http://schemas.microsoft.com/office/powerpoint/2010/main" val="168281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942CB8-A6DD-4E2D-A302-A0FC9FBF608A}" type="datetimeFigureOut">
              <a:rPr lang="en-GB" smtClean="0"/>
              <a:t>13/04/2017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13F30C-081F-4402-B715-3AFE0DFBEFAF}" type="slidenum">
              <a:rPr lang="en-GB" smtClean="0"/>
              <a:t>‹#›</a:t>
            </a:fld>
            <a:endParaRPr lang="en-GB"/>
          </a:p>
        </p:txBody>
      </p:sp>
    </p:spTree>
    <p:extLst>
      <p:ext uri="{BB962C8B-B14F-4D97-AF65-F5344CB8AC3E}">
        <p14:creationId xmlns:p14="http://schemas.microsoft.com/office/powerpoint/2010/main" val="7800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3942CB8-A6DD-4E2D-A302-A0FC9FBF608A}" type="datetimeFigureOut">
              <a:rPr lang="en-GB" smtClean="0"/>
              <a:t>13/04/2017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13F30C-081F-4402-B715-3AFE0DFBEFAF}" type="slidenum">
              <a:rPr lang="en-GB" smtClean="0"/>
              <a:t>‹#›</a:t>
            </a:fld>
            <a:endParaRPr lang="en-GB"/>
          </a:p>
        </p:txBody>
      </p:sp>
    </p:spTree>
    <p:extLst>
      <p:ext uri="{BB962C8B-B14F-4D97-AF65-F5344CB8AC3E}">
        <p14:creationId xmlns:p14="http://schemas.microsoft.com/office/powerpoint/2010/main" val="1264588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3942CB8-A6DD-4E2D-A302-A0FC9FBF608A}" type="datetimeFigureOut">
              <a:rPr lang="en-GB" smtClean="0"/>
              <a:t>13/04/2017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113F30C-081F-4402-B715-3AFE0DFBEFAF}" type="slidenum">
              <a:rPr lang="en-GB" smtClean="0"/>
              <a:t>‹#›</a:t>
            </a:fld>
            <a:endParaRPr lang="en-GB"/>
          </a:p>
        </p:txBody>
      </p:sp>
    </p:spTree>
    <p:extLst>
      <p:ext uri="{BB962C8B-B14F-4D97-AF65-F5344CB8AC3E}">
        <p14:creationId xmlns:p14="http://schemas.microsoft.com/office/powerpoint/2010/main" val="2268852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3942CB8-A6DD-4E2D-A302-A0FC9FBF608A}" type="datetimeFigureOut">
              <a:rPr lang="en-GB" smtClean="0"/>
              <a:t>13/04/2017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113F30C-081F-4402-B715-3AFE0DFBEFAF}" type="slidenum">
              <a:rPr lang="en-GB" smtClean="0"/>
              <a:t>‹#›</a:t>
            </a:fld>
            <a:endParaRPr lang="en-GB"/>
          </a:p>
        </p:txBody>
      </p:sp>
    </p:spTree>
    <p:extLst>
      <p:ext uri="{BB962C8B-B14F-4D97-AF65-F5344CB8AC3E}">
        <p14:creationId xmlns:p14="http://schemas.microsoft.com/office/powerpoint/2010/main" val="3040167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942CB8-A6DD-4E2D-A302-A0FC9FBF608A}" type="datetimeFigureOut">
              <a:rPr lang="en-GB" smtClean="0"/>
              <a:t>13/04/2017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113F30C-081F-4402-B715-3AFE0DFBEFAF}" type="slidenum">
              <a:rPr lang="en-GB" smtClean="0"/>
              <a:t>‹#›</a:t>
            </a:fld>
            <a:endParaRPr lang="en-GB"/>
          </a:p>
        </p:txBody>
      </p:sp>
    </p:spTree>
    <p:extLst>
      <p:ext uri="{BB962C8B-B14F-4D97-AF65-F5344CB8AC3E}">
        <p14:creationId xmlns:p14="http://schemas.microsoft.com/office/powerpoint/2010/main" val="4162949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942CB8-A6DD-4E2D-A302-A0FC9FBF608A}" type="datetimeFigureOut">
              <a:rPr lang="en-GB" smtClean="0"/>
              <a:t>13/04/2017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13F30C-081F-4402-B715-3AFE0DFBEFAF}" type="slidenum">
              <a:rPr lang="en-GB" smtClean="0"/>
              <a:t>‹#›</a:t>
            </a:fld>
            <a:endParaRPr lang="en-GB"/>
          </a:p>
        </p:txBody>
      </p:sp>
    </p:spTree>
    <p:extLst>
      <p:ext uri="{BB962C8B-B14F-4D97-AF65-F5344CB8AC3E}">
        <p14:creationId xmlns:p14="http://schemas.microsoft.com/office/powerpoint/2010/main" val="2506732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942CB8-A6DD-4E2D-A302-A0FC9FBF608A}" type="datetimeFigureOut">
              <a:rPr lang="en-GB" smtClean="0"/>
              <a:t>13/04/2017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13F30C-081F-4402-B715-3AFE0DFBEFAF}" type="slidenum">
              <a:rPr lang="en-GB" smtClean="0"/>
              <a:t>‹#›</a:t>
            </a:fld>
            <a:endParaRPr lang="en-GB"/>
          </a:p>
        </p:txBody>
      </p:sp>
    </p:spTree>
    <p:extLst>
      <p:ext uri="{BB962C8B-B14F-4D97-AF65-F5344CB8AC3E}">
        <p14:creationId xmlns:p14="http://schemas.microsoft.com/office/powerpoint/2010/main" val="4078362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3942CB8-A6DD-4E2D-A302-A0FC9FBF608A}" type="datetimeFigureOut">
              <a:rPr lang="en-GB" smtClean="0"/>
              <a:t>13/04/2017</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113F30C-081F-4402-B715-3AFE0DFBEFAF}" type="slidenum">
              <a:rPr lang="en-GB" smtClean="0"/>
              <a:t>‹#›</a:t>
            </a:fld>
            <a:endParaRPr lang="en-GB"/>
          </a:p>
        </p:txBody>
      </p:sp>
    </p:spTree>
    <p:extLst>
      <p:ext uri="{BB962C8B-B14F-4D97-AF65-F5344CB8AC3E}">
        <p14:creationId xmlns:p14="http://schemas.microsoft.com/office/powerpoint/2010/main" val="2705211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davidalton.net/"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en.wikipedia.org/wiki/Pope_Francis" TargetMode="Externa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hyperlink" Target="https://davidalton.net/2016/03/28/carnage-in-lahore-pakistan-and-uk-governments-failure-to-challenge-persecution-or-the-culture-of-impunity-links-to-previous-posts-about-pakistans-christians-shahbaz-bhatti-asia-bibbi-and-th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en.wikipedia.org/wiki/Musa_Dagh" TargetMode="External"/><Relationship Id="rId2" Type="http://schemas.openxmlformats.org/officeDocument/2006/relationships/hyperlink" Target="https://en.wikipedia.org/wiki/Franz_Werfel" TargetMode="External"/><Relationship Id="rId1" Type="http://schemas.openxmlformats.org/officeDocument/2006/relationships/slideLayout" Target="../slideLayouts/slideLayout6.xml"/><Relationship Id="rId4" Type="http://schemas.openxmlformats.org/officeDocument/2006/relationships/image" Target="../media/image86.jpg"/></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en.wikipedia.org/wiki/Armenian_Christians" TargetMode="External"/><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5" Type="http://schemas.openxmlformats.org/officeDocument/2006/relationships/image" Target="../media/image91.jpg"/><Relationship Id="rId4" Type="http://schemas.openxmlformats.org/officeDocument/2006/relationships/hyperlink" Target="http://www.google.co.uk/url?sa=i&amp;rct=j&amp;q=&amp;esrc=s&amp;source=images&amp;cd=&amp;cad=rja&amp;uact=8&amp;ved=0ahUKEwj5k-KWyaTSAhXJKsAKHWF9DDgQjRwIBw&amp;url=http://dcaldwellsocialstudies.weebly.com/the-holocaust.html&amp;psig=AFQjCNGr0OhSbMZd7IMknDona61cp5P0Kw&amp;ust=1487882707691288"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 Id="rId5" Type="http://schemas.openxmlformats.org/officeDocument/2006/relationships/image" Target="../media/image99.jpeg"/><Relationship Id="rId4" Type="http://schemas.openxmlformats.org/officeDocument/2006/relationships/image" Target="../media/image9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hyperlink" Target="https://twitter.com/JustinWelby/status/801410927354638336" TargetMode="External"/><Relationship Id="rId2" Type="http://schemas.openxmlformats.org/officeDocument/2006/relationships/image" Target="../media/image101.jpeg"/><Relationship Id="rId1" Type="http://schemas.openxmlformats.org/officeDocument/2006/relationships/slideLayout" Target="../slideLayouts/slideLayout6.xml"/><Relationship Id="rId6" Type="http://schemas.openxmlformats.org/officeDocument/2006/relationships/hyperlink" Target="https://twitter.com/JustinWelby" TargetMode="External"/><Relationship Id="rId5" Type="http://schemas.openxmlformats.org/officeDocument/2006/relationships/image" Target="../media/image107.jpeg"/><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xml"/><Relationship Id="rId5" Type="http://schemas.openxmlformats.org/officeDocument/2006/relationships/image" Target="../media/image101.jpeg"/><Relationship Id="rId4" Type="http://schemas.openxmlformats.org/officeDocument/2006/relationships/image" Target="../media/image110.jpeg"/></Relationships>
</file>

<file path=ppt/slides/_rels/slide5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01.jpeg"/><Relationship Id="rId1" Type="http://schemas.openxmlformats.org/officeDocument/2006/relationships/slideLayout" Target="../slideLayouts/slideLayout6.xml"/><Relationship Id="rId5" Type="http://schemas.openxmlformats.org/officeDocument/2006/relationships/image" Target="../media/image113.jpeg"/><Relationship Id="rId4" Type="http://schemas.openxmlformats.org/officeDocument/2006/relationships/image" Target="../media/image112.jpeg"/></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6.xml"/><Relationship Id="rId4" Type="http://schemas.openxmlformats.org/officeDocument/2006/relationships/image" Target="../media/image124.jpeg"/></Relationships>
</file>

<file path=ppt/slides/_rels/slide6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6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6.xml"/><Relationship Id="rId4" Type="http://schemas.openxmlformats.org/officeDocument/2006/relationships/image" Target="../media/image140.jpeg"/></Relationships>
</file>

<file path=ppt/slides/_rels/slide74.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6.xml"/><Relationship Id="rId4" Type="http://schemas.openxmlformats.org/officeDocument/2006/relationships/image" Target="../media/image146.jpeg"/></Relationships>
</file>

<file path=ppt/slides/_rels/slide77.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148.em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openxmlformats.org/officeDocument/2006/relationships/image" Target="../media/image156.jpg"/><Relationship Id="rId13" Type="http://schemas.openxmlformats.org/officeDocument/2006/relationships/image" Target="../media/image161.jpeg"/><Relationship Id="rId3" Type="http://schemas.openxmlformats.org/officeDocument/2006/relationships/image" Target="../media/image151.jpg"/><Relationship Id="rId7" Type="http://schemas.openxmlformats.org/officeDocument/2006/relationships/image" Target="../media/image155.jpg"/><Relationship Id="rId12" Type="http://schemas.openxmlformats.org/officeDocument/2006/relationships/image" Target="../media/image160.jpg"/><Relationship Id="rId2" Type="http://schemas.openxmlformats.org/officeDocument/2006/relationships/image" Target="../media/image150.jpg"/><Relationship Id="rId1" Type="http://schemas.openxmlformats.org/officeDocument/2006/relationships/slideLayout" Target="../slideLayouts/slideLayout6.xml"/><Relationship Id="rId6" Type="http://schemas.openxmlformats.org/officeDocument/2006/relationships/image" Target="../media/image154.jpg"/><Relationship Id="rId11" Type="http://schemas.openxmlformats.org/officeDocument/2006/relationships/image" Target="../media/image159.jpg"/><Relationship Id="rId5" Type="http://schemas.openxmlformats.org/officeDocument/2006/relationships/image" Target="../media/image153.jpg"/><Relationship Id="rId15" Type="http://schemas.openxmlformats.org/officeDocument/2006/relationships/image" Target="../media/image163.jpg"/><Relationship Id="rId10" Type="http://schemas.openxmlformats.org/officeDocument/2006/relationships/image" Target="../media/image158.jpg"/><Relationship Id="rId4" Type="http://schemas.openxmlformats.org/officeDocument/2006/relationships/image" Target="../media/image152.jpg"/><Relationship Id="rId9" Type="http://schemas.openxmlformats.org/officeDocument/2006/relationships/image" Target="../media/image157.jpg"/><Relationship Id="rId14" Type="http://schemas.openxmlformats.org/officeDocument/2006/relationships/image" Target="../media/image16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jpg"/><Relationship Id="rId7" Type="http://schemas.openxmlformats.org/officeDocument/2006/relationships/image" Target="../media/image169.jpg"/><Relationship Id="rId2" Type="http://schemas.openxmlformats.org/officeDocument/2006/relationships/image" Target="../media/image164.jpg"/><Relationship Id="rId1" Type="http://schemas.openxmlformats.org/officeDocument/2006/relationships/slideLayout" Target="../slideLayouts/slideLayout9.xml"/><Relationship Id="rId6" Type="http://schemas.openxmlformats.org/officeDocument/2006/relationships/image" Target="../media/image168.jpg"/><Relationship Id="rId5" Type="http://schemas.openxmlformats.org/officeDocument/2006/relationships/image" Target="../media/image167.jpg"/><Relationship Id="rId10" Type="http://schemas.openxmlformats.org/officeDocument/2006/relationships/image" Target="../media/image172.png"/><Relationship Id="rId4" Type="http://schemas.openxmlformats.org/officeDocument/2006/relationships/image" Target="../media/image166.jpg"/><Relationship Id="rId9" Type="http://schemas.openxmlformats.org/officeDocument/2006/relationships/image" Target="../media/image171.jpeg"/></Relationships>
</file>

<file path=ppt/slides/_rels/slide8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emf"/><Relationship Id="rId1" Type="http://schemas.openxmlformats.org/officeDocument/2006/relationships/slideLayout" Target="../slideLayouts/slideLayout9.xml"/><Relationship Id="rId4" Type="http://schemas.openxmlformats.org/officeDocument/2006/relationships/image" Target="../media/image175.png"/></Relationships>
</file>

<file path=ppt/slides/_rels/slide82.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176.em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78.emf"/><Relationship Id="rId7" Type="http://schemas.openxmlformats.org/officeDocument/2006/relationships/image" Target="../media/image18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81.emf"/><Relationship Id="rId5" Type="http://schemas.openxmlformats.org/officeDocument/2006/relationships/image" Target="../media/image180.emf"/><Relationship Id="rId4" Type="http://schemas.openxmlformats.org/officeDocument/2006/relationships/image" Target="../media/image179.emf"/></Relationships>
</file>

<file path=ppt/slides/_rels/slide85.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image" Target="../media/image183.emf"/><Relationship Id="rId1" Type="http://schemas.openxmlformats.org/officeDocument/2006/relationships/slideLayout" Target="../slideLayouts/slideLayout6.xml"/><Relationship Id="rId5" Type="http://schemas.openxmlformats.org/officeDocument/2006/relationships/image" Target="../media/image186.emf"/><Relationship Id="rId4" Type="http://schemas.openxmlformats.org/officeDocument/2006/relationships/image" Target="../media/image185.emf"/></Relationships>
</file>

<file path=ppt/slides/_rels/slide8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6.xml"/><Relationship Id="rId5" Type="http://schemas.openxmlformats.org/officeDocument/2006/relationships/image" Target="../media/image190.png"/><Relationship Id="rId4" Type="http://schemas.openxmlformats.org/officeDocument/2006/relationships/image" Target="../media/image189.jpeg"/></Relationships>
</file>

<file path=ppt/slides/_rels/slide87.xml.rels><?xml version="1.0" encoding="UTF-8" standalone="yes"?>
<Relationships xmlns="http://schemas.openxmlformats.org/package/2006/relationships"><Relationship Id="rId3" Type="http://schemas.openxmlformats.org/officeDocument/2006/relationships/image" Target="../media/image192.jpeg"/><Relationship Id="rId7" Type="http://schemas.openxmlformats.org/officeDocument/2006/relationships/image" Target="../media/image196.jpeg"/><Relationship Id="rId2" Type="http://schemas.openxmlformats.org/officeDocument/2006/relationships/image" Target="../media/image191.jpeg"/><Relationship Id="rId1" Type="http://schemas.openxmlformats.org/officeDocument/2006/relationships/slideLayout" Target="../slideLayouts/slideLayout6.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8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7.xml"/><Relationship Id="rId4" Type="http://schemas.openxmlformats.org/officeDocument/2006/relationships/image" Target="../media/image199.jpeg"/></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em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03.emf"/><Relationship Id="rId4" Type="http://schemas.openxmlformats.org/officeDocument/2006/relationships/oleObject" Target="../embeddings/oleObject2.bin"/></Relationships>
</file>

<file path=ppt/slides/_rels/slide9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6.xml"/><Relationship Id="rId5" Type="http://schemas.openxmlformats.org/officeDocument/2006/relationships/image" Target="../media/image208.jpeg"/><Relationship Id="rId4" Type="http://schemas.openxmlformats.org/officeDocument/2006/relationships/image" Target="../media/image207.jpg"/></Relationships>
</file>

<file path=ppt/slides/_rels/slide9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image" Target="../media/image211.jpeg"/><Relationship Id="rId1" Type="http://schemas.openxmlformats.org/officeDocument/2006/relationships/slideLayout" Target="../slideLayouts/slideLayout9.xml"/><Relationship Id="rId4" Type="http://schemas.openxmlformats.org/officeDocument/2006/relationships/image" Target="../media/image213.jpeg"/></Relationships>
</file>

<file path=ppt/slides/_rels/slide9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131.em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hyperlink" Target="http://www.davidalton.ne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Good Friday, April 14</a:t>
            </a:r>
            <a:r>
              <a:rPr lang="en-GB" baseline="30000" dirty="0" smtClean="0"/>
              <a:t>th</a:t>
            </a:r>
            <a:r>
              <a:rPr lang="en-GB" dirty="0" smtClean="0"/>
              <a:t> 2017</a:t>
            </a:r>
            <a:br>
              <a:rPr lang="en-GB" dirty="0" smtClean="0"/>
            </a:br>
            <a:r>
              <a:rPr lang="en-GB" dirty="0" smtClean="0"/>
              <a:t>Stonyhurst Retreat</a:t>
            </a:r>
            <a:endParaRPr lang="en-GB" dirty="0"/>
          </a:p>
        </p:txBody>
      </p:sp>
      <p:sp>
        <p:nvSpPr>
          <p:cNvPr id="3" name="Content Placeholder 2"/>
          <p:cNvSpPr>
            <a:spLocks noGrp="1"/>
          </p:cNvSpPr>
          <p:nvPr>
            <p:ph idx="1"/>
          </p:nvPr>
        </p:nvSpPr>
        <p:spPr>
          <a:xfrm>
            <a:off x="677334" y="2160589"/>
            <a:ext cx="8596668" cy="4539756"/>
          </a:xfrm>
        </p:spPr>
        <p:txBody>
          <a:bodyPr>
            <a:normAutofit/>
          </a:bodyPr>
          <a:lstStyle/>
          <a:p>
            <a:r>
              <a:rPr lang="en-GB" sz="4400" i="1" dirty="0" smtClean="0">
                <a:solidFill>
                  <a:srgbClr val="7030A0"/>
                </a:solidFill>
              </a:rPr>
              <a:t>As Others Die For Their Faith, How Can We Encourage British Christians To Live for Theirs?</a:t>
            </a:r>
          </a:p>
          <a:p>
            <a:endParaRPr lang="en-GB" sz="4400" dirty="0">
              <a:solidFill>
                <a:srgbClr val="7030A0"/>
              </a:solidFill>
            </a:endParaRPr>
          </a:p>
          <a:p>
            <a:r>
              <a:rPr lang="en-GB" sz="3600" u="sng" dirty="0" smtClean="0">
                <a:solidFill>
                  <a:schemeClr val="accent1"/>
                </a:solidFill>
                <a:hlinkClick r:id="rId2"/>
              </a:rPr>
              <a:t>www.davidalton.net</a:t>
            </a:r>
            <a:endParaRPr lang="en-GB" sz="3600" u="sng" dirty="0" smtClean="0">
              <a:solidFill>
                <a:schemeClr val="accent1"/>
              </a:solidFill>
            </a:endParaRPr>
          </a:p>
          <a:p>
            <a:endParaRPr lang="en-GB" sz="3600" u="sng" dirty="0">
              <a:solidFill>
                <a:schemeClr val="accent1"/>
              </a:solidFill>
            </a:endParaRPr>
          </a:p>
        </p:txBody>
      </p:sp>
    </p:spTree>
    <p:extLst>
      <p:ext uri="{BB962C8B-B14F-4D97-AF65-F5344CB8AC3E}">
        <p14:creationId xmlns:p14="http://schemas.microsoft.com/office/powerpoint/2010/main" val="160764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800" dirty="0">
                <a:solidFill>
                  <a:srgbClr val="FFFF00"/>
                </a:solidFill>
                <a:hlinkClick r:id="rId2"/>
              </a:rPr>
              <a:t>Pope Francis</a:t>
            </a:r>
            <a:r>
              <a:rPr lang="en-GB" sz="2800" dirty="0">
                <a:solidFill>
                  <a:srgbClr val="FFFF00"/>
                </a:solidFill>
              </a:rPr>
              <a:t> </a:t>
            </a:r>
            <a:r>
              <a:rPr lang="en-GB" sz="2800" dirty="0" smtClean="0">
                <a:solidFill>
                  <a:schemeClr val="tx1"/>
                </a:solidFill>
              </a:rPr>
              <a:t>has said </a:t>
            </a:r>
            <a:r>
              <a:rPr lang="en-GB" sz="2800" dirty="0">
                <a:solidFill>
                  <a:schemeClr val="tx1"/>
                </a:solidFill>
              </a:rPr>
              <a:t>that Christians are subject to genocide. </a:t>
            </a:r>
            <a:r>
              <a:rPr lang="en-GB" sz="2800" u="sng" dirty="0" smtClean="0">
                <a:solidFill>
                  <a:schemeClr val="tx1"/>
                </a:solidFill>
              </a:rPr>
              <a:t>Prince Charles</a:t>
            </a:r>
            <a:r>
              <a:rPr lang="en-GB" sz="2800" dirty="0" smtClean="0">
                <a:solidFill>
                  <a:schemeClr val="tx1"/>
                </a:solidFill>
              </a:rPr>
              <a:t> says it is </a:t>
            </a:r>
            <a:r>
              <a:rPr lang="en-GB" sz="2800" i="1" dirty="0" smtClean="0">
                <a:solidFill>
                  <a:schemeClr val="tx1"/>
                </a:solidFill>
              </a:rPr>
              <a:t>“</a:t>
            </a:r>
            <a:r>
              <a:rPr lang="en-GB" sz="2800" i="1" dirty="0">
                <a:solidFill>
                  <a:schemeClr val="tx1"/>
                </a:solidFill>
              </a:rPr>
              <a:t>horrendous and heart-breaking</a:t>
            </a:r>
            <a:r>
              <a:rPr lang="en-GB" sz="2800" i="1" dirty="0" smtClean="0">
                <a:solidFill>
                  <a:schemeClr val="tx1"/>
                </a:solidFill>
              </a:rPr>
              <a:t>”</a:t>
            </a:r>
            <a:r>
              <a:rPr lang="en-GB" sz="2800" dirty="0" smtClean="0">
                <a:solidFill>
                  <a:schemeClr val="tx1"/>
                </a:solidFill>
              </a:rPr>
              <a:t>, </a:t>
            </a:r>
            <a:r>
              <a:rPr lang="en-GB" sz="2800" dirty="0">
                <a:solidFill>
                  <a:schemeClr val="tx1"/>
                </a:solidFill>
              </a:rPr>
              <a:t>describing events in Syria and Iraq as an “</a:t>
            </a:r>
            <a:r>
              <a:rPr lang="en-GB" sz="2800" i="1" dirty="0">
                <a:solidFill>
                  <a:schemeClr val="tx1"/>
                </a:solidFill>
              </a:rPr>
              <a:t>indescribable tragedy”.</a:t>
            </a:r>
            <a:r>
              <a:rPr lang="en-GB" sz="2800" dirty="0">
                <a:solidFill>
                  <a:schemeClr val="tx1"/>
                </a:solidFill>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500" y="2527480"/>
            <a:ext cx="4333701" cy="32502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511" y="2527480"/>
            <a:ext cx="4595751" cy="3252930"/>
          </a:xfrm>
          <a:prstGeom prst="rect">
            <a:avLst/>
          </a:prstGeom>
        </p:spPr>
      </p:pic>
      <p:sp>
        <p:nvSpPr>
          <p:cNvPr id="7" name="Rectangle 6"/>
          <p:cNvSpPr/>
          <p:nvPr/>
        </p:nvSpPr>
        <p:spPr>
          <a:xfrm flipH="1">
            <a:off x="813500" y="5943600"/>
            <a:ext cx="6454402"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2098474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366" y="365125"/>
            <a:ext cx="10967434" cy="1795855"/>
          </a:xfrm>
        </p:spPr>
        <p:txBody>
          <a:bodyPr>
            <a:normAutofit fontScale="90000"/>
          </a:bodyPr>
          <a:lstStyle/>
          <a:p>
            <a:r>
              <a:rPr lang="en-GB" sz="3100" dirty="0" smtClean="0">
                <a:solidFill>
                  <a:schemeClr val="tx1"/>
                </a:solidFill>
              </a:rPr>
              <a:t>Council of Europe, European Parliament, Australian House of Representatives, American Congress, British House of Commons…named the </a:t>
            </a:r>
            <a:r>
              <a:rPr lang="en-GB" sz="3100" dirty="0" err="1" smtClean="0">
                <a:solidFill>
                  <a:schemeClr val="tx1"/>
                </a:solidFill>
              </a:rPr>
              <a:t>genoicde</a:t>
            </a:r>
            <a:r>
              <a:rPr lang="en-GB" sz="3100" dirty="0" smtClean="0">
                <a:solidFill>
                  <a:schemeClr val="tx1"/>
                </a:solidFill>
              </a:rPr>
              <a:t> for what it is:</a:t>
            </a:r>
            <a:r>
              <a:rPr lang="en-GB" dirty="0" smtClean="0"/>
              <a:t/>
            </a:r>
            <a:br>
              <a:rPr lang="en-GB" dirty="0" smtClean="0"/>
            </a:br>
            <a:endParaRPr lang="en-GB" dirty="0"/>
          </a:p>
        </p:txBody>
      </p:sp>
      <p:sp>
        <p:nvSpPr>
          <p:cNvPr id="4" name="Rectangle 3"/>
          <p:cNvSpPr/>
          <p:nvPr/>
        </p:nvSpPr>
        <p:spPr>
          <a:xfrm>
            <a:off x="154546" y="2009104"/>
            <a:ext cx="8989455" cy="1754326"/>
          </a:xfrm>
          <a:prstGeom prst="rect">
            <a:avLst/>
          </a:prstGeom>
        </p:spPr>
        <p:txBody>
          <a:bodyPr wrap="square">
            <a:spAutoFit/>
          </a:bodyPr>
          <a:lstStyle/>
          <a:p>
            <a:pPr>
              <a:spcAft>
                <a:spcPts val="0"/>
              </a:spcAft>
            </a:pP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In Strasbourg, the Parliamentary Assembly of the Council of Europe have passed a resolution that ISIS, </a:t>
            </a:r>
            <a:r>
              <a:rPr lang="en-GB" sz="1600" i="1" dirty="0" smtClean="0">
                <a:effectLst/>
                <a:latin typeface="Calibri" panose="020F0502020204030204" pitchFamily="34" charset="0"/>
                <a:ea typeface="Calibri" panose="020F0502020204030204" pitchFamily="34" charset="0"/>
                <a:cs typeface="Times New Roman" panose="02020603050405020304" pitchFamily="18" charset="0"/>
              </a:rPr>
              <a:t>“has perpetrated acts of genocide and other serious crimes punishable under international law”. </a:t>
            </a:r>
            <a:r>
              <a:rPr lang="en-GB" sz="1600" dirty="0" smtClean="0">
                <a:effectLst/>
                <a:latin typeface="Calibri" panose="020F0502020204030204" pitchFamily="34" charset="0"/>
                <a:ea typeface="Calibri" panose="020F0502020204030204" pitchFamily="34" charset="0"/>
                <a:cs typeface="Times New Roman" panose="02020603050405020304" pitchFamily="18" charset="0"/>
              </a:rPr>
              <a:t>The European Parliament passed a similar resolution.  The </a:t>
            </a:r>
            <a:r>
              <a:rPr lang="en-GB" sz="1600" i="1" dirty="0" smtClean="0">
                <a:latin typeface="Calibri" panose="020F0502020204030204" pitchFamily="34" charset="0"/>
                <a:ea typeface="Calibri" panose="020F0502020204030204" pitchFamily="34" charset="0"/>
                <a:cs typeface="Times New Roman" panose="02020603050405020304" pitchFamily="18" charset="0"/>
              </a:rPr>
              <a:t>Times</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smtClean="0">
                <a:latin typeface="Calibri" panose="020F0502020204030204" pitchFamily="34" charset="0"/>
                <a:ea typeface="Calibri" panose="020F0502020204030204" pitchFamily="34" charset="0"/>
                <a:cs typeface="Times New Roman" panose="02020603050405020304" pitchFamily="18" charset="0"/>
              </a:rPr>
              <a:t>said</a:t>
            </a:r>
            <a:r>
              <a:rPr lang="en-GB" sz="1600" dirty="0">
                <a:latin typeface="Calibri" panose="020F0502020204030204" pitchFamily="34" charset="0"/>
                <a:ea typeface="Calibri" panose="020F0502020204030204" pitchFamily="34" charset="0"/>
                <a:cs typeface="Times New Roman" panose="02020603050405020304" pitchFamily="18" charset="0"/>
              </a:rPr>
              <a:t> the destruction of Christians from the Middle East </a:t>
            </a:r>
            <a:r>
              <a:rPr lang="en-GB" sz="1600" i="1" dirty="0">
                <a:latin typeface="Calibri" panose="020F0502020204030204" pitchFamily="34" charset="0"/>
                <a:ea typeface="Calibri" panose="020F0502020204030204" pitchFamily="34" charset="0"/>
                <a:cs typeface="Times New Roman" panose="02020603050405020304" pitchFamily="18" charset="0"/>
              </a:rPr>
              <a:t>“now amounts to nothing less than </a:t>
            </a:r>
            <a:r>
              <a:rPr lang="en-GB" sz="1600" i="1" dirty="0" smtClean="0">
                <a:latin typeface="Calibri" panose="020F0502020204030204" pitchFamily="34" charset="0"/>
                <a:ea typeface="Calibri" panose="020F0502020204030204" pitchFamily="34" charset="0"/>
                <a:cs typeface="Times New Roman" panose="02020603050405020304" pitchFamily="18" charset="0"/>
              </a:rPr>
              <a:t>genocide.” while </a:t>
            </a:r>
            <a:r>
              <a:rPr lang="en-GB" sz="1600" dirty="0" smtClean="0">
                <a:latin typeface="Calibri" panose="020F0502020204030204" pitchFamily="34" charset="0"/>
                <a:ea typeface="Calibri" panose="020F0502020204030204" pitchFamily="34" charset="0"/>
                <a:cs typeface="Times New Roman" panose="02020603050405020304" pitchFamily="18" charset="0"/>
              </a:rPr>
              <a:t> </a:t>
            </a:r>
            <a:r>
              <a:rPr lang="en-GB" sz="1600" dirty="0">
                <a:latin typeface="Calibri" panose="020F0502020204030204" pitchFamily="34" charset="0"/>
                <a:ea typeface="Calibri" panose="020F0502020204030204" pitchFamily="34" charset="0"/>
                <a:cs typeface="Times New Roman" panose="02020603050405020304" pitchFamily="18" charset="0"/>
              </a:rPr>
              <a:t>Boris Johnson said </a:t>
            </a:r>
            <a:r>
              <a:rPr lang="en-GB" sz="1600" i="1" dirty="0">
                <a:latin typeface="Calibri" panose="020F0502020204030204" pitchFamily="34" charset="0"/>
                <a:ea typeface="Calibri" panose="020F0502020204030204" pitchFamily="34" charset="0"/>
                <a:cs typeface="Times New Roman" panose="02020603050405020304" pitchFamily="18" charset="0"/>
              </a:rPr>
              <a:t>“Isis are engaged in what can </a:t>
            </a:r>
            <a:r>
              <a:rPr lang="en-GB" sz="1600" i="1" dirty="0" smtClean="0">
                <a:latin typeface="Calibri" panose="020F0502020204030204" pitchFamily="34" charset="0"/>
                <a:ea typeface="Calibri" panose="020F0502020204030204" pitchFamily="34" charset="0"/>
                <a:cs typeface="Times New Roman" panose="02020603050405020304" pitchFamily="18" charset="0"/>
              </a:rPr>
              <a:t>only be called genocide </a:t>
            </a:r>
            <a:r>
              <a:rPr lang="en-GB" sz="1600" i="1" dirty="0">
                <a:latin typeface="Calibri" panose="020F0502020204030204" pitchFamily="34" charset="0"/>
                <a:ea typeface="Calibri" panose="020F0502020204030204" pitchFamily="34" charset="0"/>
                <a:cs typeface="Times New Roman" panose="02020603050405020304" pitchFamily="18" charset="0"/>
              </a:rPr>
              <a:t>…..though for some baffling reason the Foreign Office still hesitates to use the term genocide.”</a:t>
            </a:r>
            <a:r>
              <a:rPr lang="en-GB" sz="16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endParaRPr lang="en-GB" sz="12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Image result for european parlia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1" y="2009104"/>
            <a:ext cx="2502881" cy="203034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british parlia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6229" y="4303765"/>
            <a:ext cx="2890654" cy="171710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hillary clin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684" y="3670479"/>
            <a:ext cx="4334589" cy="23503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boris john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273" y="3670479"/>
            <a:ext cx="2034863" cy="23503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he times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4136" y="3585823"/>
            <a:ext cx="1698289" cy="262179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flipH="1">
            <a:off x="838197" y="6321089"/>
            <a:ext cx="6445471"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43692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3890" y="1094720"/>
            <a:ext cx="6085529" cy="4629186"/>
          </a:xfrm>
        </p:spPr>
        <p:txBody>
          <a:bodyPr>
            <a:normAutofit fontScale="90000"/>
          </a:bodyPr>
          <a:lstStyle/>
          <a:p>
            <a:r>
              <a:rPr lang="en-GB" dirty="0">
                <a:solidFill>
                  <a:schemeClr val="tx1"/>
                </a:solidFill>
              </a:rPr>
              <a:t>Sudan’s Field Marshall Omar al Bashir</a:t>
            </a:r>
            <a:r>
              <a:rPr lang="en-GB" i="1" dirty="0">
                <a:solidFill>
                  <a:schemeClr val="tx1"/>
                </a:solidFill>
              </a:rPr>
              <a:t> </a:t>
            </a:r>
            <a:r>
              <a:rPr lang="en-GB" dirty="0" err="1">
                <a:solidFill>
                  <a:schemeClr val="tx1"/>
                </a:solidFill>
              </a:rPr>
              <a:t>Bashir</a:t>
            </a:r>
            <a:r>
              <a:rPr lang="en-GB" dirty="0">
                <a:solidFill>
                  <a:schemeClr val="tx1"/>
                </a:solidFill>
              </a:rPr>
              <a:t> </a:t>
            </a:r>
            <a:r>
              <a:rPr lang="en-GB" dirty="0" smtClean="0">
                <a:solidFill>
                  <a:schemeClr val="tx1"/>
                </a:solidFill>
              </a:rPr>
              <a:t>– indicted by the ICC for Genocide and Crimes against humanity -has </a:t>
            </a:r>
            <a:r>
              <a:rPr lang="en-GB" dirty="0">
                <a:solidFill>
                  <a:schemeClr val="tx1"/>
                </a:solidFill>
              </a:rPr>
              <a:t>travelled with impunity to Kenya, South Africa, China, Nigeria, UAE, Saudi Arabia, Ethiopia, Qatar and Egypt</a:t>
            </a:r>
            <a:r>
              <a:rPr lang="en-GB" dirty="0"/>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724" y="1094720"/>
            <a:ext cx="3175000" cy="4394200"/>
          </a:xfrm>
          <a:prstGeom prst="rect">
            <a:avLst/>
          </a:prstGeom>
        </p:spPr>
      </p:pic>
    </p:spTree>
    <p:extLst>
      <p:ext uri="{BB962C8B-B14F-4D97-AF65-F5344CB8AC3E}">
        <p14:creationId xmlns:p14="http://schemas.microsoft.com/office/powerpoint/2010/main" val="4155537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Sudan</a:t>
            </a:r>
            <a:endParaRPr lang="en-GB" dirty="0">
              <a:solidFill>
                <a:schemeClr val="tx1"/>
              </a:solidFill>
            </a:endParaRPr>
          </a:p>
        </p:txBody>
      </p:sp>
      <p:pic>
        <p:nvPicPr>
          <p:cNvPr id="23554" name="Picture 2" descr="Image res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9835" y="1567016"/>
            <a:ext cx="3129566" cy="36897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cstate="print"/>
          <a:srcRect/>
          <a:stretch>
            <a:fillRect/>
          </a:stretch>
        </p:blipFill>
        <p:spPr bwMode="auto">
          <a:xfrm>
            <a:off x="4316857" y="1567015"/>
            <a:ext cx="3960440" cy="3689797"/>
          </a:xfrm>
          <a:prstGeom prst="rect">
            <a:avLst/>
          </a:prstGeom>
          <a:noFill/>
          <a:ln w="9525">
            <a:noFill/>
            <a:miter lim="800000"/>
            <a:headEnd/>
            <a:tailEnd/>
          </a:ln>
        </p:spPr>
      </p:pic>
      <p:pic>
        <p:nvPicPr>
          <p:cNvPr id="5" name="Picture 6" descr="C:\Users\ALTOND\Desktop\Archive\2004 The Independent Newspaper front page report of DA's genoicde report on Darfur -90[1].jpg"/>
          <p:cNvPicPr>
            <a:picLocks noChangeAspect="1" noChangeArrowheads="1"/>
          </p:cNvPicPr>
          <p:nvPr/>
        </p:nvPicPr>
        <p:blipFill>
          <a:blip r:embed="rId4" cstate="print"/>
          <a:srcRect/>
          <a:stretch>
            <a:fillRect/>
          </a:stretch>
        </p:blipFill>
        <p:spPr bwMode="auto">
          <a:xfrm>
            <a:off x="4316857" y="4019228"/>
            <a:ext cx="1728192" cy="2207865"/>
          </a:xfrm>
          <a:prstGeom prst="rect">
            <a:avLst/>
          </a:prstGeom>
          <a:noFill/>
        </p:spPr>
      </p:pic>
      <p:pic>
        <p:nvPicPr>
          <p:cNvPr id="6" name="Picture 4"/>
          <p:cNvPicPr>
            <a:picLocks noChangeAspect="1" noChangeArrowheads="1"/>
          </p:cNvPicPr>
          <p:nvPr/>
        </p:nvPicPr>
        <p:blipFill>
          <a:blip r:embed="rId5" cstate="print"/>
          <a:srcRect/>
          <a:stretch>
            <a:fillRect/>
          </a:stretch>
        </p:blipFill>
        <p:spPr bwMode="auto">
          <a:xfrm>
            <a:off x="8460436" y="1525509"/>
            <a:ext cx="3456384" cy="2008375"/>
          </a:xfrm>
          <a:prstGeom prst="rect">
            <a:avLst/>
          </a:prstGeom>
          <a:noFill/>
          <a:ln w="9525">
            <a:noFill/>
            <a:miter lim="800000"/>
            <a:headEnd/>
            <a:tailEnd/>
          </a:ln>
        </p:spPr>
      </p:pic>
      <p:pic>
        <p:nvPicPr>
          <p:cNvPr id="7" name="Picture 5"/>
          <p:cNvPicPr>
            <a:picLocks noChangeAspect="1" noChangeArrowheads="1"/>
          </p:cNvPicPr>
          <p:nvPr/>
        </p:nvPicPr>
        <p:blipFill>
          <a:blip r:embed="rId6" cstate="print"/>
          <a:srcRect/>
          <a:stretch>
            <a:fillRect/>
          </a:stretch>
        </p:blipFill>
        <p:spPr bwMode="auto">
          <a:xfrm>
            <a:off x="8460436" y="3743847"/>
            <a:ext cx="3456384" cy="2758629"/>
          </a:xfrm>
          <a:prstGeom prst="rect">
            <a:avLst/>
          </a:prstGeom>
          <a:noFill/>
          <a:ln w="9525">
            <a:noFill/>
            <a:miter lim="800000"/>
            <a:headEnd/>
            <a:tailEnd/>
          </a:ln>
        </p:spPr>
      </p:pic>
      <p:sp>
        <p:nvSpPr>
          <p:cNvPr id="8" name="Rectangle 7"/>
          <p:cNvSpPr/>
          <p:nvPr/>
        </p:nvSpPr>
        <p:spPr>
          <a:xfrm flipH="1">
            <a:off x="838198" y="6374219"/>
            <a:ext cx="6429704"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403265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141890"/>
            <a:ext cx="9116347" cy="1788510"/>
          </a:xfrm>
        </p:spPr>
        <p:txBody>
          <a:bodyPr>
            <a:normAutofit fontScale="90000"/>
          </a:bodyPr>
          <a:lstStyle/>
          <a:p>
            <a:r>
              <a:rPr lang="en-GB" sz="4000" dirty="0">
                <a:solidFill>
                  <a:schemeClr val="tx1"/>
                </a:solidFill>
              </a:rPr>
              <a:t>South Kordofan – Sudan – </a:t>
            </a:r>
            <a:r>
              <a:rPr lang="en-GB" sz="4000" i="1" dirty="0" smtClean="0">
                <a:solidFill>
                  <a:schemeClr val="tx1"/>
                </a:solidFill>
              </a:rPr>
              <a:t>“the </a:t>
            </a:r>
            <a:r>
              <a:rPr lang="en-GB" sz="4000" i="1" dirty="0">
                <a:solidFill>
                  <a:schemeClr val="tx1"/>
                </a:solidFill>
              </a:rPr>
              <a:t>second genocide of the 21</a:t>
            </a:r>
            <a:r>
              <a:rPr lang="en-GB" sz="4000" i="1" baseline="30000" dirty="0">
                <a:solidFill>
                  <a:schemeClr val="tx1"/>
                </a:solidFill>
              </a:rPr>
              <a:t>st</a:t>
            </a:r>
            <a:r>
              <a:rPr lang="en-GB" sz="4000" i="1" dirty="0">
                <a:solidFill>
                  <a:schemeClr val="tx1"/>
                </a:solidFill>
              </a:rPr>
              <a:t> </a:t>
            </a:r>
            <a:r>
              <a:rPr lang="en-GB" sz="4000" i="1" dirty="0" smtClean="0">
                <a:solidFill>
                  <a:schemeClr val="tx1"/>
                </a:solidFill>
              </a:rPr>
              <a:t>century” </a:t>
            </a:r>
            <a:r>
              <a:rPr lang="en-GB" sz="4000" dirty="0" smtClean="0">
                <a:solidFill>
                  <a:schemeClr val="tx1"/>
                </a:solidFill>
              </a:rPr>
              <a:t>- Chemical weapons now being used against civilians. Is it to be business as usual? </a:t>
            </a:r>
            <a:endParaRPr lang="en-GB" sz="4000" dirty="0">
              <a:solidFill>
                <a:schemeClr val="tx1"/>
              </a:solidFill>
            </a:endParaRPr>
          </a:p>
        </p:txBody>
      </p:sp>
      <p:pic>
        <p:nvPicPr>
          <p:cNvPr id="89090" name="Picture 2" descr="http://africanarguments.org/wp-content/uploads/2012/01/sudan-air-strike.jpg"/>
          <p:cNvPicPr>
            <a:picLocks noChangeAspect="1" noChangeArrowheads="1"/>
          </p:cNvPicPr>
          <p:nvPr/>
        </p:nvPicPr>
        <p:blipFill>
          <a:blip r:embed="rId2" cstate="print"/>
          <a:srcRect/>
          <a:stretch>
            <a:fillRect/>
          </a:stretch>
        </p:blipFill>
        <p:spPr bwMode="auto">
          <a:xfrm>
            <a:off x="607442" y="2604571"/>
            <a:ext cx="2495176" cy="2025970"/>
          </a:xfrm>
          <a:prstGeom prst="rect">
            <a:avLst/>
          </a:prstGeom>
          <a:noFill/>
        </p:spPr>
      </p:pic>
      <p:pic>
        <p:nvPicPr>
          <p:cNvPr id="89092" name="Picture 4" descr="http://farm8.staticflickr.com/7141/6813155189_799cde2af4_z.jpg"/>
          <p:cNvPicPr>
            <a:picLocks noChangeAspect="1" noChangeArrowheads="1"/>
          </p:cNvPicPr>
          <p:nvPr/>
        </p:nvPicPr>
        <p:blipFill>
          <a:blip r:embed="rId3" cstate="print"/>
          <a:srcRect/>
          <a:stretch>
            <a:fillRect/>
          </a:stretch>
        </p:blipFill>
        <p:spPr bwMode="auto">
          <a:xfrm>
            <a:off x="596421" y="4657434"/>
            <a:ext cx="2020655" cy="1550371"/>
          </a:xfrm>
          <a:prstGeom prst="rect">
            <a:avLst/>
          </a:prstGeom>
          <a:noFill/>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7570" y="2644290"/>
            <a:ext cx="3233569" cy="204056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2027" y="4681598"/>
            <a:ext cx="3719111" cy="1526208"/>
          </a:xfrm>
          <a:prstGeom prst="rect">
            <a:avLst/>
          </a:prstGeom>
        </p:spPr>
      </p:pic>
      <p:pic>
        <p:nvPicPr>
          <p:cNvPr id="6146" name="Picture 2" descr="fullsizerend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9742" y="2084427"/>
            <a:ext cx="3941437" cy="46591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flipH="1">
            <a:off x="838198" y="6374219"/>
            <a:ext cx="6429704"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90917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611" y="476672"/>
            <a:ext cx="6593983" cy="1368152"/>
          </a:xfrm>
        </p:spPr>
        <p:txBody>
          <a:bodyPr>
            <a:noAutofit/>
          </a:bodyPr>
          <a:lstStyle/>
          <a:p>
            <a:r>
              <a:rPr lang="en-GB" sz="2800" dirty="0">
                <a:solidFill>
                  <a:schemeClr val="tx1"/>
                </a:solidFill>
              </a:rPr>
              <a:t>Nigeria: Boko Haram openly say their interim goal is "</a:t>
            </a:r>
            <a:r>
              <a:rPr lang="en-GB" sz="2800" i="1" dirty="0">
                <a:solidFill>
                  <a:schemeClr val="tx1"/>
                </a:solidFill>
              </a:rPr>
              <a:t>to eradicate Christians from certain parts of the country.“ There are endless killings.</a:t>
            </a:r>
            <a:r>
              <a:rPr lang="en-GB" sz="2800" dirty="0"/>
              <a:t/>
            </a:r>
            <a:br>
              <a:rPr lang="en-GB" sz="2800" dirty="0"/>
            </a:br>
            <a:endParaRPr lang="en-GB" sz="2800" dirty="0"/>
          </a:p>
        </p:txBody>
      </p:sp>
      <p:pic>
        <p:nvPicPr>
          <p:cNvPr id="90114" name="Picture 2" descr="http://www.trust.org/contentAsset/resize-image/202f7698-2381-4411-ab1d-ad572dcdbd84/photowide/?w=460&amp;h=318&amp;vn=201201091507"/>
          <p:cNvPicPr>
            <a:picLocks noChangeAspect="1" noChangeArrowheads="1"/>
          </p:cNvPicPr>
          <p:nvPr/>
        </p:nvPicPr>
        <p:blipFill>
          <a:blip r:embed="rId2" cstate="print"/>
          <a:srcRect/>
          <a:stretch>
            <a:fillRect/>
          </a:stretch>
        </p:blipFill>
        <p:spPr bwMode="auto">
          <a:xfrm>
            <a:off x="3525774" y="2459420"/>
            <a:ext cx="4381500" cy="2167305"/>
          </a:xfrm>
          <a:prstGeom prst="rect">
            <a:avLst/>
          </a:prstGeom>
          <a:noFill/>
        </p:spPr>
      </p:pic>
      <p:pic>
        <p:nvPicPr>
          <p:cNvPr id="90116" name="Picture 4" descr="http://www.teapartytribune.com/wp-content/uploads/2012/01/Christian_victims_of_Nigerian_Islamic_Extremists.jpg"/>
          <p:cNvPicPr>
            <a:picLocks noChangeAspect="1" noChangeArrowheads="1"/>
          </p:cNvPicPr>
          <p:nvPr/>
        </p:nvPicPr>
        <p:blipFill>
          <a:blip r:embed="rId3" cstate="print"/>
          <a:srcRect/>
          <a:stretch>
            <a:fillRect/>
          </a:stretch>
        </p:blipFill>
        <p:spPr bwMode="auto">
          <a:xfrm>
            <a:off x="3490886" y="4626726"/>
            <a:ext cx="4451276" cy="1544217"/>
          </a:xfrm>
          <a:prstGeom prst="rect">
            <a:avLst/>
          </a:prstGeom>
          <a:noFill/>
        </p:spPr>
      </p:pic>
      <p:pic>
        <p:nvPicPr>
          <p:cNvPr id="5" name="Picture 2" descr="http://www.thetimes.co.uk/tto/multimedia/archive/00698/NIGERIA_GIRLS_BOKO__698466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147" y="2459421"/>
            <a:ext cx="2393399" cy="3599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i1.ytimg.com/vi/c1ASlyvBCtM/0.jpg"/>
          <p:cNvPicPr>
            <a:picLocks noChangeAspect="1" noChangeArrowheads="1"/>
          </p:cNvPicPr>
          <p:nvPr/>
        </p:nvPicPr>
        <p:blipFill>
          <a:blip r:embed="rId5" cstate="print"/>
          <a:srcRect/>
          <a:stretch>
            <a:fillRect/>
          </a:stretch>
        </p:blipFill>
        <p:spPr bwMode="auto">
          <a:xfrm>
            <a:off x="8151574" y="2397275"/>
            <a:ext cx="2955335" cy="4161610"/>
          </a:xfrm>
          <a:prstGeom prst="rect">
            <a:avLst/>
          </a:prstGeom>
          <a:noFill/>
        </p:spPr>
      </p:pic>
      <p:pic>
        <p:nvPicPr>
          <p:cNvPr id="7" name="Picture 26" descr="https://encrypted-tbn1.gstatic.com/images?q=tbn:ANd9GcQcnWCY9T2OVODT9hfkAXnSprtSv7wO93rvYjCuKRAzPfChlmGfOQ"/>
          <p:cNvPicPr>
            <a:picLocks noChangeAspect="1" noChangeArrowheads="1"/>
          </p:cNvPicPr>
          <p:nvPr/>
        </p:nvPicPr>
        <p:blipFill>
          <a:blip r:embed="rId6" cstate="print"/>
          <a:srcRect/>
          <a:stretch>
            <a:fillRect/>
          </a:stretch>
        </p:blipFill>
        <p:spPr bwMode="auto">
          <a:xfrm>
            <a:off x="8116686" y="710698"/>
            <a:ext cx="2932964" cy="2268252"/>
          </a:xfrm>
          <a:prstGeom prst="rect">
            <a:avLst/>
          </a:prstGeom>
          <a:noFill/>
        </p:spPr>
      </p:pic>
      <p:sp>
        <p:nvSpPr>
          <p:cNvPr id="8" name="Rectangle 7"/>
          <p:cNvSpPr/>
          <p:nvPr/>
        </p:nvSpPr>
        <p:spPr>
          <a:xfrm flipH="1">
            <a:off x="838198" y="6374219"/>
            <a:ext cx="6429704"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2154401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578381" y="1619076"/>
            <a:ext cx="4320480" cy="3052936"/>
          </a:xfrm>
          <a:prstGeom prst="rect">
            <a:avLst/>
          </a:prstGeom>
          <a:noFill/>
          <a:ln w="9525">
            <a:noFill/>
            <a:miter lim="800000"/>
            <a:headEnd/>
            <a:tailEnd/>
          </a:ln>
        </p:spPr>
      </p:pic>
      <p:sp>
        <p:nvSpPr>
          <p:cNvPr id="3" name="Title 2"/>
          <p:cNvSpPr>
            <a:spLocks noGrp="1"/>
          </p:cNvSpPr>
          <p:nvPr>
            <p:ph type="title"/>
          </p:nvPr>
        </p:nvSpPr>
        <p:spPr>
          <a:xfrm>
            <a:off x="578381" y="832992"/>
            <a:ext cx="8424936" cy="591344"/>
          </a:xfrm>
        </p:spPr>
        <p:txBody>
          <a:bodyPr>
            <a:noAutofit/>
          </a:bodyPr>
          <a:lstStyle/>
          <a:p>
            <a:r>
              <a:rPr lang="en-GB" sz="2800" b="1" dirty="0" smtClean="0">
                <a:solidFill>
                  <a:schemeClr val="tx1"/>
                </a:solidFill>
              </a:rPr>
              <a:t>Pakistan 2011 - </a:t>
            </a:r>
            <a:r>
              <a:rPr lang="en-GB" sz="2800" b="1" dirty="0" err="1" smtClean="0">
                <a:solidFill>
                  <a:schemeClr val="tx1"/>
                </a:solidFill>
              </a:rPr>
              <a:t>Shabaz</a:t>
            </a:r>
            <a:r>
              <a:rPr lang="en-GB" sz="2800" b="1" dirty="0" smtClean="0">
                <a:solidFill>
                  <a:schemeClr val="tx1"/>
                </a:solidFill>
              </a:rPr>
              <a:t> </a:t>
            </a:r>
            <a:r>
              <a:rPr lang="en-GB" sz="2800" b="1" dirty="0">
                <a:solidFill>
                  <a:schemeClr val="tx1"/>
                </a:solidFill>
              </a:rPr>
              <a:t>Bhatti </a:t>
            </a:r>
            <a:r>
              <a:rPr lang="en-GB" sz="2800" b="1" dirty="0" smtClean="0">
                <a:solidFill>
                  <a:schemeClr val="tx1"/>
                </a:solidFill>
              </a:rPr>
              <a:t> was murdered for challenging persecution of minorities and challenging the Blasphemy Laws.</a:t>
            </a:r>
            <a:endParaRPr lang="en-GB" sz="2800" b="1" dirty="0">
              <a:solidFill>
                <a:schemeClr val="tx1"/>
              </a:solidFill>
            </a:endParaRPr>
          </a:p>
        </p:txBody>
      </p:sp>
      <p:sp>
        <p:nvSpPr>
          <p:cNvPr id="6" name="Text Placeholder 5"/>
          <p:cNvSpPr>
            <a:spLocks noGrp="1"/>
          </p:cNvSpPr>
          <p:nvPr>
            <p:ph type="body" sz="half" idx="2"/>
          </p:nvPr>
        </p:nvSpPr>
        <p:spPr>
          <a:xfrm>
            <a:off x="578381" y="4866752"/>
            <a:ext cx="9694083" cy="1730599"/>
          </a:xfrm>
        </p:spPr>
        <p:txBody>
          <a:bodyPr>
            <a:normAutofit/>
          </a:bodyPr>
          <a:lstStyle/>
          <a:p>
            <a:r>
              <a:rPr lang="en-GB" sz="2400" b="1" i="1" dirty="0"/>
              <a:t>Bhatti said</a:t>
            </a:r>
            <a:r>
              <a:rPr lang="en-GB" sz="2400" i="1" dirty="0"/>
              <a:t> “I want to share that I believe in Jesus Christ, who has given his own life for us. I know what is the meaning of the cross, and I am following the cross, and I am ready to die for a cause</a:t>
            </a:r>
            <a:r>
              <a:rPr lang="en-GB" sz="2400" i="1" dirty="0" smtClean="0"/>
              <a:t>.”</a:t>
            </a:r>
            <a:r>
              <a:rPr lang="en-GB" sz="2000" b="1" dirty="0">
                <a:solidFill>
                  <a:srgbClr val="FF0000"/>
                </a:solidFill>
              </a:rPr>
              <a:t> </a:t>
            </a:r>
            <a:endParaRPr lang="en-GB" sz="2000" b="1" dirty="0" smtClean="0">
              <a:solidFill>
                <a:srgbClr val="FF0000"/>
              </a:solidFill>
            </a:endParaRPr>
          </a:p>
          <a:p>
            <a:r>
              <a:rPr lang="en-GB" sz="2000" b="1" dirty="0" smtClean="0">
                <a:solidFill>
                  <a:srgbClr val="FF0000"/>
                </a:solidFill>
              </a:rPr>
              <a:t>+ </a:t>
            </a:r>
            <a:r>
              <a:rPr lang="en-GB" sz="2000" b="1" dirty="0">
                <a:solidFill>
                  <a:srgbClr val="FF0000"/>
                </a:solidFill>
              </a:rPr>
              <a:t>If a faith is worth dying for it might be worth living for.</a:t>
            </a:r>
          </a:p>
          <a:p>
            <a:endParaRPr lang="en-GB" sz="2400" dirty="0"/>
          </a:p>
        </p:txBody>
      </p:sp>
      <p:pic>
        <p:nvPicPr>
          <p:cNvPr id="56323" name="Picture 3"/>
          <p:cNvPicPr>
            <a:picLocks noChangeAspect="1" noChangeArrowheads="1"/>
          </p:cNvPicPr>
          <p:nvPr/>
        </p:nvPicPr>
        <p:blipFill>
          <a:blip r:embed="rId3" cstate="print"/>
          <a:srcRect/>
          <a:stretch>
            <a:fillRect/>
          </a:stretch>
        </p:blipFill>
        <p:spPr bwMode="auto">
          <a:xfrm>
            <a:off x="4898861" y="1609638"/>
            <a:ext cx="3240360" cy="3071812"/>
          </a:xfrm>
          <a:prstGeom prst="rect">
            <a:avLst/>
          </a:prstGeom>
          <a:noFill/>
          <a:ln w="9525">
            <a:noFill/>
            <a:miter lim="800000"/>
            <a:headEnd/>
            <a:tailEnd/>
          </a:ln>
        </p:spPr>
      </p:pic>
      <p:pic>
        <p:nvPicPr>
          <p:cNvPr id="7" name="Picture 4" descr="http://static.guim.co.uk/sys-images/Guardian/Pix/pictures/2011/3/2/1299062992967/Shahbaz-Bhatti-assassinat-007.jpg"/>
          <p:cNvPicPr>
            <a:picLocks noChangeAspect="1" noChangeArrowheads="1"/>
          </p:cNvPicPr>
          <p:nvPr/>
        </p:nvPicPr>
        <p:blipFill>
          <a:blip r:embed="rId4" cstate="print"/>
          <a:srcRect/>
          <a:stretch>
            <a:fillRect/>
          </a:stretch>
        </p:blipFill>
        <p:spPr bwMode="auto">
          <a:xfrm>
            <a:off x="8265225" y="1609638"/>
            <a:ext cx="3834477" cy="3067582"/>
          </a:xfrm>
          <a:prstGeom prst="rect">
            <a:avLst/>
          </a:prstGeom>
          <a:noFill/>
        </p:spPr>
      </p:pic>
    </p:spTree>
    <p:extLst>
      <p:ext uri="{BB962C8B-B14F-4D97-AF65-F5344CB8AC3E}">
        <p14:creationId xmlns:p14="http://schemas.microsoft.com/office/powerpoint/2010/main" val="25353148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6322556" cy="1320800"/>
          </a:xfrm>
        </p:spPr>
        <p:txBody>
          <a:bodyPr/>
          <a:lstStyle/>
          <a:p>
            <a:r>
              <a:rPr lang="en-GB" dirty="0" smtClean="0">
                <a:solidFill>
                  <a:srgbClr val="7030A0"/>
                </a:solidFill>
              </a:rPr>
              <a:t>The Use of Blasphemy and Apostasy Laws To Persecute</a:t>
            </a:r>
            <a:endParaRPr lang="en-GB" dirty="0">
              <a:solidFill>
                <a:srgbClr val="7030A0"/>
              </a:solidFill>
            </a:endParaRPr>
          </a:p>
        </p:txBody>
      </p:sp>
      <p:sp>
        <p:nvSpPr>
          <p:cNvPr id="3" name="Rectangle 2"/>
          <p:cNvSpPr/>
          <p:nvPr/>
        </p:nvSpPr>
        <p:spPr>
          <a:xfrm>
            <a:off x="1017431" y="2511380"/>
            <a:ext cx="8126569" cy="3046988"/>
          </a:xfrm>
          <a:prstGeom prst="rect">
            <a:avLst/>
          </a:prstGeom>
        </p:spPr>
        <p:txBody>
          <a:bodyPr wrap="square">
            <a:spAutoFit/>
          </a:bodyPr>
          <a:lstStyle/>
          <a:p>
            <a:pPr>
              <a:spcAft>
                <a:spcPts val="0"/>
              </a:spcAft>
            </a:pPr>
            <a:r>
              <a:rPr lang="en-GB" sz="2400" dirty="0" smtClean="0">
                <a:effectLst/>
                <a:latin typeface="Calibri" panose="020F0502020204030204" pitchFamily="34" charset="0"/>
                <a:ea typeface="Calibri" panose="020F0502020204030204" pitchFamily="34" charset="0"/>
                <a:cs typeface="Times New Roman" panose="02020603050405020304" pitchFamily="18" charset="0"/>
              </a:rPr>
              <a:t>One quarter of the world’s countries have blasphemy laws – and the more than one in 10 that have laws penalizing apostasy. Both laws are used to falsely accuse, intimidate, and persecute those who dare to hold beliefs that are different from the prescribed beliefs of the regime.</a:t>
            </a:r>
          </a:p>
          <a:p>
            <a:pPr>
              <a:spcAft>
                <a:spcPts val="0"/>
              </a:spcAft>
            </a:pPr>
            <a:r>
              <a:rPr lang="en-GB" sz="2400" dirty="0" smtClean="0">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This leads, to a death sentence in cases like that of Pakistan’s Asia Bibi – imprisoned since 2009.  </a:t>
            </a:r>
            <a:endParaRPr lang="en-GB"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C:\Users\ALTOND\Pictures\Asia Bibi.jpg"/>
          <p:cNvPicPr>
            <a:picLocks noChangeAspect="1" noChangeArrowheads="1"/>
          </p:cNvPicPr>
          <p:nvPr/>
        </p:nvPicPr>
        <p:blipFill>
          <a:blip r:embed="rId2" cstate="print"/>
          <a:srcRect/>
          <a:stretch>
            <a:fillRect/>
          </a:stretch>
        </p:blipFill>
        <p:spPr bwMode="auto">
          <a:xfrm>
            <a:off x="8953745" y="3335629"/>
            <a:ext cx="3024336" cy="3182888"/>
          </a:xfrm>
          <a:prstGeom prst="rect">
            <a:avLst/>
          </a:prstGeom>
          <a:noFill/>
        </p:spPr>
      </p:pic>
      <p:sp>
        <p:nvSpPr>
          <p:cNvPr id="5" name="Rectangle 4"/>
          <p:cNvSpPr/>
          <p:nvPr/>
        </p:nvSpPr>
        <p:spPr>
          <a:xfrm rot="10800000" flipV="1">
            <a:off x="1017431" y="5927699"/>
            <a:ext cx="6613079" cy="369332"/>
          </a:xfrm>
          <a:prstGeom prst="rect">
            <a:avLst/>
          </a:prstGeom>
        </p:spPr>
        <p:txBody>
          <a:bodyPr wrap="square">
            <a:spAutoFit/>
          </a:bodyPr>
          <a:lstStyle/>
          <a:p>
            <a:r>
              <a:rPr lang="en-GB" b="1" dirty="0">
                <a:solidFill>
                  <a:srgbClr val="FF0000"/>
                </a:solidFill>
              </a:rPr>
              <a:t>+ If a faith is worth dying for it might be worth living for.</a:t>
            </a:r>
          </a:p>
        </p:txBody>
      </p:sp>
      <p:pic>
        <p:nvPicPr>
          <p:cNvPr id="13314" name="Picture 2" descr="Image result for asia bib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2302" y="63062"/>
            <a:ext cx="3559613" cy="2135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924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2289" y="491488"/>
            <a:ext cx="7788165" cy="5625532"/>
          </a:xfrm>
        </p:spPr>
        <p:txBody>
          <a:bodyPr>
            <a:noAutofit/>
          </a:bodyPr>
          <a:lstStyle/>
          <a:p>
            <a:r>
              <a:rPr lang="en-GB" sz="2400" b="1" i="1" dirty="0" smtClean="0">
                <a:solidFill>
                  <a:schemeClr val="tx1"/>
                </a:solidFill>
              </a:rPr>
              <a:t>“I</a:t>
            </a:r>
            <a:r>
              <a:rPr lang="en-GB" sz="2400" b="1" i="1" dirty="0">
                <a:solidFill>
                  <a:schemeClr val="tx1"/>
                </a:solidFill>
              </a:rPr>
              <a:t> cried alone, putting my head in my hands. I can no longer bear the sight of people full of hatred, applauding the killing of a poor farm worker. I no longer see them, but I still hear them, the crowd who gave the judge a standing ovation, saying: "Kill her, kill her! </a:t>
            </a:r>
            <a:r>
              <a:rPr lang="en-GB" sz="2400" b="1" i="1" dirty="0" err="1">
                <a:solidFill>
                  <a:schemeClr val="tx1"/>
                </a:solidFill>
              </a:rPr>
              <a:t>Allahu</a:t>
            </a:r>
            <a:r>
              <a:rPr lang="en-GB" sz="2400" b="1" i="1" dirty="0">
                <a:solidFill>
                  <a:schemeClr val="tx1"/>
                </a:solidFill>
              </a:rPr>
              <a:t> Akbar!" The court house is invaded by a euphoric horde who break down the doors, chanting: "Vengeance for the holy prophet. Allah is great!" I was then thrown like an old rubbish sack into the van... I had lost all humanity in their </a:t>
            </a:r>
            <a:r>
              <a:rPr lang="en-GB" sz="2400" b="1" i="1" dirty="0" smtClean="0">
                <a:solidFill>
                  <a:schemeClr val="tx1"/>
                </a:solidFill>
              </a:rPr>
              <a:t>eyes” </a:t>
            </a:r>
            <a:r>
              <a:rPr lang="en-GB" sz="2400" b="1" dirty="0" smtClean="0">
                <a:solidFill>
                  <a:schemeClr val="tx1"/>
                </a:solidFill>
              </a:rPr>
              <a:t>– Asia Bibbi –mother of five (one of whom is significantly disabled). </a:t>
            </a:r>
            <a:br>
              <a:rPr lang="en-GB" sz="2400" b="1" dirty="0" smtClean="0">
                <a:solidFill>
                  <a:schemeClr val="tx1"/>
                </a:solidFill>
              </a:rPr>
            </a:br>
            <a:r>
              <a:rPr lang="en-GB" sz="2400" b="1" dirty="0">
                <a:solidFill>
                  <a:schemeClr val="tx1"/>
                </a:solidFill>
              </a:rPr>
              <a:t/>
            </a:r>
            <a:br>
              <a:rPr lang="en-GB" sz="2400" b="1" dirty="0">
                <a:solidFill>
                  <a:schemeClr val="tx1"/>
                </a:solidFill>
              </a:rPr>
            </a:br>
            <a:endParaRPr lang="en-GB" sz="2400" b="1" dirty="0">
              <a:solidFill>
                <a:schemeClr val="tx1"/>
              </a:solidFill>
            </a:endParaRPr>
          </a:p>
        </p:txBody>
      </p:sp>
      <p:pic>
        <p:nvPicPr>
          <p:cNvPr id="14340" name="Picture 4" descr="Image result for asia bib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717" y="491488"/>
            <a:ext cx="2786620" cy="44511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05534" y="5186597"/>
            <a:ext cx="4624465" cy="923330"/>
          </a:xfrm>
          <a:prstGeom prst="rect">
            <a:avLst/>
          </a:prstGeom>
        </p:spPr>
        <p:txBody>
          <a:bodyPr wrap="square">
            <a:spAutoFit/>
          </a:bodyPr>
          <a:lstStyle/>
          <a:p>
            <a:r>
              <a:rPr lang="en-GB" dirty="0"/>
              <a:t>"</a:t>
            </a:r>
            <a:r>
              <a:rPr lang="en-GB" i="1" dirty="0"/>
              <a:t>I believe in my religion and in Jesus Christ, who died on the cross for the sins of mankind</a:t>
            </a:r>
            <a:r>
              <a:rPr lang="en-GB" dirty="0"/>
              <a:t>.” </a:t>
            </a:r>
          </a:p>
        </p:txBody>
      </p:sp>
      <p:sp>
        <p:nvSpPr>
          <p:cNvPr id="4" name="Rectangle 3"/>
          <p:cNvSpPr/>
          <p:nvPr/>
        </p:nvSpPr>
        <p:spPr>
          <a:xfrm rot="10800000" flipV="1">
            <a:off x="239842" y="5778660"/>
            <a:ext cx="7028059"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1862517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2016 - Easter in Lahore: More than 70 dead; 340 injured</a:t>
            </a:r>
            <a:endParaRPr lang="en-GB" dirty="0">
              <a:solidFill>
                <a:schemeClr val="tx1"/>
              </a:solidFill>
            </a:endParaRPr>
          </a:p>
        </p:txBody>
      </p:sp>
      <p:pic>
        <p:nvPicPr>
          <p:cNvPr id="7170" name="Picture 2" descr="https://d284gedng9vuu0.cloudfront.net/article_media/2016/03/lahore-easterattack-d45e9b2b.jpg.885x497_q90_box-0,294,5190,3210_crop_det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49" y="2124074"/>
            <a:ext cx="4195708" cy="419789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rotesters took to the streets in cities across Pakistan following the church bomb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629" y="2124074"/>
            <a:ext cx="3848866" cy="236976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rotests, such as this one in Lahore, sprang up in cities across Pakistan. Some of them caused traffic problems. One woman died when her car crashed while following a detour aound a prot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5495" y="2124074"/>
            <a:ext cx="3048000" cy="236976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timedotcom.files.wordpress.com/2016/03/lahore-pakistan-easter-bombing-5.jpg?quality=75&amp;strip=color&amp;w=8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6629" y="4687509"/>
            <a:ext cx="6896865" cy="16344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flipH="1">
            <a:off x="898634" y="6388398"/>
            <a:ext cx="6511158"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19847214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93" y="104931"/>
            <a:ext cx="9818556" cy="1825469"/>
          </a:xfrm>
        </p:spPr>
        <p:txBody>
          <a:bodyPr>
            <a:normAutofit fontScale="90000"/>
          </a:bodyPr>
          <a:lstStyle/>
          <a:p>
            <a:r>
              <a:rPr lang="en-GB" i="1" dirty="0" smtClean="0">
                <a:solidFill>
                  <a:schemeClr val="tx1"/>
                </a:solidFill>
              </a:rPr>
              <a:t>‘Christianity </a:t>
            </a:r>
            <a:r>
              <a:rPr lang="en-GB" i="1" dirty="0">
                <a:solidFill>
                  <a:schemeClr val="tx1"/>
                </a:solidFill>
              </a:rPr>
              <a:t>has died many times and risen again; for it had a God who knew the way out of the grave’</a:t>
            </a:r>
            <a:r>
              <a:rPr lang="en-GB" dirty="0"/>
              <a:t>   </a:t>
            </a:r>
            <a:r>
              <a:rPr lang="en-GB" dirty="0">
                <a:solidFill>
                  <a:srgbClr val="7030A0"/>
                </a:solidFill>
              </a:rPr>
              <a:t>G.K.Chesterton -</a:t>
            </a:r>
            <a:r>
              <a:rPr lang="en-GB" i="1" dirty="0">
                <a:solidFill>
                  <a:srgbClr val="7030A0"/>
                </a:solidFill>
              </a:rPr>
              <a:t> The Everlasting Man</a:t>
            </a:r>
            <a:r>
              <a:rPr lang="en-GB" dirty="0"/>
              <a:t/>
            </a:r>
            <a:br>
              <a:rPr lang="en-GB" dirty="0"/>
            </a:b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716" y="1678899"/>
            <a:ext cx="4231240" cy="421223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4171" y="1678899"/>
            <a:ext cx="4097128" cy="4212235"/>
          </a:xfrm>
          <a:prstGeom prst="rect">
            <a:avLst/>
          </a:prstGeom>
        </p:spPr>
      </p:pic>
      <p:sp>
        <p:nvSpPr>
          <p:cNvPr id="6" name="Rectangle 5"/>
          <p:cNvSpPr/>
          <p:nvPr/>
        </p:nvSpPr>
        <p:spPr>
          <a:xfrm>
            <a:off x="434716" y="6056026"/>
            <a:ext cx="7375159"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991465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2016 - Pakistani Christians kept like caged animals in detention centres</a:t>
            </a:r>
            <a:endParaRPr lang="en-GB" dirty="0">
              <a:solidFill>
                <a:schemeClr val="tx1"/>
              </a:solidFill>
            </a:endParaRPr>
          </a:p>
        </p:txBody>
      </p:sp>
      <p:pic>
        <p:nvPicPr>
          <p:cNvPr id="6146" name="Picture 2" descr="https://lordalton.files.wordpress.com/2015/09/thai-jail-faceboo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431" y="2156943"/>
            <a:ext cx="8943975" cy="40764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flipH="1">
            <a:off x="838198" y="6374219"/>
            <a:ext cx="6429704"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2981960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Taking evidence from persecuted Pakistani Christians who have escaped</a:t>
            </a:r>
            <a:endParaRPr lang="en-GB" dirty="0"/>
          </a:p>
        </p:txBody>
      </p:sp>
      <p:pic>
        <p:nvPicPr>
          <p:cNvPr id="5122" name="Picture 2" descr="https://www.premier.org.uk/var/ezdemo_site/storage/images/media/images/premier-news-images/christian/lord-david-alton-petition-thailand/16595390-1-eng-GB/Lord-David-Alton-petition-Thailand_gallery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1930400"/>
            <a:ext cx="3071648" cy="42599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lordalton.files.wordpress.com/2015/09/11998068_451106161740593_1204687168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7588" y="2203887"/>
            <a:ext cx="3106081" cy="32855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lordalton.files.wordpress.com/2015/09/11997055_451106131740596_40062264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1408" y="2203887"/>
            <a:ext cx="3802392" cy="42599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flipH="1">
            <a:off x="838198" y="6374219"/>
            <a:ext cx="6429704"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1269793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50221"/>
            <a:ext cx="8596668" cy="1320800"/>
          </a:xfrm>
        </p:spPr>
        <p:txBody>
          <a:bodyPr>
            <a:normAutofit fontScale="90000"/>
          </a:bodyPr>
          <a:lstStyle/>
          <a:p>
            <a:r>
              <a:rPr lang="en-GB" b="1" dirty="0" smtClean="0">
                <a:solidFill>
                  <a:schemeClr val="tx1"/>
                </a:solidFill>
              </a:rPr>
              <a:t>2016 Report launched in </a:t>
            </a:r>
            <a:r>
              <a:rPr lang="en-GB" b="1" dirty="0">
                <a:solidFill>
                  <a:schemeClr val="tx1"/>
                </a:solidFill>
              </a:rPr>
              <a:t>Parliament which catalogues the systematic campaign targeting Pakistan’s religious minorities</a:t>
            </a:r>
            <a:endParaRPr lang="en-GB" dirty="0">
              <a:solidFill>
                <a:schemeClr val="tx1"/>
              </a:solidFill>
            </a:endParaRPr>
          </a:p>
        </p:txBody>
      </p:sp>
      <p:pic>
        <p:nvPicPr>
          <p:cNvPr id="33794" name="Picture 2" descr="Faith-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4753" y="1931831"/>
            <a:ext cx="4519047" cy="3465928"/>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stop-killing-christians-in-pakist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9251"/>
            <a:ext cx="5257800" cy="33385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8200" y="5397759"/>
            <a:ext cx="11353800" cy="923330"/>
          </a:xfrm>
          <a:prstGeom prst="rect">
            <a:avLst/>
          </a:prstGeom>
        </p:spPr>
        <p:txBody>
          <a:bodyPr wrap="square">
            <a:spAutoFit/>
          </a:bodyPr>
          <a:lstStyle/>
          <a:p>
            <a:r>
              <a:rPr lang="en-GB" dirty="0">
                <a:hlinkClick r:id="rId4"/>
              </a:rPr>
              <a:t>https://davidalton.net/2016/03/28/carnage-in-lahore-pakistan-and-uk-governments-failure-to-challenge-persecution-or-the-culture-of-impunity-links-to-previous-posts-about-pakistans-christians-shahbaz-bhatti-asia-bibbi-and-the</a:t>
            </a:r>
            <a:r>
              <a:rPr lang="en-GB" dirty="0" smtClean="0">
                <a:hlinkClick r:id="rId4"/>
              </a:rPr>
              <a:t>/</a:t>
            </a:r>
            <a:endParaRPr lang="en-GB" dirty="0" smtClean="0"/>
          </a:p>
          <a:p>
            <a:endParaRPr lang="en-GB" dirty="0"/>
          </a:p>
        </p:txBody>
      </p:sp>
      <p:sp>
        <p:nvSpPr>
          <p:cNvPr id="6" name="Rectangle 5"/>
          <p:cNvSpPr/>
          <p:nvPr/>
        </p:nvSpPr>
        <p:spPr>
          <a:xfrm flipH="1">
            <a:off x="838197" y="6321089"/>
            <a:ext cx="6445471"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7836112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99661" y="103031"/>
            <a:ext cx="8960960" cy="4784279"/>
          </a:xfrm>
        </p:spPr>
        <p:txBody>
          <a:bodyPr>
            <a:normAutofit fontScale="90000"/>
          </a:bodyPr>
          <a:lstStyle/>
          <a:p>
            <a:r>
              <a:rPr lang="en-GB" sz="3200" b="1" dirty="0"/>
              <a:t>Muhammad Ali </a:t>
            </a:r>
            <a:r>
              <a:rPr lang="en-GB" sz="3200" b="1" dirty="0" smtClean="0"/>
              <a:t>Jinnah</a:t>
            </a:r>
            <a:br>
              <a:rPr lang="en-GB" sz="3200" b="1" dirty="0" smtClean="0"/>
            </a:br>
            <a:r>
              <a:rPr lang="en-GB" sz="3600" b="1" i="1" dirty="0" smtClean="0"/>
              <a:t/>
            </a:r>
            <a:br>
              <a:rPr lang="en-GB" sz="3600" b="1" i="1" dirty="0" smtClean="0"/>
            </a:br>
            <a:r>
              <a:rPr lang="en-GB" sz="3600" b="1" i="1" dirty="0" smtClean="0"/>
              <a:t/>
            </a:r>
            <a:br>
              <a:rPr lang="en-GB" sz="3600" b="1" i="1" dirty="0" smtClean="0"/>
            </a:br>
            <a:r>
              <a:rPr lang="en-GB" sz="3600" b="1" i="1" dirty="0" smtClean="0"/>
              <a:t>-</a:t>
            </a:r>
            <a:r>
              <a:rPr lang="en-GB" sz="3100" b="1" i="1" dirty="0">
                <a:solidFill>
                  <a:schemeClr val="tx1"/>
                </a:solidFill>
              </a:rPr>
              <a:t>“You may belong to any religion, caste or creed—that has nothing to do with the business of the State…Minorities, to whichever community they may belong, will be safeguarded. Their religion, faith or belief will be secure. There will be no interference of any kind with their freedom of worship. They will have their protection with regard to their religion, faith, their life and their culture. They will be, in all respects, the citizens of Pakistan without any distinction of caste and </a:t>
            </a:r>
            <a:r>
              <a:rPr lang="en-GB" sz="3100" b="1" i="1" dirty="0" smtClean="0">
                <a:solidFill>
                  <a:schemeClr val="tx1"/>
                </a:solidFill>
              </a:rPr>
              <a:t>creed” – </a:t>
            </a:r>
            <a:r>
              <a:rPr lang="en-GB" sz="3100" b="1" i="1" dirty="0" smtClean="0">
                <a:solidFill>
                  <a:schemeClr val="accent3">
                    <a:lumMod val="50000"/>
                  </a:schemeClr>
                </a:solidFill>
              </a:rPr>
              <a:t>the white in the flag represents different religious faiths and minorities.</a:t>
            </a:r>
            <a:endParaRPr lang="en-GB" sz="3100" dirty="0">
              <a:solidFill>
                <a:schemeClr val="accent3">
                  <a:lumMod val="50000"/>
                </a:schemeClr>
              </a:solidFill>
            </a:endParaRPr>
          </a:p>
        </p:txBody>
      </p:sp>
      <p:pic>
        <p:nvPicPr>
          <p:cNvPr id="327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98" y="2495170"/>
            <a:ext cx="2712202" cy="3686457"/>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ttp://pakistanflag.facts.co/pakistaniflagof/PakistanFla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031"/>
            <a:ext cx="285750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104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chemeClr val="tx1"/>
                </a:solidFill>
              </a:rPr>
              <a:t>More </a:t>
            </a:r>
            <a:r>
              <a:rPr lang="en-GB" b="1" dirty="0">
                <a:solidFill>
                  <a:schemeClr val="tx1"/>
                </a:solidFill>
              </a:rPr>
              <a:t>than £1 billion of British aid, given over the past two </a:t>
            </a:r>
            <a:r>
              <a:rPr lang="en-GB" b="1" dirty="0" smtClean="0">
                <a:solidFill>
                  <a:schemeClr val="tx1"/>
                </a:solidFill>
              </a:rPr>
              <a:t>years to Pakistan: “it’s not persecution” – British Government</a:t>
            </a:r>
            <a:endParaRPr lang="en-GB" dirty="0">
              <a:solidFill>
                <a:schemeClr val="tx1"/>
              </a:solidFill>
            </a:endParaRPr>
          </a:p>
        </p:txBody>
      </p:sp>
      <p:pic>
        <p:nvPicPr>
          <p:cNvPr id="34818" name="Picture 2" descr="http://i1.tribune.com.pk/wp-content/uploads/2015/03/christi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710" y="2472472"/>
            <a:ext cx="5339877" cy="363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857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07" y="218350"/>
            <a:ext cx="11030539" cy="2661411"/>
          </a:xfrm>
        </p:spPr>
        <p:txBody>
          <a:bodyPr>
            <a:normAutofit/>
          </a:bodyPr>
          <a:lstStyle/>
          <a:p>
            <a:r>
              <a:rPr lang="en-GB" sz="2800" dirty="0" smtClean="0">
                <a:solidFill>
                  <a:schemeClr val="tx1"/>
                </a:solidFill>
              </a:rPr>
              <a:t>2016 - The </a:t>
            </a:r>
            <a:r>
              <a:rPr lang="en-GB" sz="2800" dirty="0">
                <a:solidFill>
                  <a:schemeClr val="tx1"/>
                </a:solidFill>
              </a:rPr>
              <a:t>urgency of </a:t>
            </a:r>
            <a:r>
              <a:rPr lang="en-GB" sz="2800" dirty="0" smtClean="0">
                <a:solidFill>
                  <a:schemeClr val="tx1"/>
                </a:solidFill>
              </a:rPr>
              <a:t>addressing the incessant hatemongering and export of radical Islamist ideology was starkly </a:t>
            </a:r>
            <a:r>
              <a:rPr lang="en-GB" sz="2800" dirty="0">
                <a:solidFill>
                  <a:schemeClr val="tx1"/>
                </a:solidFill>
              </a:rPr>
              <a:t>underlined by the </a:t>
            </a:r>
            <a:r>
              <a:rPr lang="en-GB" sz="2800" dirty="0" smtClean="0">
                <a:solidFill>
                  <a:schemeClr val="tx1"/>
                </a:solidFill>
              </a:rPr>
              <a:t>execution </a:t>
            </a:r>
            <a:r>
              <a:rPr lang="en-GB" sz="2800" dirty="0">
                <a:solidFill>
                  <a:schemeClr val="tx1"/>
                </a:solidFill>
              </a:rPr>
              <a:t>of the 84-year-old French priest Fr. Jacques Hamel and by the murder of the Glasgow shopkeeper, </a:t>
            </a:r>
            <a:r>
              <a:rPr lang="en-GB" sz="2800" dirty="0" err="1">
                <a:solidFill>
                  <a:schemeClr val="tx1"/>
                </a:solidFill>
              </a:rPr>
              <a:t>Asad</a:t>
            </a:r>
            <a:r>
              <a:rPr lang="en-GB" sz="2800" dirty="0">
                <a:solidFill>
                  <a:schemeClr val="tx1"/>
                </a:solidFill>
              </a:rPr>
              <a:t> </a:t>
            </a:r>
            <a:r>
              <a:rPr lang="en-GB" sz="2800" dirty="0" smtClean="0">
                <a:solidFill>
                  <a:schemeClr val="tx1"/>
                </a:solidFill>
              </a:rPr>
              <a:t>Shah – who had wished his customers a Happy Easter.</a:t>
            </a:r>
            <a:endParaRPr lang="en-GB" sz="2800" dirty="0">
              <a:solidFill>
                <a:schemeClr val="tx1"/>
              </a:solidFill>
            </a:endParaRPr>
          </a:p>
        </p:txBody>
      </p:sp>
      <p:pic>
        <p:nvPicPr>
          <p:cNvPr id="33794" name="Picture 2" descr="Image result for Fr. Jacques Ham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08" y="2517155"/>
            <a:ext cx="5576589" cy="3136831"/>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Image result for asad shah glasg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969" y="2517155"/>
            <a:ext cx="5023878" cy="32405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flipH="1">
            <a:off x="838197" y="6321089"/>
            <a:ext cx="6445471"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2302798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Iran</a:t>
            </a:r>
            <a:endParaRPr lang="en-GB" dirty="0">
              <a:solidFill>
                <a:schemeClr val="tx1"/>
              </a:solidFill>
            </a:endParaRPr>
          </a:p>
        </p:txBody>
      </p:sp>
      <p:sp>
        <p:nvSpPr>
          <p:cNvPr id="3" name="Rectangle 2"/>
          <p:cNvSpPr/>
          <p:nvPr/>
        </p:nvSpPr>
        <p:spPr>
          <a:xfrm>
            <a:off x="965915" y="1262130"/>
            <a:ext cx="8178085" cy="2062103"/>
          </a:xfrm>
          <a:prstGeom prst="rect">
            <a:avLst/>
          </a:prstGeom>
        </p:spPr>
        <p:txBody>
          <a:bodyPr wrap="square">
            <a:spAutoFit/>
          </a:bodyPr>
          <a:lstStyle/>
          <a:p>
            <a:pPr>
              <a:spcAft>
                <a:spcPts val="0"/>
              </a:spcAft>
            </a:pPr>
            <a:endParaRPr lang="en-GB"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400" dirty="0" smtClean="0">
                <a:effectLst/>
                <a:latin typeface="Calibri" panose="020F0502020204030204" pitchFamily="34" charset="0"/>
                <a:ea typeface="Calibri" panose="020F0502020204030204" pitchFamily="34" charset="0"/>
                <a:cs typeface="Times New Roman" panose="02020603050405020304" pitchFamily="18" charset="0"/>
              </a:rPr>
              <a:t>  – where there were almost 1000 executions last year, including the execution of Baha’is -  and the imprisonment of  Saeed Abedini, imprisoned for 10 years for “undermining national security” by hosting Christian gatherings in his home.</a:t>
            </a:r>
            <a:r>
              <a:rPr lang="en-GB" sz="28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506" name="Picture 2" descr="Image result for iranian execu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7776" y="3799268"/>
            <a:ext cx="3812630" cy="234715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Saeed Abed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7814" y="3799268"/>
            <a:ext cx="3765291" cy="23374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flipH="1">
            <a:off x="838197" y="6321089"/>
            <a:ext cx="6445471"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2293744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China</a:t>
            </a:r>
            <a:endParaRPr lang="en-GB" dirty="0">
              <a:solidFill>
                <a:schemeClr val="tx1"/>
              </a:solidFill>
            </a:endParaRPr>
          </a:p>
        </p:txBody>
      </p:sp>
      <p:sp>
        <p:nvSpPr>
          <p:cNvPr id="3" name="Rectangle 2"/>
          <p:cNvSpPr/>
          <p:nvPr/>
        </p:nvSpPr>
        <p:spPr>
          <a:xfrm>
            <a:off x="838200" y="1443841"/>
            <a:ext cx="10405056" cy="1938992"/>
          </a:xfrm>
          <a:prstGeom prst="rect">
            <a:avLst/>
          </a:prstGeom>
        </p:spPr>
        <p:txBody>
          <a:bodyPr wrap="square">
            <a:spAutoFit/>
          </a:bodyPr>
          <a:lstStyle/>
          <a:p>
            <a:pPr>
              <a:spcAft>
                <a:spcPts val="0"/>
              </a:spcAft>
            </a:pPr>
            <a:endParaRPr lang="en-GB"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Religious persecution has led to Chinese Catholics like the late Bishop </a:t>
            </a:r>
            <a:r>
              <a:rPr lang="en-GB" sz="2000" dirty="0" err="1" smtClean="0">
                <a:effectLst/>
                <a:latin typeface="Calibri" panose="020F0502020204030204" pitchFamily="34" charset="0"/>
                <a:ea typeface="Calibri" panose="020F0502020204030204" pitchFamily="34" charset="0"/>
                <a:cs typeface="Times New Roman" panose="02020603050405020304" pitchFamily="18" charset="0"/>
              </a:rPr>
              <a:t>Cosmas</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 Shi </a:t>
            </a:r>
            <a:r>
              <a:rPr lang="en-GB" sz="2000" dirty="0" err="1" smtClean="0">
                <a:effectLst/>
                <a:latin typeface="Calibri" panose="020F0502020204030204" pitchFamily="34" charset="0"/>
                <a:ea typeface="Calibri" panose="020F0502020204030204" pitchFamily="34" charset="0"/>
                <a:cs typeface="Times New Roman" panose="02020603050405020304" pitchFamily="18" charset="0"/>
              </a:rPr>
              <a:t>Enxiang</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 who died last year at 94 years of age, having spent to spend half his life in prison; to Chinese Protestants, since the beginning of 2016, seeing 49 of their churches defaced or destroyed, crosses removed and a pastor’s wife crushed to death in the rubble as she pleaded with the authorities to desist.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530" name="Picture 2" descr="http://the-american-catholic.com/wp-content/uploads/2015/10/pic_giant_020515_SM_Cosma-Shi-Enxi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6307" y="3299389"/>
            <a:ext cx="5449373" cy="2758212"/>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Image result for protestant churches demolished in ch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315" y="3299390"/>
            <a:ext cx="3554569" cy="27582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flipH="1">
            <a:off x="838197" y="6321089"/>
            <a:ext cx="6445471"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300375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tx1"/>
                </a:solidFill>
              </a:rPr>
              <a:t>China</a:t>
            </a:r>
            <a:br>
              <a:rPr lang="en-GB" dirty="0" smtClean="0">
                <a:solidFill>
                  <a:schemeClr val="tx1"/>
                </a:solidFill>
              </a:rPr>
            </a:br>
            <a:r>
              <a:rPr lang="en-GB" sz="2000" dirty="0" smtClean="0">
                <a:solidFill>
                  <a:schemeClr val="tx1"/>
                </a:solidFill>
              </a:rPr>
              <a:t>1500 </a:t>
            </a:r>
            <a:r>
              <a:rPr lang="en-GB" sz="2000" dirty="0">
                <a:solidFill>
                  <a:schemeClr val="tx1"/>
                </a:solidFill>
              </a:rPr>
              <a:t>churches in Zhejiang province have had their crosses removed – some demolished. Since July 280 rights </a:t>
            </a:r>
            <a:r>
              <a:rPr lang="en-GB" sz="2000" dirty="0" smtClean="0">
                <a:solidFill>
                  <a:schemeClr val="tx1"/>
                </a:solidFill>
              </a:rPr>
              <a:t>lawyers, like Zhang Kai, </a:t>
            </a:r>
            <a:r>
              <a:rPr lang="en-GB" sz="2000" dirty="0">
                <a:solidFill>
                  <a:schemeClr val="tx1"/>
                </a:solidFill>
              </a:rPr>
              <a:t>have been arrested. Bishop Ma under house arrest since 2012</a:t>
            </a:r>
          </a:p>
        </p:txBody>
      </p:sp>
      <p:pic>
        <p:nvPicPr>
          <p:cNvPr id="15362" name="Picture 2" descr="https://lordalton.files.wordpress.com/2015/09/zhang-kai-and-chinese-church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414" y="2055015"/>
            <a:ext cx="5514799" cy="388540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1.reutersmedia.net/resources/r/?m=02&amp;d=20140401&amp;t=2&amp;i=874643359&amp;w=&amp;fh=&amp;fw=&amp;ll=644&amp;pl=429&amp;sq=&amp;r=CBREA3000Y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0323" y="2055015"/>
            <a:ext cx="2460924" cy="38854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flipH="1">
            <a:off x="838197" y="6321089"/>
            <a:ext cx="6445471"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1285348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s://encrypted-tbn0.gstatic.com/images?q=tbn:ANd9GcR_wGKz8IMoBScXrqp03_IA6p17cVebbjkp9S_HmHo37bA1fevf"/>
          <p:cNvPicPr>
            <a:picLocks noChangeAspect="1" noChangeArrowheads="1"/>
          </p:cNvPicPr>
          <p:nvPr/>
        </p:nvPicPr>
        <p:blipFill>
          <a:blip r:embed="rId2" cstate="print"/>
          <a:srcRect/>
          <a:stretch>
            <a:fillRect/>
          </a:stretch>
        </p:blipFill>
        <p:spPr bwMode="auto">
          <a:xfrm>
            <a:off x="677334" y="1547522"/>
            <a:ext cx="5447405" cy="4083209"/>
          </a:xfrm>
          <a:prstGeom prst="rect">
            <a:avLst/>
          </a:prstGeom>
          <a:noFill/>
        </p:spPr>
      </p:pic>
      <p:pic>
        <p:nvPicPr>
          <p:cNvPr id="3" name="Picture 2" descr="http://ecx.images-amazon.com/images/I/51Ro9OK-ZHL.jpg"/>
          <p:cNvPicPr>
            <a:picLocks noChangeAspect="1" noChangeArrowheads="1"/>
          </p:cNvPicPr>
          <p:nvPr/>
        </p:nvPicPr>
        <p:blipFill>
          <a:blip r:embed="rId3" cstate="print"/>
          <a:srcRect/>
          <a:stretch>
            <a:fillRect/>
          </a:stretch>
        </p:blipFill>
        <p:spPr bwMode="auto">
          <a:xfrm>
            <a:off x="6974208" y="657168"/>
            <a:ext cx="3915643" cy="5181600"/>
          </a:xfrm>
          <a:prstGeom prst="rect">
            <a:avLst/>
          </a:prstGeom>
          <a:noFill/>
        </p:spPr>
      </p:pic>
      <p:sp>
        <p:nvSpPr>
          <p:cNvPr id="4" name="Rectangle 3"/>
          <p:cNvSpPr/>
          <p:nvPr/>
        </p:nvSpPr>
        <p:spPr>
          <a:xfrm flipH="1">
            <a:off x="838197" y="6321089"/>
            <a:ext cx="6445471" cy="369332"/>
          </a:xfrm>
          <a:prstGeom prst="rect">
            <a:avLst/>
          </a:prstGeom>
        </p:spPr>
        <p:txBody>
          <a:bodyPr wrap="square">
            <a:spAutoFit/>
          </a:bodyPr>
          <a:lstStyle/>
          <a:p>
            <a:r>
              <a:rPr lang="en-GB" b="1" dirty="0">
                <a:solidFill>
                  <a:srgbClr val="FF0000"/>
                </a:solidFill>
              </a:rPr>
              <a:t>+ If a faith is worth dying for it might be worth living for.</a:t>
            </a:r>
          </a:p>
        </p:txBody>
      </p:sp>
      <p:sp>
        <p:nvSpPr>
          <p:cNvPr id="2" name="Title 1"/>
          <p:cNvSpPr>
            <a:spLocks noGrp="1"/>
          </p:cNvSpPr>
          <p:nvPr>
            <p:ph type="title"/>
          </p:nvPr>
        </p:nvSpPr>
        <p:spPr/>
        <p:txBody>
          <a:bodyPr/>
          <a:lstStyle/>
          <a:p>
            <a:r>
              <a:rPr lang="en-GB" dirty="0" smtClean="0">
                <a:solidFill>
                  <a:schemeClr val="tx1"/>
                </a:solidFill>
              </a:rPr>
              <a:t>North Korea</a:t>
            </a:r>
            <a:endParaRPr lang="en-GB" dirty="0">
              <a:solidFill>
                <a:schemeClr val="tx1"/>
              </a:solidFill>
            </a:endParaRPr>
          </a:p>
        </p:txBody>
      </p:sp>
    </p:spTree>
    <p:extLst>
      <p:ext uri="{BB962C8B-B14F-4D97-AF65-F5344CB8AC3E}">
        <p14:creationId xmlns:p14="http://schemas.microsoft.com/office/powerpoint/2010/main" val="36052534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321" y="483476"/>
            <a:ext cx="8596668" cy="1320800"/>
          </a:xfrm>
        </p:spPr>
        <p:txBody>
          <a:bodyPr>
            <a:normAutofit fontScale="90000"/>
          </a:bodyPr>
          <a:lstStyle/>
          <a:p>
            <a:r>
              <a:rPr lang="en-GB" dirty="0" smtClean="0">
                <a:solidFill>
                  <a:srgbClr val="7030A0"/>
                </a:solidFill>
              </a:rPr>
              <a:t>Palm Sunday 2017: two </a:t>
            </a:r>
            <a:r>
              <a:rPr lang="en-GB" dirty="0">
                <a:solidFill>
                  <a:srgbClr val="7030A0"/>
                </a:solidFill>
              </a:rPr>
              <a:t>suicide bombings </a:t>
            </a:r>
            <a:r>
              <a:rPr lang="en-GB" dirty="0" smtClean="0">
                <a:solidFill>
                  <a:srgbClr val="7030A0"/>
                </a:solidFill>
              </a:rPr>
              <a:t>killed </a:t>
            </a:r>
            <a:r>
              <a:rPr lang="en-GB" dirty="0">
                <a:solidFill>
                  <a:srgbClr val="7030A0"/>
                </a:solidFill>
              </a:rPr>
              <a:t>44 people at Coptic churches </a:t>
            </a:r>
            <a:r>
              <a:rPr lang="en-GB" dirty="0" smtClean="0">
                <a:solidFill>
                  <a:srgbClr val="7030A0"/>
                </a:solidFill>
              </a:rPr>
              <a:t>in Egypt as </a:t>
            </a:r>
            <a:r>
              <a:rPr lang="en-GB" dirty="0">
                <a:solidFill>
                  <a:srgbClr val="7030A0"/>
                </a:solidFill>
              </a:rPr>
              <a:t>the Coptic patriarch, Pope </a:t>
            </a:r>
            <a:r>
              <a:rPr lang="en-GB" dirty="0" err="1">
                <a:solidFill>
                  <a:srgbClr val="7030A0"/>
                </a:solidFill>
              </a:rPr>
              <a:t>Tawadros</a:t>
            </a:r>
            <a:r>
              <a:rPr lang="en-GB" dirty="0">
                <a:solidFill>
                  <a:srgbClr val="7030A0"/>
                </a:solidFill>
              </a:rPr>
              <a:t> II, led a Palm Sunday service </a:t>
            </a:r>
            <a:r>
              <a:rPr lang="en-GB" dirty="0" smtClean="0">
                <a:solidFill>
                  <a:srgbClr val="7030A0"/>
                </a:solidFill>
              </a:rPr>
              <a:t>inside. </a:t>
            </a:r>
            <a:endParaRPr lang="en-GB" dirty="0">
              <a:solidFill>
                <a:srgbClr val="7030A0"/>
              </a:solidFill>
            </a:endParaRPr>
          </a:p>
        </p:txBody>
      </p:sp>
      <p:pic>
        <p:nvPicPr>
          <p:cNvPr id="10242" name="Picture 2" descr="Egypt palm sunday bomb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321" y="2734057"/>
            <a:ext cx="5492556" cy="32568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flipH="1" flipV="1">
            <a:off x="6290124" y="3613665"/>
            <a:ext cx="630938" cy="369332"/>
          </a:xfrm>
          <a:prstGeom prst="rect">
            <a:avLst/>
          </a:prstGeom>
        </p:spPr>
        <p:txBody>
          <a:bodyPr wrap="square">
            <a:spAutoFit/>
          </a:bodyPr>
          <a:lstStyle/>
          <a:p>
            <a:r>
              <a:rPr lang="en-GB" b="1" dirty="0" smtClean="0">
                <a:solidFill>
                  <a:srgbClr val="FF0000"/>
                </a:solidFill>
              </a:rPr>
              <a:t>+</a:t>
            </a:r>
            <a:endParaRPr lang="en-GB" dirty="0"/>
          </a:p>
        </p:txBody>
      </p:sp>
      <p:sp>
        <p:nvSpPr>
          <p:cNvPr id="5" name="Rectangle 4"/>
          <p:cNvSpPr/>
          <p:nvPr/>
        </p:nvSpPr>
        <p:spPr>
          <a:xfrm>
            <a:off x="5901876" y="3244334"/>
            <a:ext cx="253596" cy="369332"/>
          </a:xfrm>
          <a:prstGeom prst="rect">
            <a:avLst/>
          </a:prstGeom>
        </p:spPr>
        <p:txBody>
          <a:bodyPr wrap="none">
            <a:spAutoFit/>
          </a:bodyPr>
          <a:lstStyle/>
          <a:p>
            <a:r>
              <a:rPr lang="en-GB" b="1" dirty="0" smtClean="0">
                <a:solidFill>
                  <a:srgbClr val="FF0000"/>
                </a:solidFill>
              </a:rPr>
              <a:t> </a:t>
            </a:r>
            <a:endParaRPr lang="en-GB" dirty="0"/>
          </a:p>
        </p:txBody>
      </p:sp>
      <p:sp>
        <p:nvSpPr>
          <p:cNvPr id="6" name="Rectangle 5"/>
          <p:cNvSpPr/>
          <p:nvPr/>
        </p:nvSpPr>
        <p:spPr>
          <a:xfrm>
            <a:off x="409320" y="6175948"/>
            <a:ext cx="7400555" cy="369332"/>
          </a:xfrm>
          <a:prstGeom prst="rect">
            <a:avLst/>
          </a:prstGeom>
        </p:spPr>
        <p:txBody>
          <a:bodyPr wrap="square">
            <a:spAutoFit/>
          </a:bodyPr>
          <a:lstStyle/>
          <a:p>
            <a:r>
              <a:rPr lang="en-GB" b="1" dirty="0">
                <a:solidFill>
                  <a:srgbClr val="FF0000"/>
                </a:solidFill>
              </a:rPr>
              <a:t>+ If a faith is worth dying for it might be worth living for.</a:t>
            </a:r>
          </a:p>
        </p:txBody>
      </p:sp>
      <p:pic>
        <p:nvPicPr>
          <p:cNvPr id="10244" name="Picture 4" descr="Image result for palm sunday attacks on the coptic churches in Egy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874" y="2734057"/>
            <a:ext cx="4739849" cy="3256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26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AutoShape 2" descr="data:image/jpeg;base64,/9j/4AAQSkZJRgABAQAAAQABAAD/2wCEAAkGBxQTEhQSEhQVFhQVFRQXFBcVFBQUFRUUFRQWFxUVFBQYHCggGBolHBQUITEhJSkrLi4uFx8zODMsNygtLisBCgoKDg0OGxAQGiwkHyQsLCwsLCwsLCw0LCwsLCwsLCwsLCwsLCwsLCwtLCwsLCwsLCwsLCwsLCwsLCwsLCwsLP/AABEIALgBEQMBIgACEQEDEQH/xAAcAAABBQEBAQAAAAAAAAAAAAACAAMEBQYBBwj/xABHEAABAwIEAgcEBgULBAMAAAABAAIRAwQFEiExQVEGEyJhcYGRMqGxwQcUQlJi0SNys9LwFSRDU1Rjc4KSwuEWM4OiNESy/8QAGgEAAgMBAQAAAAAAAAAAAAAAAQIAAwQFBv/EACoRAAICAgIBAwMEAwEAAAAAAAABAhEDIRIxQQQiURMyYXGBsfBSofEj/9oADAMBAAIRAxEAPwDyYIwFOpYdDc9TQcBxKiQr00yliCMIqNEuMNEqwZZsZrUdr90I2kCiExs7KXRsKh2afPRPfXwNKbAO86lA+7ed3Hy0R9wND7MJfxLR5p7+RXji31VfJO5Pqru9s3vDMgOjddUG2mtk0yEcKqDhPgVHfRc32gR4hWrbJ7G5jVAPKU1TxRw0dDh3hFSk+tgaRXBErQMoVdv0bvco91h7qep1HMbJ1JdCtENFC7CsMOw3rgQ09scDxTNpbYErK9KE9XtnMOVwIKDKitgAhchHlSIUIBCRCLKlChAIXIRwuQoQAoYThCEhAI24ISE4WoSEKIMkIHBPEIHNQChhwQEJ4hNuCDGGXBCBqnSE2QlYR+qFGDSeHFS9xPGEyHlpjgkHF1CSd60LiXYR3E7svP4Rt3oLO0L9dmjcp7J1r9NGN+AUhl0w/o4hmwPfzRWlSA9vY3Uuw0ZaQgcXcSou6fqWTg4NAmdjzU1lFlLV/afy4BOml0K7fZGtrF79hpzOgU4Yexv/AHKg8Ao1e+e7jA5DRMtCapP8C2kWQNuODiri6vKbMmjgC3htCz9O1eRow+itsYtahFMBpIDeSSUVaVjJuuht1vRqEkPIJ5jRM1cKcCILSDxlRKlc0xBEE8wpFoXOaAePL4KnNneLSZZjxc9skUsHJ+0Ce4Ej1TmerQ0dD2fd1U6zcGmOXBWVxRzMnSO+fiFz5esyt7Zrj6eFGRrXFJ7uxLHcWO/2u2KOzrupvDm7g/wE9e4O5x2mTy+cLrrZzRLhDmmDyPKeR2W7B6tSXGZmzemcfdE2X1eneUg6O1HmCqK0wjtPt3jtbsdzVrhA0Faj/wCRnzVtcsDiyqN2nXmjzcHxXX8C8VLZ5vc0CxxY4agppbHpjhsltRu50KyVWmWkg7hbMc+cbM848XQ2uQiSVggC4jXCFCAEICE4QuEKBGyhKcIQlAg0UDgniEBCDCMOCbcFIcEqVu57gxjXOcdmtBJPkErGREcjtLKpVdkptLnd2wHMnYDxWywjoK4w65OUf1bSC7/M7YeU+IWptrKnSbkpMDW8hx7ydye8rLk9RFdbLo42+zzTEcFq0ABVAIIEOaSWg/dJjQqvqMnTjC3HTm+y030gDPYk8BDmu8+CwzKs7xKONylG2B0nSI2Q8ikpebvCSeyDt04NApt/zHmVHpUySANygmdeasrMdWzrD7R0b+ab7UL2ywo120wKTjLiN/uquurVzXa6zseajZiTJ3K0Vg8MY0Vtz7M8OSWuGw/dohW+HADNVOUcuJT/ANfYzSkweJ3UbEmPDu2ZB2PCO5cs7Vz9mz37BPSatsW90h44lVP2o8ArHFbyo0shxHYCjtwxrfbqtHcFYYraUyWzUghmmm6VuFrQUpUZe9unVXhztY0HgrWk9zBAGsear7C3GcF2oBEeJWrt6bXOBieBC5OaVuzpYYETDg4nYD4+a1FC3Dm67Bds8NZMwR/p+atvqLQInwlqyuSNsYJEBlJgEAaql6R0DGYAQRlcPGcp9dP8xWnrUWt4k+g9ypMXMA+BiefAoRew5UnEzHRjFXUXc2zBW+qjMzPT5bLzKzYczgOJJb5aj5rfYPcl1FtRmpAhzfBdde6Cl56OM/bJoLHdbcHYgt9ZWe6WWOXJUA9oCfFaHHLoPoDLxe0EctVzpRbza/qgFPilxa/USatM8+hchEkuiZAIShdKRKhASEBCMoYQIBC4QnChKARy1sKtWeqpVKkb5GOfE7TlBhXth0CvKurmNpN51HQf9DZPrC2v0P8A/wAW4/xvjTZ+S17wseXPKLcUaIYk1bPP7H6NaLNa9V9Q8mjq2ee7j5EK+tsNpUG5aNNrBxyjU/rHc+au6wVRVuhncyCMo1MaEkTDeZjVY55JS7ZeopdEa4MCSohEkeSfGpJ1jhPy4fHxTVSoGy87NBcfISkG7MvjVel1jyKJuDnBy7MBA+046Rw2OsLB49ZOpVSHNa0vHWBjSXBgc50Mk7kQt3hlcOpVqQJFR+ctMEhriIL+QIgRK83qPLu0SSTqSTJPiSj6Tk/UZFeo63bv4fwl+1lWRVFX2NQkiSXTKSVa0szg3mVLxGrLso2boFzCG6ud91pUfcyotyJ4J+FUASXu9lmvmgua5e4uPl3BSKgyUGji8yfBcw7Dn1T2RpOpRTW5MD+CzwiHsIrewNieaHFKz2HI3ss4RxHitCMBY5jWEmAOHNNU8DcQab9WfZPEKhZY3ZY4OqMi0SVcYzIc2P6taGlhFKhTJ0LuZUu1bRrsI7JJaWmNwCIKmTMpLS0SGOn2ed0anbDY2K0FpcCmWuPIeapKbDTcaThqyQTxGUwVorG3bXbvBGhXNydbOljW9Ha/SdnAOPhkmOcZgU9h3SCrUlrC4xvpJjfnomaeAsYSI1Ig9nWORcdI8la9H7WnTrACDmDgdu6PmqpKFaNEOd7KN/THKe00u11dMDfwJ4Kb/wBQCscpZB257p6rhDMzsrZgmRAka8J3TrLFjGl7hEDQH2u8koNwrSA1O9sobKhluGk7Zi33GPirno9ddTcPpH2XHRU10+HNcPvT5gqxu6Ga6p/iAPmuvggvpb83/o5OeX/prwX2O2J7L2bZgXDz3UjpIYtneA+Cew+6D5pv9ppgjmOBVf0xeerbTbu9wCSNuUYvwCVU2jEVLUhjXnZ2yYWl6UW3V0qLOQ+SzRXQxy5KzLJU6OQhIRQknFBhE2gTrwUmxtsx12BU3ESGjKPNK2EphSRZB3lPObOvuQTrv5BQh6f9FbcttXHOuP2bVrKrSdjHlKy/0Y0otKjvvV3R5U6Y/Nat2m65mb72bcf2orLphnQTHEn89B5BQqluNS7X4f8APmrSu/l+QVZcP8/gFQxxiood7QzU3iY7J17uKmAk/wAb+Cj4iIoVTt2CPVCPYyu9dmWo1KYtajc/VZw9udxDS4x2chzaanXReYlbDpJcW4t2sZT/AE74zVC37LXTAdPMRCyDlb6DE4vJPful5/H98/HgozN2k/AC6kkt5SX1lZPFOoNJMRqmW4Y/u9VyweTTqCTsOKZoZnENBMnvKEbt7GdaLq/w97sgEaNA3V/hVJ1IMpho19o96rqmH1A5j9w1uuvFBh16TUzPmc0AcAqXco0OqTNkxKpctbGYxKqaGOszljpBmFKvWsLZEOMyBO6o4NPZZy+DP47Ve8nU6HYbQoGCVy2s2HQCdVr6TWMY574kjY8O5ZWzsnVnk02yJ8gtmOScWvBROLtMm9MLItq9a0S17dxz+0CP9JnvVVg125p7J13A58x4rXXuI2bafVV7im1wjZ7S5rh3axx3WPoXlH6w8W781MEZXfekDMBIHGVzZw0zoYp7RvbG/bUZ2gQQIM7zyWddijbS57W5cTrtliWx704bh7IefYkZiN44fJQsXxW1OrySdIgZnLNGOzc3o0GC4mKrqtcDQZRoD2t5jw0Q4pdtrgBvkIgkqnwnpEGjJSt6zqf9ZlIHrEeqsqVZgY6qDBdmJGnNCUWndB5XEqThtV+rRI1G8bHVWGIk06tuTuAJVELh3BxEkmATxMq6xKgaj6TBuGSu7GDhGKfwefnJSk2vkucfBpPp3LO4O7wU+xor3DXfZY0HzK60ivaEcQ0jzC70ZpdXQzu3MkrO3UfytFnb/HZRdOK81Gt5BZlWGNXHWVXP4E6eAVet+KPGCRmnK5NiK5K7CSsELbD2Q09+qhXb8zlNtSCwTw96jPYc0ASq/IxGpyTpudApFSycNdBzKlCgWMDygr3QcIOnzQbCeodAaOWxp/ifVd/7kf7VdVTGoHn/AMqu6G0clhbt/C4/6qj3fNWVamOK5mT7mbYdIq7l5Om/cP4/NRDT5+nBTq54BRiFSxhohQMepk21QNGpy+gIJViQqvpLUIpNDZlz4049k6fBRXeuyzHHlJJnk+M3TTNMtOamTlcDprGYObHvngqVyn4s2K1Ucqjx6OI+SguXRxY+EK/f932Y8krk2CuLqSsELnCLV8ukGHAhTejtk4VZc0wOauLSuxwGUjwVjTCySyvaovUFok0wsnjrDSqEDY9rzWsprL9OKrKeV5OpGjeJHOOXehhaUtkyK1obu6RqhtWnqdA4DcFSa18LdjS9w6yNJOyxrMcrAEU3ZAd439Tt5QoTiXGXEkniSST5lWufgVQ8mxr9K6RBLmOc+I7JhvmT+SzmIY1WLCxrixh3a0kT+s7d3ht3KM1qj1tTCRtjJEM0tJVlgp7Lo3a4HyOnyUeo1SMBqhlYA+y/smdtdp89PNDvQ6dOzbYTiBeAyo7sHeRJB5KWcOex36N8A7EEQR3SqavhLm6s1bv3jy4oKV7UADQ4xPNZJYnF6N0MqfZfVLWsYa+rmaTsDoqzpliIpta2nJIysLo0EAujx0Pqm23VVxygmToAD81KxzCMtjU4lpY+f84B9xKOPE2+TFzZVxpGfsce1GdmxElv5H81usBx62q3BcajWDIGtFTsSeWunvXldMQVKaVteSUls56gl0eudHrgCtVoE6Ekt5a8l3Hrs9m1o7n2o4BeVW1d1MyxzmEcWktPuVvhXSetRqdYctQnfrBJ8nDUH1Q5Lly/tk4uqL7pBRDHtpj7LRPiqmE3c44Kzy94LS7zA80YcDst2KScezLNNMNBCKVxxVgpYWLgW5TwOhTlSoWnM3moFncZXa6g7qy7IB5Ez4Kt9hQ6+8a9na0VbaAF/aII4Ll4zKd/DkVHaddR6KUE916Oj+aUANuqb7xPzUi5dAUToyf5pbj+4pf/AIaiv6nBcqb2zdHpEOoUEI1xyqCNQmcQoBzQPMeMqtxTpNQoyM2dw+yzX1OwTGH9LaFeGGab9gHxB8HDTyMKUwnk+Nt/nFf/ABqv7Ryr3K06QiLq5/x637Ryq3FdVdIxvsCEl2UlCE2m9zSSDBB1WtwfGG1IadHRqszcN6xvWN32ePmo9uHFwDd+5VuCmtjqTiz0umV5n06qkXtQk6AUx4DI06eZK1tvfkAMzDrQPI9yynTiv1jmvczK8dh34hqWny19VnjjaZbyRSju2TrVX0Kkaeh71Nt6kohH3GAo7SNSfBPVELG6aqEAeE2WR4/Dkn+qHAQheFCHpOA1utpNdtmaD4GNVExyxk9kdriR8xxKHoJWDqBE60nGf1Xdpp8NXDyU3Ab1tcuLjBJJiC49wga93krKtbLsYPR6i1rg14h7tnHj+Hu+cK46TUIsbo/3fzCz9/bOqVHNaS3JrI0cHAy3floVoMSvOuwuu6If1bmvHJ7NXeRgEdzgg410SfZ5HkO8J9oUi3otNOXPh51Y2AQRJDszp01jYHdQ4J32GwHHxVSlYMmGeNJy8/lfh/w0PpFC52hSp7Jio6FIw64LagbPZdIjvgkH3KKXI7ATWb3Gf/VybHakhJ/azRSuFKVwldIxnCFNtLv7LoI71CKElKwlxcMa8dpwAHJMUbAPcGsJ148hzUG3pF7mtHEwtrApMmnSnQDSAfOd1j9Tn+lpds1emwfVdvpGxtcYo29vTaXZiyjTbDebaYBBdtwTGG4n9YBqRAmBvrA135E7rEMw2tV/SVD1VKAS48j93mTwTWM9ICGCjSmnRaI/E4fiPM8u/WVz1yfZucYVUezW4x0npUZaz9I/k09kH8TvkPcsPjXSSrVkPfDfuMlo8wNT5rP1L1x7h3clGeVrw4VJWzHknwdD1a85BRzcu4OI8DB8iEDim3FaliivBS5yYNRxJJJJJ3J1JPMnimXJxxTTiiwApJJIELtlu6n226gEh4T5ytYX0hObf8KnW1QCs9h2cAVEv7Z1B2dnsH2hwVClbp/9LWqKkPMzJnmn8QxBj7d7agDiGnI4bh2w96euKTatM9UYdBOXvjgsvVcMggjtax3g/kUcuTpUTHDt2R2Up3/jxSMtcD6+HzT1IIq9OR8FUiwfmQuEafBM2j9PBPhQgQdIlC4LjNCR5j5j+OaNQhoeg+Y1KjGGHGnmGgIc1py1G+Ye13/jWnwC16u6eWiAYLhwnjCw3R6+NC5o1h9moMw+8x3Ze3zDivWLe3HWOqDUO1B5tOoVsC3EthXFh1lUvHECe4jj70ZwjLRuAft03COE5SJ8dvRWFF4bPJWYaHUp5tPwRY2ReT5xnQeE/mpNxTDHuYHB4Gzm6tcOBHrtwTGWIHLRFS5clRRS3Y252qKrUytlA4apm/OgCIDtCSJPFTcIqDrtTGhA8dI+ajUxomaLe1m+7t4poummLJWqNghlcBnVJdExCJQkrpTdRwAJJgBAJa4E0Zy48PmtDWvjl0jv1+MrMYC4Fud2zthxAB08/wA1fYcxhPaBIBkTIE8Oz+a4nqZcsjkdr0seMEhipTrwHOk0xqANXtZybmIA/JZfEXuc4mTBJLQeA4ea1eP42MvVtI10dHALIVHSSYhH02N5JWxPUyjjWuwIhA4oim3Lr1RyuwHFNuRuTTkBgSU24oiEDglYTiS4klCXl9eAVWVGmRGq0lMtqM5hwVVUwim7YR4J2wtalHRpzN5HdZZOLSouSaZSXlA0qhb6HuWZrth5HevRMas+sbmGjmjWeS85qVMzieZTympRXyCKpsk0wn0xTT0pEORmdl8cDqpDSo9cag8inGvUIPOEjvB0SDkJrABR7etJM8dR81CEwniN9x4jZe1YLUD7ei9uzqTI8MoC8Ulet/R3XzYfSndjqrPIVHED0IVkHstxPZdv2IVrg75plp3bPof+VVvcn8Luf0hbzb8D+Sdl2RXE8IuRDnfrO+JQnTXy/JO3wirUHKpUHo8hM1Dp3qgyHCNVEvTqpIfxXLdreuYXxkaQ5wIzBwBBykcZUIADou2/sruJVqf9GHaQOAEDiRuXd6Gi7RQhPw7EyCGP9nYHlynuV3KyVeroRp75VlYYyDDXwIAEzvHMELTiy1qRRkx+UXDnxqs9ieIZzA9kbd/eV3EcRLuyNG+8+Kq3uS5cvLSDjx1tmu6L4gMoZIls7+OhHkfcrzEHnSHcPd3rzFlUtMjQq2s8Qq1Jaa7GDnUkehDSsjxW7NcclKizxK8LCHZSWTDnDgeCMVARI1B2TlnXosp9W54qNg53fZM6kyVX4ayGuyz1eY9Xm0dl71rwe32mbPv3Etzk05yMlNuWgoAcUDiukoErCSLejOpTNyRPcNlLqOgeQVbUdufRVjBapKPJ5pIWGi7pYjXG7SfJS6d9cO2bCrLbF3t3hys6OPt4tKqcX/iPa+SNjra7aDnvdvDSBydoZ/jishnjYSr/AKVY31obSZIaO07vPAeW/ms/TbxS/qOiTTa47ujwhGWEbOPnBTTKqcL0AjdRx0nnoRxRF0BDVagqHggQ4JcVNNDQRuNvFDa0wBKt+j2Hi5uqNuXFoqPylw3AgnT0RIVlN0hei/Rdd/oK9P7tUO8nsaPjTK07PoRt5J+s1te5n7qu+jv0X0bQ1CyvUd1gaDmDfsl0EQPxFGL2PB07ZVvemLS4y12d5j10+a2buhjD/Su9Amv+hKch3XPkdzVZyRc8kaPnLFf+/W/xq37Ryjgr3S5+ha3e97zc1pe5ziIpxLnFxA070y76D7f+1VvSn+6qjMeHEdkHhJHmNfgVyV7k36EKGXL9arRM+zT3iOS4foPt/wC1VvSn+ShDwKuio1TpAJXuzvoItj/9qv6U/wB1dH0FW231uv6Ux/tUIeIudO4179UyQBqN+a94b9B1sBAua3pT/dQO+g22/tNf0p/uqEPA3FMvcvfK30G2wBIua8weFPl+qvB72jkqPZM5HubPPK4j5KIIwkkpmG2RqO19ke0fkO9OlehW6DwzDzU7R0aPUnkFfRAgbDZEAAABoBoEDitMYqKM8pNguKbcuucgJTAOOXKR7QXCUIdrKRhRLrnT4eCgOE+qHr3cT4cPLxUZ1z3lZ/rLwjQsLJnVHkuqB9aPMriH1PwH6L+SWEYKANKcaw9yu5Ip4spq7pcfE/FdDpIHDRSKlg6TtueKVOzcCCY0In1VLLUTWBsuGVmgP2R3fmnXVW5QMlPQmT1bZjhqrYYnTDHBrdTHAKtdd1onreySRl0mNDJ0219yr2xmqNAcJp0qdv1lJrqrz1lRoAblotElmn2jpqe9BSxS7rui1p0LWjsGspU9B+J5aS4+iqri+JLIe4wADJ35/FXVtj1GmABMJJykvtLcai/uHauA1ajSK/U547NWmAx+bgKjQ0B7feOHJWPQbouaNzRq1jLw8ZWtOjZ4k8T7lT3XSCm/7wG4jn3q66H9IBUuaVMkkl4jyVTeSi2sXZ7uHrrXKPmRNetBlJIchqVQ3UmOGvMpsOUe/t+sZlmNQfTZGyEtlw07OB/4RiqDOu26paWFlogO5k95JkyidZ6mHAOPjyhC2Si3dVAEkoHXAH2v4Kp6eHHSahOkblSLizDntfmhzQAOWh4hS2SiwNcadrdFn71TvwyQe1JkETMCCT80VpaOa+S4loaANftcSpbCW3WLhemcyEuRsA652h8Cvj3pA2Lq4HKtV/aOX15O6+TulVAC8udf6apw/EVEyMgYdZmo6Nmj2j8h3rSU6YaA1ogBU9riDabcob4nmeZTv8rjktMJRSKZxk2WLim3FQf5Vb3oTibe9P8AUiJwkTEDioZxJvegOIt70OaJwZMKAlRDfjvQm9Hel5oPFj2bVzee3ceB9UNRgcz8Q3+cqM64BM6oX3E5t9Vmcfdo1KXtQ3ISQz3lJNQObOZjzXQ48z6pJIihNf3pzrEkkGETXlEXJJJSBNcu50klCBtK0v0en+f0P1kkkH0FH0lnQPrZY4pJJbICL0cj6JC+HI+i6kpYRwXWkwfRNVHjcg811JSwDYDOToRZG/dOiSShA23MaZSl9akGGnT3pJKWQb+u8MpnijbcTGh19ySSlkHQV8sdNBF/dD++f+aSSZEKFxQpJJyClcSSRFEkkkoASSSShBJJJKEEkkkoQ//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sp>
        <p:nvSpPr>
          <p:cNvPr id="115716" name="AutoShape 4" descr="data:image/jpeg;base64,/9j/4AAQSkZJRgABAQAAAQABAAD/2wCEAAkGBxQTEhQSEhQVFhQVFRQXFBcVFBQUFRUUFRQWFxUVFBQYHCggGBolHBQUITEhJSkrLi4uFx8zODMsNygtLisBCgoKDg0OGxAQGiwkHyQsLCwsLCwsLCw0LCwsLCwsLCwsLCwsLCwsLCwtLCwsLCwsLCwsLCwsLCwsLCwsLCwsLP/AABEIALgBEQMBIgACEQEDEQH/xAAcAAABBQEBAQAAAAAAAAAAAAACAAMEBQYBBwj/xABHEAABAwIEAgcEBgULBAMAAAABAAIRAwQFEiExQVEGEyJhcYGRMqGxwQcUQlJi0SNys9LwFSRDU1Rjc4KSwuEWM4OiNESy/8QAGgEAAgMBAQAAAAAAAAAAAAAAAQIAAwQFBv/EACoRAAICAgIBAwMEAwEAAAAAAAABAhEDIRIxQQQiURMyYXGBsfBSofEj/9oADAMBAAIRAxEAPwDyYIwFOpYdDc9TQcBxKiQr00yliCMIqNEuMNEqwZZsZrUdr90I2kCiExs7KXRsKh2afPRPfXwNKbAO86lA+7ed3Hy0R9wND7MJfxLR5p7+RXji31VfJO5Pqru9s3vDMgOjddUG2mtk0yEcKqDhPgVHfRc32gR4hWrbJ7G5jVAPKU1TxRw0dDh3hFSk+tgaRXBErQMoVdv0bvco91h7qep1HMbJ1JdCtENFC7CsMOw3rgQ09scDxTNpbYErK9KE9XtnMOVwIKDKitgAhchHlSIUIBCRCLKlChAIXIRwuQoQAoYThCEhAI24ISE4WoSEKIMkIHBPEIHNQChhwQEJ4hNuCDGGXBCBqnSE2QlYR+qFGDSeHFS9xPGEyHlpjgkHF1CSd60LiXYR3E7svP4Rt3oLO0L9dmjcp7J1r9NGN+AUhl0w/o4hmwPfzRWlSA9vY3Uuw0ZaQgcXcSou6fqWTg4NAmdjzU1lFlLV/afy4BOml0K7fZGtrF79hpzOgU4Yexv/AHKg8Ao1e+e7jA5DRMtCapP8C2kWQNuODiri6vKbMmjgC3htCz9O1eRow+itsYtahFMBpIDeSSUVaVjJuuht1vRqEkPIJ5jRM1cKcCILSDxlRKlc0xBEE8wpFoXOaAePL4KnNneLSZZjxc9skUsHJ+0Ce4Ej1TmerQ0dD2fd1U6zcGmOXBWVxRzMnSO+fiFz5esyt7Zrj6eFGRrXFJ7uxLHcWO/2u2KOzrupvDm7g/wE9e4O5x2mTy+cLrrZzRLhDmmDyPKeR2W7B6tSXGZmzemcfdE2X1eneUg6O1HmCqK0wjtPt3jtbsdzVrhA0Faj/wCRnzVtcsDiyqN2nXmjzcHxXX8C8VLZ5vc0CxxY4agppbHpjhsltRu50KyVWmWkg7hbMc+cbM848XQ2uQiSVggC4jXCFCAEICE4QuEKBGyhKcIQlAg0UDgniEBCDCMOCbcFIcEqVu57gxjXOcdmtBJPkErGREcjtLKpVdkptLnd2wHMnYDxWywjoK4w65OUf1bSC7/M7YeU+IWptrKnSbkpMDW8hx7ydye8rLk9RFdbLo42+zzTEcFq0ABVAIIEOaSWg/dJjQqvqMnTjC3HTm+y030gDPYk8BDmu8+CwzKs7xKONylG2B0nSI2Q8ikpebvCSeyDt04NApt/zHmVHpUySANygmdeasrMdWzrD7R0b+ab7UL2ywo120wKTjLiN/uquurVzXa6zseajZiTJ3K0Vg8MY0Vtz7M8OSWuGw/dohW+HADNVOUcuJT/ANfYzSkweJ3UbEmPDu2ZB2PCO5cs7Vz9mz37BPSatsW90h44lVP2o8ArHFbyo0shxHYCjtwxrfbqtHcFYYraUyWzUghmmm6VuFrQUpUZe9unVXhztY0HgrWk9zBAGsear7C3GcF2oBEeJWrt6bXOBieBC5OaVuzpYYETDg4nYD4+a1FC3Dm67Bds8NZMwR/p+atvqLQInwlqyuSNsYJEBlJgEAaql6R0DGYAQRlcPGcp9dP8xWnrUWt4k+g9ypMXMA+BiefAoRew5UnEzHRjFXUXc2zBW+qjMzPT5bLzKzYczgOJJb5aj5rfYPcl1FtRmpAhzfBdde6Cl56OM/bJoLHdbcHYgt9ZWe6WWOXJUA9oCfFaHHLoPoDLxe0EctVzpRbza/qgFPilxa/USatM8+hchEkuiZAIShdKRKhASEBCMoYQIBC4QnChKARy1sKtWeqpVKkb5GOfE7TlBhXth0CvKurmNpN51HQf9DZPrC2v0P8A/wAW4/xvjTZ+S17wseXPKLcUaIYk1bPP7H6NaLNa9V9Q8mjq2ee7j5EK+tsNpUG5aNNrBxyjU/rHc+au6wVRVuhncyCMo1MaEkTDeZjVY55JS7ZeopdEa4MCSohEkeSfGpJ1jhPy4fHxTVSoGy87NBcfISkG7MvjVel1jyKJuDnBy7MBA+046Rw2OsLB49ZOpVSHNa0vHWBjSXBgc50Mk7kQt3hlcOpVqQJFR+ctMEhriIL+QIgRK83qPLu0SSTqSTJPiSj6Tk/UZFeo63bv4fwl+1lWRVFX2NQkiSXTKSVa0szg3mVLxGrLso2boFzCG6ud91pUfcyotyJ4J+FUASXu9lmvmgua5e4uPl3BSKgyUGji8yfBcw7Dn1T2RpOpRTW5MD+CzwiHsIrewNieaHFKz2HI3ss4RxHitCMBY5jWEmAOHNNU8DcQab9WfZPEKhZY3ZY4OqMi0SVcYzIc2P6taGlhFKhTJ0LuZUu1bRrsI7JJaWmNwCIKmTMpLS0SGOn2ed0anbDY2K0FpcCmWuPIeapKbDTcaThqyQTxGUwVorG3bXbvBGhXNydbOljW9Ha/SdnAOPhkmOcZgU9h3SCrUlrC4xvpJjfnomaeAsYSI1Ig9nWORcdI8la9H7WnTrACDmDgdu6PmqpKFaNEOd7KN/THKe00u11dMDfwJ4Kb/wBQCscpZB257p6rhDMzsrZgmRAka8J3TrLFjGl7hEDQH2u8koNwrSA1O9sobKhluGk7Zi33GPirno9ddTcPpH2XHRU10+HNcPvT5gqxu6Ga6p/iAPmuvggvpb83/o5OeX/prwX2O2J7L2bZgXDz3UjpIYtneA+Cew+6D5pv9ppgjmOBVf0xeerbTbu9wCSNuUYvwCVU2jEVLUhjXnZ2yYWl6UW3V0qLOQ+SzRXQxy5KzLJU6OQhIRQknFBhE2gTrwUmxtsx12BU3ESGjKPNK2EphSRZB3lPObOvuQTrv5BQh6f9FbcttXHOuP2bVrKrSdjHlKy/0Y0otKjvvV3R5U6Y/Nat2m65mb72bcf2orLphnQTHEn89B5BQqluNS7X4f8APmrSu/l+QVZcP8/gFQxxiood7QzU3iY7J17uKmAk/wAb+Cj4iIoVTt2CPVCPYyu9dmWo1KYtajc/VZw9udxDS4x2chzaanXReYlbDpJcW4t2sZT/AE74zVC37LXTAdPMRCyDlb6DE4vJPful5/H98/HgozN2k/AC6kkt5SX1lZPFOoNJMRqmW4Y/u9VyweTTqCTsOKZoZnENBMnvKEbt7GdaLq/w97sgEaNA3V/hVJ1IMpho19o96rqmH1A5j9w1uuvFBh16TUzPmc0AcAqXco0OqTNkxKpctbGYxKqaGOszljpBmFKvWsLZEOMyBO6o4NPZZy+DP47Ve8nU6HYbQoGCVy2s2HQCdVr6TWMY574kjY8O5ZWzsnVnk02yJ8gtmOScWvBROLtMm9MLItq9a0S17dxz+0CP9JnvVVg125p7J13A58x4rXXuI2bafVV7im1wjZ7S5rh3axx3WPoXlH6w8W781MEZXfekDMBIHGVzZw0zoYp7RvbG/bUZ2gQQIM7zyWddijbS57W5cTrtliWx704bh7IefYkZiN44fJQsXxW1OrySdIgZnLNGOzc3o0GC4mKrqtcDQZRoD2t5jw0Q4pdtrgBvkIgkqnwnpEGjJSt6zqf9ZlIHrEeqsqVZgY6qDBdmJGnNCUWndB5XEqThtV+rRI1G8bHVWGIk06tuTuAJVELh3BxEkmATxMq6xKgaj6TBuGSu7GDhGKfwefnJSk2vkucfBpPp3LO4O7wU+xor3DXfZY0HzK60ivaEcQ0jzC70ZpdXQzu3MkrO3UfytFnb/HZRdOK81Gt5BZlWGNXHWVXP4E6eAVet+KPGCRmnK5NiK5K7CSsELbD2Q09+qhXb8zlNtSCwTw96jPYc0ASq/IxGpyTpudApFSycNdBzKlCgWMDygr3QcIOnzQbCeodAaOWxp/ifVd/7kf7VdVTGoHn/AMqu6G0clhbt/C4/6qj3fNWVamOK5mT7mbYdIq7l5Om/cP4/NRDT5+nBTq54BRiFSxhohQMepk21QNGpy+gIJViQqvpLUIpNDZlz4049k6fBRXeuyzHHlJJnk+M3TTNMtOamTlcDprGYObHvngqVyn4s2K1Ucqjx6OI+SguXRxY+EK/f932Y8krk2CuLqSsELnCLV8ukGHAhTejtk4VZc0wOauLSuxwGUjwVjTCySyvaovUFok0wsnjrDSqEDY9rzWsprL9OKrKeV5OpGjeJHOOXehhaUtkyK1obu6RqhtWnqdA4DcFSa18LdjS9w6yNJOyxrMcrAEU3ZAd439Tt5QoTiXGXEkniSST5lWufgVQ8mxr9K6RBLmOc+I7JhvmT+SzmIY1WLCxrixh3a0kT+s7d3ht3KM1qj1tTCRtjJEM0tJVlgp7Lo3a4HyOnyUeo1SMBqhlYA+y/smdtdp89PNDvQ6dOzbYTiBeAyo7sHeRJB5KWcOex36N8A7EEQR3SqavhLm6s1bv3jy4oKV7UADQ4xPNZJYnF6N0MqfZfVLWsYa+rmaTsDoqzpliIpta2nJIysLo0EAujx0Pqm23VVxygmToAD81KxzCMtjU4lpY+f84B9xKOPE2+TFzZVxpGfsce1GdmxElv5H81usBx62q3BcajWDIGtFTsSeWunvXldMQVKaVteSUls56gl0eudHrgCtVoE6Ekt5a8l3Hrs9m1o7n2o4BeVW1d1MyxzmEcWktPuVvhXSetRqdYctQnfrBJ8nDUH1Q5Lly/tk4uqL7pBRDHtpj7LRPiqmE3c44Kzy94LS7zA80YcDst2KScezLNNMNBCKVxxVgpYWLgW5TwOhTlSoWnM3moFncZXa6g7qy7IB5Ez4Kt9hQ6+8a9na0VbaAF/aII4Ll4zKd/DkVHaddR6KUE916Oj+aUANuqb7xPzUi5dAUToyf5pbj+4pf/AIaiv6nBcqb2zdHpEOoUEI1xyqCNQmcQoBzQPMeMqtxTpNQoyM2dw+yzX1OwTGH9LaFeGGab9gHxB8HDTyMKUwnk+Nt/nFf/ABqv7Ryr3K06QiLq5/x637Ryq3FdVdIxvsCEl2UlCE2m9zSSDBB1WtwfGG1IadHRqszcN6xvWN32ePmo9uHFwDd+5VuCmtjqTiz0umV5n06qkXtQk6AUx4DI06eZK1tvfkAMzDrQPI9yynTiv1jmvczK8dh34hqWny19VnjjaZbyRSju2TrVX0Kkaeh71Nt6kohH3GAo7SNSfBPVELG6aqEAeE2WR4/Dkn+qHAQheFCHpOA1utpNdtmaD4GNVExyxk9kdriR8xxKHoJWDqBE60nGf1Xdpp8NXDyU3Ab1tcuLjBJJiC49wga93krKtbLsYPR6i1rg14h7tnHj+Hu+cK46TUIsbo/3fzCz9/bOqVHNaS3JrI0cHAy3floVoMSvOuwuu6If1bmvHJ7NXeRgEdzgg410SfZ5HkO8J9oUi3otNOXPh51Y2AQRJDszp01jYHdQ4J32GwHHxVSlYMmGeNJy8/lfh/w0PpFC52hSp7Jio6FIw64LagbPZdIjvgkH3KKXI7ATWb3Gf/VybHakhJ/azRSuFKVwldIxnCFNtLv7LoI71CKElKwlxcMa8dpwAHJMUbAPcGsJ148hzUG3pF7mtHEwtrApMmnSnQDSAfOd1j9Tn+lpds1emwfVdvpGxtcYo29vTaXZiyjTbDebaYBBdtwTGG4n9YBqRAmBvrA135E7rEMw2tV/SVD1VKAS48j93mTwTWM9ICGCjSmnRaI/E4fiPM8u/WVz1yfZucYVUezW4x0npUZaz9I/k09kH8TvkPcsPjXSSrVkPfDfuMlo8wNT5rP1L1x7h3clGeVrw4VJWzHknwdD1a85BRzcu4OI8DB8iEDim3FaliivBS5yYNRxJJJJJ3J1JPMnimXJxxTTiiwApJJIELtlu6n226gEh4T5ytYX0hObf8KnW1QCs9h2cAVEv7Z1B2dnsH2hwVClbp/9LWqKkPMzJnmn8QxBj7d7agDiGnI4bh2w96euKTatM9UYdBOXvjgsvVcMggjtax3g/kUcuTpUTHDt2R2Up3/jxSMtcD6+HzT1IIq9OR8FUiwfmQuEafBM2j9PBPhQgQdIlC4LjNCR5j5j+OaNQhoeg+Y1KjGGHGnmGgIc1py1G+Ye13/jWnwC16u6eWiAYLhwnjCw3R6+NC5o1h9moMw+8x3Ze3zDivWLe3HWOqDUO1B5tOoVsC3EthXFh1lUvHECe4jj70ZwjLRuAft03COE5SJ8dvRWFF4bPJWYaHUp5tPwRY2ReT5xnQeE/mpNxTDHuYHB4Gzm6tcOBHrtwTGWIHLRFS5clRRS3Y252qKrUytlA4apm/OgCIDtCSJPFTcIqDrtTGhA8dI+ajUxomaLe1m+7t4poummLJWqNghlcBnVJdExCJQkrpTdRwAJJgBAJa4E0Zy48PmtDWvjl0jv1+MrMYC4Fud2zthxAB08/wA1fYcxhPaBIBkTIE8Oz+a4nqZcsjkdr0seMEhipTrwHOk0xqANXtZybmIA/JZfEXuc4mTBJLQeA4ea1eP42MvVtI10dHALIVHSSYhH02N5JWxPUyjjWuwIhA4oim3Lr1RyuwHFNuRuTTkBgSU24oiEDglYTiS4klCXl9eAVWVGmRGq0lMtqM5hwVVUwim7YR4J2wtalHRpzN5HdZZOLSouSaZSXlA0qhb6HuWZrth5HevRMas+sbmGjmjWeS85qVMzieZTympRXyCKpsk0wn0xTT0pEORmdl8cDqpDSo9cag8inGvUIPOEjvB0SDkJrABR7etJM8dR81CEwniN9x4jZe1YLUD7ei9uzqTI8MoC8Ulet/R3XzYfSndjqrPIVHED0IVkHstxPZdv2IVrg75plp3bPof+VVvcn8Luf0hbzb8D+Sdl2RXE8IuRDnfrO+JQnTXy/JO3wirUHKpUHo8hM1Dp3qgyHCNVEvTqpIfxXLdreuYXxkaQ5wIzBwBBykcZUIADou2/sruJVqf9GHaQOAEDiRuXd6Gi7RQhPw7EyCGP9nYHlynuV3KyVeroRp75VlYYyDDXwIAEzvHMELTiy1qRRkx+UXDnxqs9ieIZzA9kbd/eV3EcRLuyNG+8+Kq3uS5cvLSDjx1tmu6L4gMoZIls7+OhHkfcrzEHnSHcPd3rzFlUtMjQq2s8Qq1Jaa7GDnUkehDSsjxW7NcclKizxK8LCHZSWTDnDgeCMVARI1B2TlnXosp9W54qNg53fZM6kyVX4ayGuyz1eY9Xm0dl71rwe32mbPv3Etzk05yMlNuWgoAcUDiukoErCSLejOpTNyRPcNlLqOgeQVbUdufRVjBapKPJ5pIWGi7pYjXG7SfJS6d9cO2bCrLbF3t3hys6OPt4tKqcX/iPa+SNjra7aDnvdvDSBydoZ/jishnjYSr/AKVY31obSZIaO07vPAeW/ms/TbxS/qOiTTa47ujwhGWEbOPnBTTKqcL0AjdRx0nnoRxRF0BDVagqHggQ4JcVNNDQRuNvFDa0wBKt+j2Hi5uqNuXFoqPylw3AgnT0RIVlN0hei/Rdd/oK9P7tUO8nsaPjTK07PoRt5J+s1te5n7qu+jv0X0bQ1CyvUd1gaDmDfsl0EQPxFGL2PB07ZVvemLS4y12d5j10+a2buhjD/Su9Amv+hKch3XPkdzVZyRc8kaPnLFf+/W/xq37Ryjgr3S5+ha3e97zc1pe5ziIpxLnFxA070y76D7f+1VvSn+6qjMeHEdkHhJHmNfgVyV7k36EKGXL9arRM+zT3iOS4foPt/wC1VvSn+ShDwKuio1TpAJXuzvoItj/9qv6U/wB1dH0FW231uv6Ux/tUIeIudO4179UyQBqN+a94b9B1sBAua3pT/dQO+g22/tNf0p/uqEPA3FMvcvfK30G2wBIua8weFPl+qvB72jkqPZM5HubPPK4j5KIIwkkpmG2RqO19ke0fkO9OlehW6DwzDzU7R0aPUnkFfRAgbDZEAAABoBoEDitMYqKM8pNguKbcuucgJTAOOXKR7QXCUIdrKRhRLrnT4eCgOE+qHr3cT4cPLxUZ1z3lZ/rLwjQsLJnVHkuqB9aPMriH1PwH6L+SWEYKANKcaw9yu5Ip4spq7pcfE/FdDpIHDRSKlg6TtueKVOzcCCY0In1VLLUTWBsuGVmgP2R3fmnXVW5QMlPQmT1bZjhqrYYnTDHBrdTHAKtdd1onreySRl0mNDJ0219yr2xmqNAcJp0qdv1lJrqrz1lRoAblotElmn2jpqe9BSxS7rui1p0LWjsGspU9B+J5aS4+iqri+JLIe4wADJ35/FXVtj1GmABMJJykvtLcai/uHauA1ajSK/U547NWmAx+bgKjQ0B7feOHJWPQbouaNzRq1jLw8ZWtOjZ4k8T7lT3XSCm/7wG4jn3q66H9IBUuaVMkkl4jyVTeSi2sXZ7uHrrXKPmRNetBlJIchqVQ3UmOGvMpsOUe/t+sZlmNQfTZGyEtlw07OB/4RiqDOu26paWFlogO5k95JkyidZ6mHAOPjyhC2Si3dVAEkoHXAH2v4Kp6eHHSahOkblSLizDntfmhzQAOWh4hS2SiwNcadrdFn71TvwyQe1JkETMCCT80VpaOa+S4loaANftcSpbCW3WLhemcyEuRsA652h8Cvj3pA2Lq4HKtV/aOX15O6+TulVAC8udf6apw/EVEyMgYdZmo6Nmj2j8h3rSU6YaA1ogBU9riDabcob4nmeZTv8rjktMJRSKZxk2WLim3FQf5Vb3oTibe9P8AUiJwkTEDioZxJvegOIt70OaJwZMKAlRDfjvQm9Hel5oPFj2bVzee3ceB9UNRgcz8Q3+cqM64BM6oX3E5t9Vmcfdo1KXtQ3ISQz3lJNQObOZjzXQ48z6pJIihNf3pzrEkkGETXlEXJJJSBNcu50klCBtK0v0en+f0P1kkkH0FH0lnQPrZY4pJJbICL0cj6JC+HI+i6kpYRwXWkwfRNVHjcg811JSwDYDOToRZG/dOiSShA23MaZSl9akGGnT3pJKWQb+u8MpnijbcTGh19ySSlkHQV8sdNBF/dD++f+aSSZEKFxQpJJyClcSSRFEkkkoASSSShBJJJKEEkkkoQ//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dirty="0"/>
          </a:p>
        </p:txBody>
      </p:sp>
      <p:pic>
        <p:nvPicPr>
          <p:cNvPr id="115718" name="Picture 6" descr="https://encrypted-tbn1.gstatic.com/images?q=tbn:ANd9GcT2SgVmtDjIQ_kWVpvL4ciRKI_bmJm8GSeFNW_MxhHaEuUihCi1"/>
          <p:cNvPicPr>
            <a:picLocks noChangeAspect="1" noChangeArrowheads="1"/>
          </p:cNvPicPr>
          <p:nvPr/>
        </p:nvPicPr>
        <p:blipFill>
          <a:blip r:embed="rId2" cstate="print"/>
          <a:srcRect/>
          <a:stretch>
            <a:fillRect/>
          </a:stretch>
        </p:blipFill>
        <p:spPr bwMode="auto">
          <a:xfrm>
            <a:off x="1093631" y="2096059"/>
            <a:ext cx="5294290" cy="3600400"/>
          </a:xfrm>
          <a:prstGeom prst="rect">
            <a:avLst/>
          </a:prstGeom>
          <a:noFill/>
        </p:spPr>
      </p:pic>
      <p:sp>
        <p:nvSpPr>
          <p:cNvPr id="115719" name="Rectangle 7"/>
          <p:cNvSpPr>
            <a:spLocks noChangeArrowheads="1"/>
          </p:cNvSpPr>
          <p:nvPr/>
        </p:nvSpPr>
        <p:spPr bwMode="auto">
          <a:xfrm>
            <a:off x="1919536" y="1180335"/>
            <a:ext cx="828092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800" i="1" dirty="0" smtClean="0">
                <a:solidFill>
                  <a:srgbClr val="000000"/>
                </a:solidFill>
                <a:latin typeface="Calibri" pitchFamily="34" charset="0"/>
                <a:ea typeface="Calibri" pitchFamily="34" charset="0"/>
                <a:cs typeface="Times New Roman" pitchFamily="18" charset="0"/>
              </a:rPr>
              <a:t> </a:t>
            </a:r>
            <a:endParaRPr lang="en-GB" sz="2800" dirty="0">
              <a:latin typeface="Arial" pitchFamily="34" charset="0"/>
              <a:cs typeface="Arial" pitchFamily="34" charset="0"/>
            </a:endParaRPr>
          </a:p>
        </p:txBody>
      </p:sp>
      <p:sp>
        <p:nvSpPr>
          <p:cNvPr id="2" name="Rectangle 1"/>
          <p:cNvSpPr/>
          <p:nvPr/>
        </p:nvSpPr>
        <p:spPr>
          <a:xfrm>
            <a:off x="978794" y="528034"/>
            <a:ext cx="8165206" cy="1200329"/>
          </a:xfrm>
          <a:prstGeom prst="rect">
            <a:avLst/>
          </a:prstGeom>
        </p:spPr>
        <p:txBody>
          <a:bodyPr wrap="square">
            <a:spAutoFit/>
          </a:bodyPr>
          <a:lstStyle/>
          <a:p>
            <a:r>
              <a:rPr lang="en-GB" i="1" dirty="0" smtClean="0">
                <a:ea typeface="Calibri" pitchFamily="34" charset="0"/>
                <a:cs typeface="Times New Roman" pitchFamily="18" charset="0"/>
              </a:rPr>
              <a:t>200,000 people are incarcerated:</a:t>
            </a:r>
          </a:p>
          <a:p>
            <a:r>
              <a:rPr lang="en-GB" i="1" dirty="0" smtClean="0">
                <a:ea typeface="Calibri" pitchFamily="34" charset="0"/>
                <a:cs typeface="Times New Roman" pitchFamily="18" charset="0"/>
              </a:rPr>
              <a:t>“</a:t>
            </a:r>
            <a:r>
              <a:rPr lang="en-GB" i="1" dirty="0" smtClean="0">
                <a:latin typeface="Times New Roman" pitchFamily="18" charset="0"/>
                <a:ea typeface="Calibri" pitchFamily="34" charset="0"/>
                <a:cs typeface="Times New Roman" pitchFamily="18" charset="0"/>
              </a:rPr>
              <a:t>there </a:t>
            </a:r>
            <a:r>
              <a:rPr lang="en-GB" i="1" dirty="0">
                <a:latin typeface="Times New Roman" pitchFamily="18" charset="0"/>
                <a:ea typeface="Calibri" pitchFamily="34" charset="0"/>
                <a:cs typeface="Times New Roman" pitchFamily="18" charset="0"/>
              </a:rPr>
              <a:t>is almost a complete denial of the right to freedom of thought, conscience and religion</a:t>
            </a:r>
            <a:r>
              <a:rPr lang="en-GB" i="1" dirty="0">
                <a:ea typeface="Calibri" pitchFamily="34" charset="0"/>
                <a:cs typeface="Times New Roman" pitchFamily="18" charset="0"/>
              </a:rPr>
              <a:t>”</a:t>
            </a:r>
            <a:r>
              <a:rPr lang="en-GB" i="1" dirty="0">
                <a:latin typeface="Times New Roman" pitchFamily="18" charset="0"/>
                <a:ea typeface="Calibri" pitchFamily="34" charset="0"/>
                <a:cs typeface="Times New Roman" pitchFamily="18" charset="0"/>
              </a:rPr>
              <a:t>;</a:t>
            </a:r>
            <a:r>
              <a:rPr lang="en-GB" dirty="0">
                <a:latin typeface="Times New Roman" pitchFamily="18" charset="0"/>
                <a:ea typeface="Calibri" pitchFamily="34" charset="0"/>
                <a:cs typeface="Times New Roman" pitchFamily="18" charset="0"/>
              </a:rPr>
              <a:t> </a:t>
            </a:r>
            <a:r>
              <a:rPr lang="en-GB" dirty="0"/>
              <a:t>“</a:t>
            </a:r>
            <a:r>
              <a:rPr lang="en-GB" i="1" dirty="0"/>
              <a:t>Severe punishments are inflicted on people caught practising Christianity”.</a:t>
            </a:r>
            <a:endParaRPr lang="en-GB" dirty="0"/>
          </a:p>
          <a:p>
            <a:r>
              <a:rPr lang="en-GB" i="1" dirty="0" smtClean="0">
                <a:ea typeface="Calibri" pitchFamily="34" charset="0"/>
                <a:cs typeface="Times New Roman" pitchFamily="18" charset="0"/>
              </a:rPr>
              <a:t>“</a:t>
            </a:r>
            <a:r>
              <a:rPr lang="en-GB" i="1" dirty="0">
                <a:latin typeface="Times New Roman" pitchFamily="18" charset="0"/>
                <a:ea typeface="Calibri" pitchFamily="34" charset="0"/>
                <a:cs typeface="Times New Roman" pitchFamily="18" charset="0"/>
              </a:rPr>
              <a:t>the State considers the spread of Christianity a particularly serious threat.</a:t>
            </a:r>
            <a:r>
              <a:rPr lang="en-GB" i="1" dirty="0">
                <a:ea typeface="Calibri" pitchFamily="34" charset="0"/>
                <a:cs typeface="Times New Roman" pitchFamily="18" charset="0"/>
              </a:rPr>
              <a:t>”</a:t>
            </a:r>
            <a:r>
              <a:rPr lang="en-GB" i="1" dirty="0">
                <a:latin typeface="Times New Roman" pitchFamily="18" charset="0"/>
                <a:ea typeface="Calibri" pitchFamily="34" charset="0"/>
                <a:cs typeface="Times New Roman" pitchFamily="18" charset="0"/>
              </a:rPr>
              <a:t> </a:t>
            </a:r>
            <a:endParaRPr lang="en-GB" dirty="0"/>
          </a:p>
        </p:txBody>
      </p:sp>
      <p:pic>
        <p:nvPicPr>
          <p:cNvPr id="7" name="Picture 3" descr="https://encrypted-tbn2.gstatic.com/images?q=tbn:ANd9GcShczOa5Jc4Mw2d2SqH-04OFcdzD4kEtJVyMvHlLhxiTL9FpDw5Eg"/>
          <p:cNvPicPr>
            <a:picLocks noChangeAspect="1" noChangeArrowheads="1"/>
          </p:cNvPicPr>
          <p:nvPr/>
        </p:nvPicPr>
        <p:blipFill>
          <a:blip r:embed="rId3" cstate="print"/>
          <a:srcRect/>
          <a:stretch>
            <a:fillRect/>
          </a:stretch>
        </p:blipFill>
        <p:spPr bwMode="auto">
          <a:xfrm>
            <a:off x="6592640" y="2096059"/>
            <a:ext cx="4405918" cy="3600400"/>
          </a:xfrm>
          <a:prstGeom prst="rect">
            <a:avLst/>
          </a:prstGeom>
          <a:noFill/>
        </p:spPr>
      </p:pic>
      <p:sp>
        <p:nvSpPr>
          <p:cNvPr id="8" name="Rectangle 7"/>
          <p:cNvSpPr/>
          <p:nvPr/>
        </p:nvSpPr>
        <p:spPr>
          <a:xfrm flipH="1">
            <a:off x="838197" y="6321089"/>
            <a:ext cx="6445471"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11483308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ChangeArrowheads="1"/>
          </p:cNvSpPr>
          <p:nvPr/>
        </p:nvSpPr>
        <p:spPr bwMode="auto">
          <a:xfrm>
            <a:off x="2279576" y="3880458"/>
            <a:ext cx="7416824"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2400" dirty="0">
                <a:latin typeface="Times New Roman" pitchFamily="18" charset="0"/>
                <a:ea typeface="Calibri" pitchFamily="34" charset="0"/>
                <a:cs typeface="Times New Roman" pitchFamily="18" charset="0"/>
              </a:rPr>
              <a:t>In paragraphs 26-31 the COI state: </a:t>
            </a:r>
            <a:r>
              <a:rPr lang="en-GB" sz="2400" i="1" dirty="0">
                <a:latin typeface="Calibri"/>
                <a:ea typeface="Calibri" pitchFamily="34" charset="0"/>
                <a:cs typeface="Times New Roman" pitchFamily="18" charset="0"/>
              </a:rPr>
              <a:t>“</a:t>
            </a:r>
            <a:r>
              <a:rPr lang="en-GB" sz="2400" i="1" dirty="0">
                <a:latin typeface="Times New Roman" pitchFamily="18" charset="0"/>
                <a:ea typeface="Calibri" pitchFamily="34" charset="0"/>
                <a:cs typeface="Times New Roman" pitchFamily="18" charset="0"/>
              </a:rPr>
              <a:t>there is almost a complete denial of the right to freedom of thought, conscience and religion</a:t>
            </a:r>
            <a:r>
              <a:rPr lang="en-GB" sz="2400" i="1" dirty="0">
                <a:latin typeface="Calibri"/>
                <a:ea typeface="Calibri" pitchFamily="34" charset="0"/>
                <a:cs typeface="Times New Roman" pitchFamily="18" charset="0"/>
              </a:rPr>
              <a:t>”</a:t>
            </a:r>
            <a:r>
              <a:rPr lang="en-GB" sz="2400" i="1" dirty="0">
                <a:latin typeface="Times New Roman" pitchFamily="18" charset="0"/>
                <a:ea typeface="Calibri" pitchFamily="34" charset="0"/>
                <a:cs typeface="Times New Roman" pitchFamily="18" charset="0"/>
              </a:rPr>
              <a:t>;</a:t>
            </a:r>
            <a:r>
              <a:rPr lang="en-GB" sz="2400" dirty="0">
                <a:latin typeface="Times New Roman" pitchFamily="18" charset="0"/>
                <a:ea typeface="Calibri" pitchFamily="34" charset="0"/>
                <a:cs typeface="Times New Roman" pitchFamily="18" charset="0"/>
              </a:rPr>
              <a:t> that religious faith has been supplanted by a cult of </a:t>
            </a:r>
            <a:r>
              <a:rPr lang="en-GB" sz="2400" i="1" dirty="0">
                <a:latin typeface="Calibri"/>
                <a:ea typeface="Calibri" pitchFamily="34" charset="0"/>
                <a:cs typeface="Times New Roman" pitchFamily="18" charset="0"/>
              </a:rPr>
              <a:t>“</a:t>
            </a:r>
            <a:r>
              <a:rPr lang="en-GB" sz="2400" i="1" dirty="0">
                <a:latin typeface="Times New Roman" pitchFamily="18" charset="0"/>
                <a:ea typeface="Calibri" pitchFamily="34" charset="0"/>
                <a:cs typeface="Times New Roman" pitchFamily="18" charset="0"/>
              </a:rPr>
              <a:t>absolute obedience to the Supreme Leader</a:t>
            </a:r>
            <a:r>
              <a:rPr lang="en-GB" sz="2400" i="1" dirty="0">
                <a:latin typeface="Calibri"/>
                <a:ea typeface="Calibri" pitchFamily="34" charset="0"/>
                <a:cs typeface="Times New Roman" pitchFamily="18" charset="0"/>
              </a:rPr>
              <a:t>”  </a:t>
            </a:r>
            <a:r>
              <a:rPr lang="en-GB" sz="2400" i="1" dirty="0">
                <a:latin typeface="Times New Roman" pitchFamily="18" charset="0"/>
                <a:ea typeface="Calibri" pitchFamily="34" charset="0"/>
                <a:cs typeface="Times New Roman" pitchFamily="18" charset="0"/>
              </a:rPr>
              <a:t> </a:t>
            </a:r>
            <a:r>
              <a:rPr lang="en-GB" sz="2400" dirty="0">
                <a:latin typeface="Times New Roman" pitchFamily="18" charset="0"/>
                <a:ea typeface="Calibri" pitchFamily="34" charset="0"/>
                <a:cs typeface="Times New Roman" pitchFamily="18" charset="0"/>
              </a:rPr>
              <a:t>and </a:t>
            </a:r>
            <a:r>
              <a:rPr lang="en-GB" sz="2400" i="1" dirty="0">
                <a:latin typeface="Calibri"/>
                <a:ea typeface="Calibri" pitchFamily="34" charset="0"/>
                <a:cs typeface="Times New Roman" pitchFamily="18" charset="0"/>
              </a:rPr>
              <a:t>“</a:t>
            </a:r>
            <a:r>
              <a:rPr lang="en-GB" sz="2400" i="1" dirty="0">
                <a:latin typeface="Times New Roman" pitchFamily="18" charset="0"/>
                <a:ea typeface="Calibri" pitchFamily="34" charset="0"/>
                <a:cs typeface="Times New Roman" pitchFamily="18" charset="0"/>
              </a:rPr>
              <a:t>the State considers the spread of Christianity a particularly serious threat.</a:t>
            </a:r>
            <a:r>
              <a:rPr lang="en-GB" sz="2400" i="1" dirty="0">
                <a:latin typeface="Calibri"/>
                <a:ea typeface="Calibri" pitchFamily="34" charset="0"/>
                <a:cs typeface="Times New Roman" pitchFamily="18" charset="0"/>
              </a:rPr>
              <a:t>”</a:t>
            </a:r>
            <a:r>
              <a:rPr lang="en-GB" sz="2400" i="1" dirty="0">
                <a:latin typeface="Times New Roman" pitchFamily="18" charset="0"/>
                <a:ea typeface="Calibri" pitchFamily="34" charset="0"/>
                <a:cs typeface="Times New Roman" pitchFamily="18" charset="0"/>
              </a:rPr>
              <a:t> </a:t>
            </a:r>
            <a:endParaRPr lang="en-GB" sz="2400" dirty="0">
              <a:latin typeface="Arial" pitchFamily="34" charset="0"/>
              <a:cs typeface="Arial" pitchFamily="34" charset="0"/>
            </a:endParaRPr>
          </a:p>
        </p:txBody>
      </p:sp>
      <p:pic>
        <p:nvPicPr>
          <p:cNvPr id="117763" name="Picture 3" descr="https://encrypted-tbn2.gstatic.com/images?q=tbn:ANd9GcShczOa5Jc4Mw2d2SqH-04OFcdzD4kEtJVyMvHlLhxiTL9FpDw5Eg"/>
          <p:cNvPicPr>
            <a:picLocks noChangeAspect="1" noChangeArrowheads="1"/>
          </p:cNvPicPr>
          <p:nvPr/>
        </p:nvPicPr>
        <p:blipFill>
          <a:blip r:embed="rId2" cstate="print"/>
          <a:srcRect/>
          <a:stretch>
            <a:fillRect/>
          </a:stretch>
        </p:blipFill>
        <p:spPr bwMode="auto">
          <a:xfrm>
            <a:off x="2639616" y="548680"/>
            <a:ext cx="6264696" cy="3240360"/>
          </a:xfrm>
          <a:prstGeom prst="rect">
            <a:avLst/>
          </a:prstGeom>
          <a:noFill/>
        </p:spPr>
      </p:pic>
      <p:sp>
        <p:nvSpPr>
          <p:cNvPr id="4" name="Rectangle 3"/>
          <p:cNvSpPr/>
          <p:nvPr/>
        </p:nvSpPr>
        <p:spPr>
          <a:xfrm flipH="1">
            <a:off x="838197" y="6321089"/>
            <a:ext cx="6445471"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938602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4"/>
          <p:cNvPicPr>
            <a:picLocks noChangeAspect="1" noChangeArrowheads="1"/>
          </p:cNvPicPr>
          <p:nvPr/>
        </p:nvPicPr>
        <p:blipFill>
          <a:blip r:embed="rId2" cstate="print"/>
          <a:srcRect/>
          <a:stretch>
            <a:fillRect/>
          </a:stretch>
        </p:blipFill>
        <p:spPr bwMode="auto">
          <a:xfrm>
            <a:off x="538581" y="2146632"/>
            <a:ext cx="4391187" cy="3326224"/>
          </a:xfrm>
          <a:prstGeom prst="rect">
            <a:avLst/>
          </a:prstGeom>
          <a:noFill/>
          <a:ln w="9525">
            <a:noFill/>
            <a:miter lim="800000"/>
            <a:headEnd/>
            <a:tailEnd/>
          </a:ln>
        </p:spPr>
      </p:pic>
      <p:sp>
        <p:nvSpPr>
          <p:cNvPr id="51204" name="Text Box 6"/>
          <p:cNvSpPr txBox="1">
            <a:spLocks noChangeArrowheads="1"/>
          </p:cNvSpPr>
          <p:nvPr/>
        </p:nvSpPr>
        <p:spPr bwMode="auto">
          <a:xfrm>
            <a:off x="419322" y="367144"/>
            <a:ext cx="9020892" cy="1477328"/>
          </a:xfrm>
          <a:prstGeom prst="rect">
            <a:avLst/>
          </a:prstGeom>
          <a:noFill/>
          <a:ln w="9525">
            <a:noFill/>
            <a:miter lim="800000"/>
            <a:headEnd/>
            <a:tailEnd/>
          </a:ln>
        </p:spPr>
        <p:txBody>
          <a:bodyPr wrap="square">
            <a:spAutoFit/>
          </a:bodyPr>
          <a:lstStyle/>
          <a:p>
            <a:r>
              <a:rPr lang="en-GB" i="1" dirty="0">
                <a:solidFill>
                  <a:srgbClr val="FF0000"/>
                </a:solidFill>
              </a:rPr>
              <a:t>Jeon Young-Ok: </a:t>
            </a:r>
            <a:endParaRPr lang="en-GB" i="1" dirty="0" smtClean="0">
              <a:solidFill>
                <a:srgbClr val="FF0000"/>
              </a:solidFill>
            </a:endParaRPr>
          </a:p>
          <a:p>
            <a:r>
              <a:rPr lang="en-GB" i="1" dirty="0" smtClean="0"/>
              <a:t>“</a:t>
            </a:r>
            <a:r>
              <a:rPr lang="en-GB" i="1" dirty="0"/>
              <a:t>They tortured the Christians the most. </a:t>
            </a:r>
          </a:p>
          <a:p>
            <a:r>
              <a:rPr lang="en-GB" i="1" dirty="0"/>
              <a:t>They were denied food and sleep.</a:t>
            </a:r>
          </a:p>
          <a:p>
            <a:r>
              <a:rPr lang="en-GB" i="1" dirty="0"/>
              <a:t> They were forced to stick out their tongues </a:t>
            </a:r>
          </a:p>
          <a:p>
            <a:r>
              <a:rPr lang="en-GB" i="1" dirty="0"/>
              <a:t>and iron was pushed into it." </a:t>
            </a:r>
          </a:p>
        </p:txBody>
      </p:sp>
      <p:sp>
        <p:nvSpPr>
          <p:cNvPr id="2" name="Rectangle 1"/>
          <p:cNvSpPr/>
          <p:nvPr/>
        </p:nvSpPr>
        <p:spPr>
          <a:xfrm>
            <a:off x="5834130" y="4224270"/>
            <a:ext cx="5447763" cy="1569660"/>
          </a:xfrm>
          <a:prstGeom prst="rect">
            <a:avLst/>
          </a:prstGeom>
        </p:spPr>
        <p:txBody>
          <a:bodyPr wrap="square">
            <a:spAutoFit/>
          </a:bodyPr>
          <a:lstStyle/>
          <a:p>
            <a:r>
              <a:rPr lang="en-GB" sz="2400" i="1" dirty="0" smtClean="0">
                <a:latin typeface="Times New Roman" pitchFamily="18" charset="0"/>
                <a:ea typeface="Calibri" pitchFamily="34" charset="0"/>
                <a:cs typeface="Times New Roman" pitchFamily="18" charset="0"/>
              </a:rPr>
              <a:t>"The </a:t>
            </a:r>
            <a:r>
              <a:rPr lang="en-GB" sz="2400" i="1" dirty="0">
                <a:latin typeface="Times New Roman" pitchFamily="18" charset="0"/>
                <a:ea typeface="Calibri" pitchFamily="34" charset="0"/>
                <a:cs typeface="Times New Roman" pitchFamily="18" charset="0"/>
              </a:rPr>
              <a:t>guards told us that we are not human beings, we are just </a:t>
            </a:r>
            <a:r>
              <a:rPr lang="en-GB" sz="2400" i="1" dirty="0" smtClean="0">
                <a:latin typeface="Times New Roman" pitchFamily="18" charset="0"/>
                <a:ea typeface="Calibri" pitchFamily="34" charset="0"/>
                <a:cs typeface="Times New Roman" pitchFamily="18" charset="0"/>
              </a:rPr>
              <a:t>prisoners…the dignity of human life counted for nothing. "</a:t>
            </a:r>
            <a:r>
              <a:rPr lang="en-GB" sz="2400" dirty="0"/>
              <a:t> </a:t>
            </a:r>
            <a:r>
              <a:rPr lang="en-GB" sz="2400" dirty="0" err="1"/>
              <a:t>Hea</a:t>
            </a:r>
            <a:r>
              <a:rPr lang="en-GB" sz="2400" dirty="0">
                <a:solidFill>
                  <a:srgbClr val="FF0000"/>
                </a:solidFill>
              </a:rPr>
              <a:t> </a:t>
            </a:r>
            <a:r>
              <a:rPr lang="en-GB" sz="2400" dirty="0"/>
              <a:t>Woo </a:t>
            </a:r>
          </a:p>
        </p:txBody>
      </p:sp>
      <p:pic>
        <p:nvPicPr>
          <p:cNvPr id="6" name="Picture 2" descr="https://encrypted-tbn0.gstatic.com/images?q=tbn:ANd9GcRxgwDU4pktWfz3-UWrykPXVeozS3rm34-8Ry46v-WNeMGM7jaL"/>
          <p:cNvPicPr>
            <a:picLocks noChangeAspect="1" noChangeArrowheads="1"/>
          </p:cNvPicPr>
          <p:nvPr/>
        </p:nvPicPr>
        <p:blipFill>
          <a:blip r:embed="rId3" cstate="print"/>
          <a:srcRect/>
          <a:stretch>
            <a:fillRect/>
          </a:stretch>
        </p:blipFill>
        <p:spPr bwMode="auto">
          <a:xfrm>
            <a:off x="6126480" y="286603"/>
            <a:ext cx="4743775" cy="3720059"/>
          </a:xfrm>
          <a:prstGeom prst="rect">
            <a:avLst/>
          </a:prstGeom>
          <a:noFill/>
        </p:spPr>
      </p:pic>
      <p:sp>
        <p:nvSpPr>
          <p:cNvPr id="7" name="Rectangle 6"/>
          <p:cNvSpPr/>
          <p:nvPr/>
        </p:nvSpPr>
        <p:spPr>
          <a:xfrm flipH="1">
            <a:off x="838197" y="6321089"/>
            <a:ext cx="6445471"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8190870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279700" cy="1320800"/>
          </a:xfrm>
        </p:spPr>
        <p:txBody>
          <a:bodyPr>
            <a:normAutofit fontScale="90000"/>
          </a:bodyPr>
          <a:lstStyle/>
          <a:p>
            <a:r>
              <a:rPr lang="en-GB" b="1" dirty="0" smtClean="0"/>
              <a:t>Religious Persecution Is In Violation of the 1948 UDHR, Ruins Lives, Destroys Countries and is a Key </a:t>
            </a:r>
            <a:r>
              <a:rPr lang="en-GB" b="1" dirty="0"/>
              <a:t>Driver for Forced </a:t>
            </a:r>
            <a:r>
              <a:rPr lang="en-GB" b="1" dirty="0" smtClean="0"/>
              <a:t>Migration</a:t>
            </a:r>
            <a:r>
              <a:rPr lang="en-GB" dirty="0" smtClean="0"/>
              <a:t>.</a:t>
            </a:r>
            <a:endParaRPr lang="en-GB" dirty="0"/>
          </a:p>
        </p:txBody>
      </p:sp>
      <p:pic>
        <p:nvPicPr>
          <p:cNvPr id="1026" name="Picture 2" descr="https://i1.wp.com/www.acnuk.org/data/images/1_ant/CAMPAIGNS/2016/RW2016/stats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311821"/>
            <a:ext cx="4995930" cy="36278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87920" y="2828836"/>
            <a:ext cx="4842457" cy="3108543"/>
          </a:xfrm>
          <a:prstGeom prst="rect">
            <a:avLst/>
          </a:prstGeom>
        </p:spPr>
        <p:txBody>
          <a:bodyPr wrap="square">
            <a:spAutoFit/>
          </a:bodyPr>
          <a:lstStyle/>
          <a:p>
            <a:r>
              <a:rPr lang="en-GB" sz="2800" b="0" i="1" dirty="0" smtClean="0">
                <a:solidFill>
                  <a:srgbClr val="444444"/>
                </a:solidFill>
                <a:effectLst/>
                <a:latin typeface="Open Sans"/>
              </a:rPr>
              <a:t>Throughout the world people are being persecuted because of their Faith. The young, the old, women and children, priests, Sisters and religious leaders are victims of kidnap , torture and death.</a:t>
            </a:r>
            <a:endParaRPr lang="en-GB" sz="2800" dirty="0"/>
          </a:p>
        </p:txBody>
      </p:sp>
      <p:sp>
        <p:nvSpPr>
          <p:cNvPr id="5" name="Rectangle 4"/>
          <p:cNvSpPr/>
          <p:nvPr/>
        </p:nvSpPr>
        <p:spPr>
          <a:xfrm flipH="1">
            <a:off x="838197" y="6321089"/>
            <a:ext cx="6445471"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163586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237" y="550017"/>
            <a:ext cx="10058400" cy="1609859"/>
          </a:xfrm>
        </p:spPr>
        <p:txBody>
          <a:bodyPr>
            <a:normAutofit/>
          </a:bodyPr>
          <a:lstStyle/>
          <a:p>
            <a:r>
              <a:rPr lang="en-GB" sz="3200" dirty="0"/>
              <a:t>Like the canary in the mine, early indications of abuses of freedom or religion or belief are a harbinger of far worse that will come. </a:t>
            </a:r>
          </a:p>
        </p:txBody>
      </p:sp>
      <p:pic>
        <p:nvPicPr>
          <p:cNvPr id="1026" name="Picture 2" descr="Image result for canary in the m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437" y="2622987"/>
            <a:ext cx="4109086" cy="3200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anary in the m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944" y="2622987"/>
            <a:ext cx="4286250"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614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united nations char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215" y="568168"/>
            <a:ext cx="3086100" cy="47529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567237" y="568168"/>
            <a:ext cx="6560109" cy="4752975"/>
          </a:xfrm>
          <a:prstGeom prst="rect">
            <a:avLst/>
          </a:prstGeom>
        </p:spPr>
      </p:pic>
    </p:spTree>
    <p:extLst>
      <p:ext uri="{BB962C8B-B14F-4D97-AF65-F5344CB8AC3E}">
        <p14:creationId xmlns:p14="http://schemas.microsoft.com/office/powerpoint/2010/main" val="132447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93184"/>
            <a:ext cx="11010363" cy="2053994"/>
          </a:xfrm>
        </p:spPr>
        <p:txBody>
          <a:bodyPr>
            <a:normAutofit fontScale="90000"/>
          </a:bodyPr>
          <a:lstStyle/>
          <a:p>
            <a:r>
              <a:rPr lang="en-GB" sz="2400" b="1" dirty="0" smtClean="0">
                <a:solidFill>
                  <a:schemeClr val="tx1"/>
                </a:solidFill>
              </a:rPr>
              <a:t>Article 18 remains one of the most important but overlooked of the 30 articles that comprise the 1948  </a:t>
            </a:r>
            <a:r>
              <a:rPr lang="en-GB" sz="2400" b="1" dirty="0">
                <a:solidFill>
                  <a:schemeClr val="tx1"/>
                </a:solidFill>
              </a:rPr>
              <a:t>Universal Declaration of Human Rights</a:t>
            </a:r>
            <a:r>
              <a:rPr lang="en-GB" sz="2400" b="1" dirty="0" smtClean="0">
                <a:solidFill>
                  <a:schemeClr val="tx1"/>
                </a:solidFill>
              </a:rPr>
              <a:t>.</a:t>
            </a:r>
            <a:r>
              <a:rPr lang="en-GB" sz="2400" b="1" dirty="0">
                <a:solidFill>
                  <a:schemeClr val="tx1"/>
                </a:solidFill>
              </a:rPr>
              <a:t> The declaration’s stated objective was to realise</a:t>
            </a:r>
            <a:r>
              <a:rPr lang="en-GB" sz="2400" b="1" dirty="0" smtClean="0">
                <a:solidFill>
                  <a:schemeClr val="tx1"/>
                </a:solidFill>
              </a:rPr>
              <a:t>, “</a:t>
            </a:r>
            <a:r>
              <a:rPr lang="en-GB" sz="2400" b="1" i="1" dirty="0" smtClean="0">
                <a:solidFill>
                  <a:schemeClr val="tx1"/>
                </a:solidFill>
              </a:rPr>
              <a:t>a </a:t>
            </a:r>
            <a:r>
              <a:rPr lang="en-GB" sz="2400" b="1" i="1" dirty="0">
                <a:solidFill>
                  <a:schemeClr val="tx1"/>
                </a:solidFill>
              </a:rPr>
              <a:t>common standard of achievement for all peoples and all nations”.</a:t>
            </a:r>
            <a:r>
              <a:rPr lang="en-GB" sz="2400" b="1" dirty="0">
                <a:solidFill>
                  <a:schemeClr val="tx1"/>
                </a:solidFill>
              </a:rPr>
              <a:t/>
            </a:r>
            <a:br>
              <a:rPr lang="en-GB" sz="2400" b="1" dirty="0">
                <a:solidFill>
                  <a:schemeClr val="tx1"/>
                </a:solidFill>
              </a:rPr>
            </a:br>
            <a:r>
              <a:rPr lang="en-GB" sz="2400" dirty="0"/>
              <a:t/>
            </a:r>
            <a:br>
              <a:rPr lang="en-GB" sz="2400" dirty="0"/>
            </a:br>
            <a:endParaRPr lang="en-GB" sz="2400" dirty="0"/>
          </a:p>
        </p:txBody>
      </p:sp>
      <p:pic>
        <p:nvPicPr>
          <p:cNvPr id="24578" name="Picture 2" descr="http://legal.un.org/avl/images/ha/udhr/photo%20gallery/10-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15" y="1753248"/>
            <a:ext cx="5715000" cy="4314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579106" y="1753248"/>
            <a:ext cx="5090295" cy="4278097"/>
          </a:xfrm>
          <a:prstGeom prst="rect">
            <a:avLst/>
          </a:prstGeom>
        </p:spPr>
      </p:pic>
    </p:spTree>
    <p:extLst>
      <p:ext uri="{BB962C8B-B14F-4D97-AF65-F5344CB8AC3E}">
        <p14:creationId xmlns:p14="http://schemas.microsoft.com/office/powerpoint/2010/main" val="8783999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648531"/>
          </a:xfrm>
        </p:spPr>
        <p:txBody>
          <a:bodyPr>
            <a:normAutofit fontScale="90000"/>
          </a:bodyPr>
          <a:lstStyle/>
          <a:p>
            <a:r>
              <a:rPr lang="en-GB" sz="3100" i="1" dirty="0">
                <a:solidFill>
                  <a:schemeClr val="tx1"/>
                </a:solidFill>
              </a:rPr>
              <a:t>“Religious freedom cannot just </a:t>
            </a:r>
            <a:r>
              <a:rPr lang="en-GB" sz="3100" i="1" dirty="0" smtClean="0">
                <a:solidFill>
                  <a:schemeClr val="tx1"/>
                </a:solidFill>
              </a:rPr>
              <a:t>mean freedom for some…it must </a:t>
            </a:r>
            <a:r>
              <a:rPr lang="en-GB" sz="3100" i="1" dirty="0">
                <a:solidFill>
                  <a:schemeClr val="tx1"/>
                </a:solidFill>
              </a:rPr>
              <a:t>be freedom of all religious people</a:t>
            </a:r>
            <a:r>
              <a:rPr lang="en-GB" sz="3100" i="1" dirty="0" smtClean="0">
                <a:solidFill>
                  <a:schemeClr val="tx1"/>
                </a:solidFill>
              </a:rPr>
              <a:t>”. </a:t>
            </a:r>
            <a:br>
              <a:rPr lang="en-GB" sz="3100" i="1" dirty="0" smtClean="0">
                <a:solidFill>
                  <a:schemeClr val="tx1"/>
                </a:solidFill>
              </a:rPr>
            </a:br>
            <a:r>
              <a:rPr lang="en-GB" sz="3100" i="1" dirty="0" smtClean="0">
                <a:solidFill>
                  <a:schemeClr val="tx1"/>
                </a:solidFill>
              </a:rPr>
              <a:t/>
            </a:r>
            <a:br>
              <a:rPr lang="en-GB" sz="3100" i="1" dirty="0" smtClean="0">
                <a:solidFill>
                  <a:schemeClr val="tx1"/>
                </a:solidFill>
              </a:rPr>
            </a:br>
            <a:r>
              <a:rPr lang="en-GB" sz="3200" i="1" dirty="0" smtClean="0">
                <a:solidFill>
                  <a:schemeClr val="tx1"/>
                </a:solidFill>
              </a:rPr>
              <a:t>S</a:t>
            </a:r>
            <a:r>
              <a:rPr lang="en-GB" sz="3200" dirty="0" smtClean="0">
                <a:solidFill>
                  <a:schemeClr val="tx1"/>
                </a:solidFill>
              </a:rPr>
              <a:t>he </a:t>
            </a:r>
            <a:r>
              <a:rPr lang="en-GB" sz="3200" dirty="0">
                <a:solidFill>
                  <a:schemeClr val="tx1"/>
                </a:solidFill>
              </a:rPr>
              <a:t>rejoiced in having friends from all faiths and all races.</a:t>
            </a:r>
            <a:r>
              <a:rPr lang="en-GB" dirty="0">
                <a:solidFill>
                  <a:schemeClr val="tx1"/>
                </a:solidFill>
              </a:rPr>
              <a:t/>
            </a:r>
            <a:br>
              <a:rPr lang="en-GB" dirty="0">
                <a:solidFill>
                  <a:schemeClr val="tx1"/>
                </a:solidFill>
              </a:rPr>
            </a:br>
            <a:endParaRPr lang="en-GB" dirty="0">
              <a:solidFill>
                <a:schemeClr val="tx1"/>
              </a:solidFill>
            </a:endParaRPr>
          </a:p>
        </p:txBody>
      </p:sp>
      <p:sp>
        <p:nvSpPr>
          <p:cNvPr id="3" name="AutoShape 2" descr="Image result for eleanor rooseve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838200" y="2485624"/>
            <a:ext cx="7198217" cy="3703884"/>
          </a:xfrm>
          <a:prstGeom prst="rect">
            <a:avLst/>
          </a:prstGeom>
        </p:spPr>
      </p:pic>
      <p:sp>
        <p:nvSpPr>
          <p:cNvPr id="4" name="Rectangle 3"/>
          <p:cNvSpPr/>
          <p:nvPr/>
        </p:nvSpPr>
        <p:spPr>
          <a:xfrm>
            <a:off x="8332631" y="3322748"/>
            <a:ext cx="3859369" cy="1754326"/>
          </a:xfrm>
          <a:prstGeom prst="rect">
            <a:avLst/>
          </a:prstGeom>
        </p:spPr>
        <p:txBody>
          <a:bodyPr wrap="square">
            <a:spAutoFit/>
          </a:bodyPr>
          <a:lstStyle/>
          <a:p>
            <a:r>
              <a:rPr lang="en-GB" sz="3600" dirty="0" smtClean="0">
                <a:latin typeface="Times New Roman" panose="02020603050405020304" pitchFamily="18" charset="0"/>
                <a:ea typeface="Calibri" panose="020F0502020204030204" pitchFamily="34" charset="0"/>
              </a:rPr>
              <a:t>“</a:t>
            </a:r>
            <a:r>
              <a:rPr lang="en-GB" sz="3600" i="1" dirty="0" smtClean="0">
                <a:latin typeface="Times New Roman" panose="02020603050405020304" pitchFamily="18" charset="0"/>
                <a:ea typeface="Calibri" panose="020F0502020204030204" pitchFamily="34" charset="0"/>
              </a:rPr>
              <a:t> an international</a:t>
            </a:r>
            <a:r>
              <a:rPr lang="en-GB" sz="3600" i="1" dirty="0">
                <a:latin typeface="Times New Roman" panose="02020603050405020304" pitchFamily="18" charset="0"/>
                <a:ea typeface="Calibri" panose="020F0502020204030204" pitchFamily="34" charset="0"/>
              </a:rPr>
              <a:t> </a:t>
            </a:r>
            <a:endParaRPr lang="en-GB" sz="3600" i="1" dirty="0" smtClean="0">
              <a:latin typeface="Times New Roman" panose="02020603050405020304" pitchFamily="18" charset="0"/>
              <a:ea typeface="Calibri" panose="020F0502020204030204" pitchFamily="34" charset="0"/>
            </a:endParaRPr>
          </a:p>
          <a:p>
            <a:r>
              <a:rPr lang="en-GB" sz="3600" i="1" dirty="0" smtClean="0">
                <a:latin typeface="Times New Roman" panose="02020603050405020304" pitchFamily="18" charset="0"/>
                <a:ea typeface="Calibri" panose="020F0502020204030204" pitchFamily="34" charset="0"/>
              </a:rPr>
              <a:t>Magna </a:t>
            </a:r>
            <a:r>
              <a:rPr lang="en-GB" sz="3600" i="1" dirty="0" err="1" smtClean="0">
                <a:latin typeface="Times New Roman" panose="02020603050405020304" pitchFamily="18" charset="0"/>
                <a:ea typeface="Calibri" panose="020F0502020204030204" pitchFamily="34" charset="0"/>
              </a:rPr>
              <a:t>Carta</a:t>
            </a:r>
            <a:r>
              <a:rPr lang="en-GB" sz="3600" i="1" dirty="0" smtClean="0">
                <a:latin typeface="Times New Roman" panose="02020603050405020304" pitchFamily="18" charset="0"/>
                <a:ea typeface="Calibri" panose="020F0502020204030204" pitchFamily="34" charset="0"/>
              </a:rPr>
              <a:t> </a:t>
            </a:r>
            <a:r>
              <a:rPr lang="en-GB" sz="3600" i="1" dirty="0">
                <a:latin typeface="Times New Roman" panose="02020603050405020304" pitchFamily="18" charset="0"/>
                <a:ea typeface="Calibri" panose="020F0502020204030204" pitchFamily="34" charset="0"/>
              </a:rPr>
              <a:t> for all </a:t>
            </a:r>
            <a:r>
              <a:rPr lang="en-GB" sz="3600" i="1" dirty="0" smtClean="0">
                <a:latin typeface="Times New Roman" panose="02020603050405020304" pitchFamily="18" charset="0"/>
                <a:ea typeface="Calibri" panose="020F0502020204030204" pitchFamily="34" charset="0"/>
              </a:rPr>
              <a:t>mankind”</a:t>
            </a:r>
            <a:endParaRPr lang="en-GB" sz="3600" dirty="0"/>
          </a:p>
        </p:txBody>
      </p:sp>
    </p:spTree>
    <p:extLst>
      <p:ext uri="{BB962C8B-B14F-4D97-AF65-F5344CB8AC3E}">
        <p14:creationId xmlns:p14="http://schemas.microsoft.com/office/powerpoint/2010/main" val="807237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609" y="286603"/>
            <a:ext cx="10795071" cy="1812653"/>
          </a:xfrm>
        </p:spPr>
        <p:txBody>
          <a:bodyPr>
            <a:noAutofit/>
          </a:bodyPr>
          <a:lstStyle/>
          <a:p>
            <a:r>
              <a:rPr lang="en-GB" sz="2800" dirty="0" smtClean="0">
                <a:solidFill>
                  <a:schemeClr val="tx1"/>
                </a:solidFill>
              </a:rPr>
              <a:t>The Genocide Convention was the </a:t>
            </a:r>
            <a:r>
              <a:rPr lang="en-GB" sz="2800" dirty="0">
                <a:solidFill>
                  <a:schemeClr val="tx1"/>
                </a:solidFill>
              </a:rPr>
              <a:t>culmination of years of campaigning by the Jewish lawyer, Raphael </a:t>
            </a:r>
            <a:r>
              <a:rPr lang="en-GB" sz="2800" dirty="0" err="1" smtClean="0">
                <a:solidFill>
                  <a:schemeClr val="tx1"/>
                </a:solidFill>
              </a:rPr>
              <a:t>Lemkin</a:t>
            </a:r>
            <a:r>
              <a:rPr lang="en-GB" sz="2800" dirty="0" smtClean="0">
                <a:solidFill>
                  <a:schemeClr val="tx1"/>
                </a:solidFill>
              </a:rPr>
              <a:t>. It recognised </a:t>
            </a:r>
            <a:r>
              <a:rPr lang="en-GB" sz="2800" dirty="0">
                <a:solidFill>
                  <a:schemeClr val="tx1"/>
                </a:solidFill>
              </a:rPr>
              <a:t>that </a:t>
            </a:r>
            <a:r>
              <a:rPr lang="en-GB" sz="2800" i="1" dirty="0">
                <a:solidFill>
                  <a:schemeClr val="tx1"/>
                </a:solidFill>
              </a:rPr>
              <a:t>“international co-operation”</a:t>
            </a:r>
            <a:r>
              <a:rPr lang="en-GB" sz="2800" dirty="0">
                <a:solidFill>
                  <a:schemeClr val="tx1"/>
                </a:solidFill>
              </a:rPr>
              <a:t> was needed</a:t>
            </a:r>
            <a:r>
              <a:rPr lang="en-GB" sz="2800" i="1" dirty="0">
                <a:solidFill>
                  <a:schemeClr val="tx1"/>
                </a:solidFill>
              </a:rPr>
              <a:t>, “to liberate mankind from such an odious scourge”.</a:t>
            </a:r>
            <a:r>
              <a:rPr lang="en-GB" sz="2800" dirty="0"/>
              <a:t/>
            </a:r>
            <a:br>
              <a:rPr lang="en-GB" sz="2800" dirty="0"/>
            </a:br>
            <a:endParaRPr lang="en-GB" sz="2800" dirty="0"/>
          </a:p>
        </p:txBody>
      </p:sp>
      <p:pic>
        <p:nvPicPr>
          <p:cNvPr id="6146" name="Picture 2" descr="Image result for convention on the prevention and punishment of the crime of genoc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203" y="2522482"/>
            <a:ext cx="5511353" cy="40267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09" y="2522482"/>
            <a:ext cx="4762500" cy="402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311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2895984"/>
          </a:xfrm>
        </p:spPr>
        <p:txBody>
          <a:bodyPr>
            <a:normAutofit/>
          </a:bodyPr>
          <a:lstStyle/>
          <a:p>
            <a:r>
              <a:rPr lang="en-GB" sz="3600" dirty="0" smtClean="0">
                <a:solidFill>
                  <a:schemeClr val="tx1"/>
                </a:solidFill>
              </a:rPr>
              <a:t>Lemkin studied the </a:t>
            </a:r>
            <a:r>
              <a:rPr lang="en-GB" sz="3600" dirty="0">
                <a:solidFill>
                  <a:schemeClr val="tx1"/>
                </a:solidFill>
              </a:rPr>
              <a:t>1915 genocide of Armenian </a:t>
            </a:r>
            <a:r>
              <a:rPr lang="en-GB" sz="3600" dirty="0" smtClean="0">
                <a:solidFill>
                  <a:schemeClr val="tx1"/>
                </a:solidFill>
              </a:rPr>
              <a:t>Christians </a:t>
            </a:r>
            <a:r>
              <a:rPr lang="en-GB" sz="3600" dirty="0">
                <a:solidFill>
                  <a:schemeClr val="tx1"/>
                </a:solidFill>
              </a:rPr>
              <a:t>and the massacre of Assyrian Christians at Simele, in Iraq, in 1933.</a:t>
            </a:r>
            <a:r>
              <a:rPr lang="en-GB" sz="3600" dirty="0"/>
              <a:t/>
            </a:r>
            <a:br>
              <a:rPr lang="en-GB" sz="3600" dirty="0"/>
            </a:br>
            <a:endParaRPr lang="en-GB"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2328143"/>
            <a:ext cx="4552950" cy="3352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582" y="2690750"/>
            <a:ext cx="3028950" cy="3352799"/>
          </a:xfrm>
          <a:prstGeom prst="rect">
            <a:avLst/>
          </a:prstGeom>
        </p:spPr>
      </p:pic>
      <p:sp>
        <p:nvSpPr>
          <p:cNvPr id="5" name="Rectangle 4"/>
          <p:cNvSpPr/>
          <p:nvPr/>
        </p:nvSpPr>
        <p:spPr>
          <a:xfrm rot="10800000" flipV="1">
            <a:off x="646385" y="6060489"/>
            <a:ext cx="6905297"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879937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7030A0"/>
                </a:solidFill>
              </a:rPr>
              <a:t>Christianity Being Crucified  - as the world remains silent</a:t>
            </a:r>
            <a:r>
              <a:rPr lang="en-GB" dirty="0" smtClean="0"/>
              <a:t>. </a:t>
            </a:r>
            <a:endParaRPr lang="en-GB" dirty="0"/>
          </a:p>
        </p:txBody>
      </p:sp>
      <p:sp>
        <p:nvSpPr>
          <p:cNvPr id="3" name="Rectangle 2"/>
          <p:cNvSpPr/>
          <p:nvPr/>
        </p:nvSpPr>
        <p:spPr>
          <a:xfrm>
            <a:off x="677334" y="5460321"/>
            <a:ext cx="8443532" cy="461665"/>
          </a:xfrm>
          <a:prstGeom prst="rect">
            <a:avLst/>
          </a:prstGeom>
        </p:spPr>
        <p:txBody>
          <a:bodyPr wrap="square">
            <a:spAutoFit/>
          </a:bodyPr>
          <a:lstStyle/>
          <a:p>
            <a:r>
              <a:rPr lang="en-GB" sz="2400" b="1" dirty="0" smtClean="0">
                <a:solidFill>
                  <a:srgbClr val="FF0000"/>
                </a:solidFill>
              </a:rPr>
              <a:t>+ If </a:t>
            </a:r>
            <a:r>
              <a:rPr lang="en-GB" sz="2400" b="1" dirty="0">
                <a:solidFill>
                  <a:srgbClr val="FF0000"/>
                </a:solidFill>
              </a:rPr>
              <a:t>a faith is worth dying for it might be worth living for.</a:t>
            </a:r>
          </a:p>
        </p:txBody>
      </p:sp>
      <p:pic>
        <p:nvPicPr>
          <p:cNvPr id="11266" name="Picture 2" descr="Image result for palm sunday attacks on the coptic churches in 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1868465"/>
            <a:ext cx="5140142" cy="359185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palm sunday attacks on the coptic churches in Egy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476" y="1868465"/>
            <a:ext cx="5559579" cy="359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233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800" dirty="0"/>
              <a:t>In </a:t>
            </a:r>
            <a:r>
              <a:rPr lang="en-GB" sz="2800" dirty="0" smtClean="0"/>
              <a:t>1933 </a:t>
            </a:r>
            <a:r>
              <a:rPr lang="en-GB" sz="2800" dirty="0">
                <a:hlinkClick r:id="rId2"/>
              </a:rPr>
              <a:t>Franz Werfel</a:t>
            </a:r>
            <a:r>
              <a:rPr lang="en-GB" sz="2800" dirty="0"/>
              <a:t> published, </a:t>
            </a:r>
            <a:r>
              <a:rPr lang="en-GB" sz="2800" i="1" dirty="0"/>
              <a:t>The Forty Days of </a:t>
            </a:r>
            <a:r>
              <a:rPr lang="en-GB" sz="2800" i="1" dirty="0">
                <a:hlinkClick r:id="rId3"/>
              </a:rPr>
              <a:t>Musa Dagh</a:t>
            </a:r>
            <a:r>
              <a:rPr lang="en-GB" sz="2800" dirty="0"/>
              <a:t>, a novel based on a true story about the Armenian genocide. His books were burnt by the </a:t>
            </a:r>
            <a:r>
              <a:rPr lang="en-GB" sz="2800" dirty="0" smtClean="0"/>
              <a:t>Nazis.</a:t>
            </a:r>
            <a:br>
              <a:rPr lang="en-GB" sz="2800" dirty="0" smtClean="0"/>
            </a:br>
            <a:r>
              <a:rPr lang="en-GB" sz="2800" dirty="0"/>
              <a:t/>
            </a:r>
            <a:br>
              <a:rPr lang="en-GB" sz="2800" dirty="0"/>
            </a:br>
            <a:r>
              <a:rPr lang="en-GB" sz="2800" dirty="0" smtClean="0"/>
              <a:t>A convert to Catholicism he later wrote </a:t>
            </a:r>
            <a:r>
              <a:rPr lang="en-GB" sz="2800" i="1" dirty="0" smtClean="0"/>
              <a:t>“The Song of Bernadette.”</a:t>
            </a:r>
            <a:endParaRPr lang="en-GB" sz="2800" i="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2290" y="2979684"/>
            <a:ext cx="5209953" cy="3531475"/>
          </a:xfrm>
          <a:prstGeom prst="rect">
            <a:avLst/>
          </a:prstGeom>
        </p:spPr>
      </p:pic>
    </p:spTree>
    <p:extLst>
      <p:ext uri="{BB962C8B-B14F-4D97-AF65-F5344CB8AC3E}">
        <p14:creationId xmlns:p14="http://schemas.microsoft.com/office/powerpoint/2010/main" val="642637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Article 18 </a:t>
            </a:r>
            <a:r>
              <a:rPr lang="en-GB" dirty="0" smtClean="0"/>
              <a:t>and the Genocide Convention  emerged </a:t>
            </a:r>
            <a:r>
              <a:rPr lang="en-GB" dirty="0"/>
              <a:t>from the infamies of the 20th century</a:t>
            </a:r>
          </a:p>
        </p:txBody>
      </p:sp>
      <p:sp>
        <p:nvSpPr>
          <p:cNvPr id="3" name="Rectangle 2"/>
          <p:cNvSpPr/>
          <p:nvPr/>
        </p:nvSpPr>
        <p:spPr>
          <a:xfrm>
            <a:off x="1000258" y="2358654"/>
            <a:ext cx="7023279" cy="3539430"/>
          </a:xfrm>
          <a:prstGeom prst="rect">
            <a:avLst/>
          </a:prstGeom>
        </p:spPr>
        <p:txBody>
          <a:bodyPr wrap="square">
            <a:spAutoFit/>
          </a:bodyPr>
          <a:lstStyle/>
          <a:p>
            <a:r>
              <a:rPr lang="en-GB" sz="2800" dirty="0" smtClean="0">
                <a:effectLst/>
                <a:latin typeface="Calibri" panose="020F0502020204030204" pitchFamily="34" charset="0"/>
                <a:ea typeface="Calibri" panose="020F0502020204030204" pitchFamily="34" charset="0"/>
                <a:cs typeface="Times New Roman" panose="02020603050405020304" pitchFamily="18" charset="0"/>
              </a:rPr>
              <a:t>…..from the Armenian genocide to the defining depredations of Stalin’s gulags and Hitler’s concentration camps; from the pestilential nature of persecution, </a:t>
            </a:r>
            <a:r>
              <a:rPr lang="en-GB" sz="2800" dirty="0" err="1" smtClean="0">
                <a:effectLst/>
                <a:latin typeface="Calibri" panose="020F0502020204030204" pitchFamily="34" charset="0"/>
                <a:ea typeface="Calibri" panose="020F0502020204030204" pitchFamily="34" charset="0"/>
                <a:cs typeface="Times New Roman" panose="02020603050405020304" pitchFamily="18" charset="0"/>
              </a:rPr>
              <a:t>demonisation</a:t>
            </a:r>
            <a:r>
              <a:rPr lang="en-GB" sz="2800" dirty="0" smtClean="0">
                <a:effectLst/>
                <a:latin typeface="Calibri" panose="020F0502020204030204" pitchFamily="34" charset="0"/>
                <a:ea typeface="Calibri" panose="020F0502020204030204" pitchFamily="34" charset="0"/>
                <a:cs typeface="Times New Roman" panose="02020603050405020304" pitchFamily="18" charset="0"/>
              </a:rPr>
              <a:t>, scapegoating and hateful prejudice; and, notwithstanding violence associated with religion, it emerged from ideology, nation and race.</a:t>
            </a:r>
            <a:endParaRPr lang="en-GB" sz="2800" dirty="0"/>
          </a:p>
        </p:txBody>
      </p:sp>
      <p:pic>
        <p:nvPicPr>
          <p:cNvPr id="4" name="Picture 3" descr="https://pbs.twimg.com/media/CNCq6QlVAAAP4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424" y="3821153"/>
            <a:ext cx="4534351" cy="23156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descr="hang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787684" y="286603"/>
            <a:ext cx="2724150" cy="3455987"/>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04443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7274824" cy="3774758"/>
          </a:xfrm>
        </p:spPr>
        <p:txBody>
          <a:bodyPr>
            <a:normAutofit/>
          </a:bodyPr>
          <a:lstStyle/>
          <a:p>
            <a:r>
              <a:rPr lang="en-GB" dirty="0"/>
              <a:t>Hitler </a:t>
            </a:r>
            <a:r>
              <a:rPr lang="en-GB" dirty="0" smtClean="0"/>
              <a:t>famously </a:t>
            </a:r>
            <a:r>
              <a:rPr lang="en-GB" dirty="0"/>
              <a:t>asked, “</a:t>
            </a:r>
            <a:r>
              <a:rPr lang="en-GB" i="1" dirty="0"/>
              <a:t>Who now remembers the Armenians?</a:t>
            </a:r>
            <a:r>
              <a:rPr lang="en-GB" dirty="0"/>
              <a:t>” The Armenian deportations and genocide claimed the lives of an estimated 1.5 million </a:t>
            </a:r>
            <a:r>
              <a:rPr lang="en-GB" dirty="0">
                <a:hlinkClick r:id="rId2"/>
              </a:rPr>
              <a:t>Armenian Christians</a:t>
            </a:r>
            <a:r>
              <a:rPr lang="en-GB" dirty="0"/>
              <a:t>. </a:t>
            </a:r>
          </a:p>
        </p:txBody>
      </p:sp>
      <p:pic>
        <p:nvPicPr>
          <p:cNvPr id="4" name="Picture 3" descr="https://pbs.twimg.com/media/CNCq6QlVAAAP4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2048" y="3821153"/>
            <a:ext cx="5437728" cy="23156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descr="hang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787684" y="286603"/>
            <a:ext cx="2724150" cy="3455987"/>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rot="10800000" flipV="1">
            <a:off x="662152" y="4306164"/>
            <a:ext cx="4303986" cy="646331"/>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1390680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233104"/>
          </a:xfrm>
        </p:spPr>
        <p:txBody>
          <a:bodyPr>
            <a:normAutofit fontScale="90000"/>
          </a:bodyPr>
          <a:lstStyle/>
          <a:p>
            <a:r>
              <a:rPr lang="en-GB" sz="3200" dirty="0" smtClean="0">
                <a:solidFill>
                  <a:schemeClr val="tx1"/>
                </a:solidFill>
              </a:rPr>
              <a:t>The </a:t>
            </a:r>
            <a:r>
              <a:rPr lang="en-GB" sz="3200" dirty="0">
                <a:solidFill>
                  <a:schemeClr val="tx1"/>
                </a:solidFill>
              </a:rPr>
              <a:t>bloodiest century in human history with the loss of 100 million lives. The Dead </a:t>
            </a:r>
            <a:r>
              <a:rPr lang="en-GB" sz="3200" dirty="0" smtClean="0">
                <a:solidFill>
                  <a:schemeClr val="tx1"/>
                </a:solidFill>
              </a:rPr>
              <a:t>Were Measured </a:t>
            </a:r>
            <a:r>
              <a:rPr lang="en-GB" sz="3200" dirty="0">
                <a:solidFill>
                  <a:schemeClr val="tx1"/>
                </a:solidFill>
              </a:rPr>
              <a:t>In Their Millions</a:t>
            </a:r>
          </a:p>
        </p:txBody>
      </p:sp>
      <p:pic>
        <p:nvPicPr>
          <p:cNvPr id="23554" name="Picture 2" descr="https://korifaeusmagazine.files.wordpress.com/2014/07/ebensee_concentration_camp_prisoners_19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99" y="2162053"/>
            <a:ext cx="5240310" cy="3846826"/>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www.thegulag.org/sites/default/files/images/anne-gula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5573" y="2141849"/>
            <a:ext cx="3373236" cy="384682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Image result for holocaust">
            <a:hlinkClick r:id="rId4"/>
          </p:cNvPr>
          <p:cNvSpPr>
            <a:spLocks noChangeAspect="1" noChangeArrowheads="1"/>
          </p:cNvSpPr>
          <p:nvPr/>
        </p:nvSpPr>
        <p:spPr bwMode="auto">
          <a:xfrm>
            <a:off x="0" y="776365"/>
            <a:ext cx="4414137" cy="3309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476" y="2166694"/>
            <a:ext cx="2531424" cy="3797135"/>
          </a:xfrm>
          <a:prstGeom prst="rect">
            <a:avLst/>
          </a:prstGeom>
        </p:spPr>
      </p:pic>
    </p:spTree>
    <p:extLst>
      <p:ext uri="{BB962C8B-B14F-4D97-AF65-F5344CB8AC3E}">
        <p14:creationId xmlns:p14="http://schemas.microsoft.com/office/powerpoint/2010/main" val="30268008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946" y="978795"/>
            <a:ext cx="10058400" cy="450760"/>
          </a:xfrm>
        </p:spPr>
        <p:txBody>
          <a:bodyPr>
            <a:normAutofit fontScale="90000"/>
          </a:bodyPr>
          <a:lstStyle/>
          <a:p>
            <a:r>
              <a:rPr lang="en-GB" sz="2400" dirty="0">
                <a:solidFill>
                  <a:schemeClr val="tx1"/>
                </a:solidFill>
              </a:rPr>
              <a:t>When, in 1948, the 30 articles of the UDHR were </a:t>
            </a:r>
            <a:r>
              <a:rPr lang="en-GB" sz="2400" dirty="0" smtClean="0">
                <a:solidFill>
                  <a:schemeClr val="tx1"/>
                </a:solidFill>
              </a:rPr>
              <a:t>adopted by the General Assembly, </a:t>
            </a:r>
            <a:r>
              <a:rPr lang="en-GB" sz="2400" dirty="0">
                <a:solidFill>
                  <a:schemeClr val="tx1"/>
                </a:solidFill>
              </a:rPr>
              <a:t>the eight abstentions included the Soviet Union and Saudi </a:t>
            </a:r>
            <a:r>
              <a:rPr lang="en-GB" sz="2400" dirty="0" smtClean="0">
                <a:solidFill>
                  <a:schemeClr val="tx1"/>
                </a:solidFill>
              </a:rPr>
              <a:t>Arabia – the latter argued that there was a conflict </a:t>
            </a:r>
            <a:r>
              <a:rPr lang="en-GB" sz="2400" dirty="0">
                <a:solidFill>
                  <a:schemeClr val="tx1"/>
                </a:solidFill>
              </a:rPr>
              <a:t>with Sharia </a:t>
            </a:r>
            <a:r>
              <a:rPr lang="en-GB" sz="2400" dirty="0" smtClean="0">
                <a:solidFill>
                  <a:schemeClr val="tx1"/>
                </a:solidFill>
              </a:rPr>
              <a:t>Law</a:t>
            </a:r>
            <a:br>
              <a:rPr lang="en-GB" sz="2400" dirty="0" smtClean="0">
                <a:solidFill>
                  <a:schemeClr val="tx1"/>
                </a:solidFill>
              </a:rPr>
            </a:br>
            <a:r>
              <a:rPr lang="en-GB" sz="2400" dirty="0">
                <a:solidFill>
                  <a:schemeClr val="tx1"/>
                </a:solidFill>
              </a:rPr>
              <a:t/>
            </a:r>
            <a:br>
              <a:rPr lang="en-GB" sz="2400" dirty="0">
                <a:solidFill>
                  <a:schemeClr val="tx1"/>
                </a:solidFill>
              </a:rPr>
            </a:br>
            <a:r>
              <a:rPr lang="en-GB" sz="2400" dirty="0" smtClean="0">
                <a:solidFill>
                  <a:schemeClr val="tx1"/>
                </a:solidFill>
              </a:rPr>
              <a:t>Simultaneously the international community adopted the Genocide Convention</a:t>
            </a:r>
            <a:br>
              <a:rPr lang="en-GB" sz="2400" dirty="0" smtClean="0">
                <a:solidFill>
                  <a:schemeClr val="tx1"/>
                </a:solidFill>
              </a:rPr>
            </a:br>
            <a:r>
              <a:rPr lang="en-GB" sz="2400" dirty="0">
                <a:solidFill>
                  <a:schemeClr val="tx1"/>
                </a:solidFill>
              </a:rPr>
              <a:t/>
            </a:r>
            <a:br>
              <a:rPr lang="en-GB" sz="2400" dirty="0">
                <a:solidFill>
                  <a:schemeClr val="tx1"/>
                </a:solidFill>
              </a:rPr>
            </a:br>
            <a:endParaRPr lang="en-GB" sz="2400" dirty="0">
              <a:solidFill>
                <a:schemeClr val="tx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0043" y="3263462"/>
            <a:ext cx="5653522" cy="2918397"/>
          </a:xfrm>
          <a:prstGeom prst="rect">
            <a:avLst/>
          </a:prstGeom>
        </p:spPr>
      </p:pic>
      <p:pic>
        <p:nvPicPr>
          <p:cNvPr id="4" name="Picture 5" descr="portada9"/>
          <p:cNvPicPr>
            <a:picLocks noChangeAspect="1" noChangeArrowheads="1"/>
          </p:cNvPicPr>
          <p:nvPr/>
        </p:nvPicPr>
        <p:blipFill>
          <a:blip r:embed="rId3" cstate="print"/>
          <a:srcRect/>
          <a:stretch>
            <a:fillRect/>
          </a:stretch>
        </p:blipFill>
        <p:spPr bwMode="auto">
          <a:xfrm>
            <a:off x="1238949" y="3263462"/>
            <a:ext cx="2460957" cy="2815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5741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Genocide:  “never again” all over again</a:t>
            </a:r>
            <a:endParaRPr lang="en-GB" b="1" dirty="0"/>
          </a:p>
        </p:txBody>
      </p:sp>
      <p:pic>
        <p:nvPicPr>
          <p:cNvPr id="4098" name="Picture 2" descr="Image result for genoc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2932" y="1931009"/>
            <a:ext cx="4552415" cy="30273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genoc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1953" y="4399469"/>
            <a:ext cx="3933422" cy="2171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720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223528"/>
          </a:xfrm>
        </p:spPr>
        <p:txBody>
          <a:bodyPr>
            <a:normAutofit fontScale="90000"/>
          </a:bodyPr>
          <a:lstStyle/>
          <a:p>
            <a:pPr fontAlgn="base"/>
            <a:r>
              <a:rPr lang="en-GB" sz="4000" dirty="0" smtClean="0">
                <a:solidFill>
                  <a:schemeClr val="tx1"/>
                </a:solidFill>
              </a:rPr>
              <a:t>The </a:t>
            </a:r>
            <a:r>
              <a:rPr lang="en-GB" sz="4000" dirty="0">
                <a:solidFill>
                  <a:schemeClr val="tx1"/>
                </a:solidFill>
              </a:rPr>
              <a:t>four great murderers of the 20</a:t>
            </a:r>
            <a:r>
              <a:rPr lang="en-GB" sz="4000" baseline="30000" dirty="0">
                <a:solidFill>
                  <a:schemeClr val="tx1"/>
                </a:solidFill>
              </a:rPr>
              <a:t>th </a:t>
            </a:r>
            <a:r>
              <a:rPr lang="en-GB" sz="4000" dirty="0">
                <a:solidFill>
                  <a:schemeClr val="tx1"/>
                </a:solidFill>
              </a:rPr>
              <a:t>century—Mao, Stalin, Hitler and Pol Pot—were united by their hatred of religious faith. </a:t>
            </a:r>
            <a:r>
              <a:rPr lang="en-GB" dirty="0"/>
              <a:t/>
            </a:r>
            <a:br>
              <a:rPr lang="en-GB" dirty="0"/>
            </a:br>
            <a:r>
              <a:rPr lang="en-GB" dirty="0"/>
              <a:t> </a:t>
            </a:r>
            <a:br>
              <a:rPr lang="en-GB" dirty="0"/>
            </a:br>
            <a:endParaRPr lang="en-GB" dirty="0"/>
          </a:p>
        </p:txBody>
      </p:sp>
      <p:sp>
        <p:nvSpPr>
          <p:cNvPr id="3" name="AutoShape 4" descr="Image result for ma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8134" name="Picture 6" descr="http://cdn2.gbtimes.com/cdn/farfuture/_wd9--x3uYv9831RFjds87TT81inDh78UK9uXnzcqVs/mtime:1387240108/sites/default/files/styles/1280_wide/public/2012/04/10/mao-communist-snake.jpg?itok=tHO48FJ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8795" y="2459864"/>
            <a:ext cx="3911048" cy="2479183"/>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http://s1.thingpic.com/images/71/kEpNMYUmh8KctpjLifBftPbu.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5702" y="2459864"/>
            <a:ext cx="1828800" cy="2472133"/>
          </a:xfrm>
          <a:prstGeom prst="rect">
            <a:avLst/>
          </a:prstGeom>
          <a:noFill/>
          <a:extLst>
            <a:ext uri="{909E8E84-426E-40DD-AFC4-6F175D3DCCD1}">
              <a14:hiddenFill xmlns:a14="http://schemas.microsoft.com/office/drawing/2010/main">
                <a:solidFill>
                  <a:srgbClr val="FFFFFF"/>
                </a:solidFill>
              </a14:hiddenFill>
            </a:ext>
          </a:extLst>
        </p:spPr>
      </p:pic>
      <p:pic>
        <p:nvPicPr>
          <p:cNvPr id="48138" name="Picture 10" descr="https://encrypted-tbn2.gstatic.com/images?q=tbn:ANd9GcRtxPYdIhViv7zLO0mUKuYO81qfVp0hbJQ439MgBbBnC7c2351F6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6051" y="2458257"/>
            <a:ext cx="1943100" cy="2473740"/>
          </a:xfrm>
          <a:prstGeom prst="rect">
            <a:avLst/>
          </a:prstGeom>
          <a:noFill/>
          <a:extLst>
            <a:ext uri="{909E8E84-426E-40DD-AFC4-6F175D3DCCD1}">
              <a14:hiddenFill xmlns:a14="http://schemas.microsoft.com/office/drawing/2010/main">
                <a:solidFill>
                  <a:srgbClr val="FFFFFF"/>
                </a:solidFill>
              </a14:hiddenFill>
            </a:ext>
          </a:extLst>
        </p:spPr>
      </p:pic>
      <p:pic>
        <p:nvPicPr>
          <p:cNvPr id="48140" name="Picture 12" descr="https://encrypted-tbn2.gstatic.com/images?q=tbn:ANd9GcS9_o9ZlbutX6L6JCq9FiT35g66HW662ORurDLzjVqcgPgfWP3C5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8988" y="2458257"/>
            <a:ext cx="1704975" cy="24737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78795" y="5644054"/>
            <a:ext cx="7597646"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8290324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506" y="373116"/>
            <a:ext cx="8596668" cy="2575035"/>
          </a:xfrm>
        </p:spPr>
        <p:txBody>
          <a:bodyPr>
            <a:normAutofit fontScale="90000"/>
          </a:bodyPr>
          <a:lstStyle/>
          <a:p>
            <a:r>
              <a:rPr lang="en-GB" dirty="0" smtClean="0"/>
              <a:t>So What Might We Do?</a:t>
            </a:r>
            <a:br>
              <a:rPr lang="en-GB" dirty="0" smtClean="0"/>
            </a:br>
            <a:r>
              <a:rPr lang="en-GB" dirty="0"/>
              <a:t/>
            </a:r>
            <a:br>
              <a:rPr lang="en-GB" dirty="0"/>
            </a:br>
            <a:r>
              <a:rPr lang="en-GB" dirty="0" smtClean="0">
                <a:solidFill>
                  <a:schemeClr val="tx1"/>
                </a:solidFill>
              </a:rPr>
              <a:t>Show Solidarity</a:t>
            </a:r>
            <a:br>
              <a:rPr lang="en-GB" dirty="0" smtClean="0">
                <a:solidFill>
                  <a:schemeClr val="tx1"/>
                </a:solidFill>
              </a:rPr>
            </a:br>
            <a:r>
              <a:rPr lang="en-GB" dirty="0" smtClean="0">
                <a:solidFill>
                  <a:schemeClr val="tx1"/>
                </a:solidFill>
              </a:rPr>
              <a:t>Speak Out</a:t>
            </a:r>
            <a:br>
              <a:rPr lang="en-GB" dirty="0" smtClean="0">
                <a:solidFill>
                  <a:schemeClr val="tx1"/>
                </a:solidFill>
              </a:rPr>
            </a:br>
            <a:r>
              <a:rPr lang="en-GB" dirty="0" smtClean="0">
                <a:solidFill>
                  <a:schemeClr val="tx1"/>
                </a:solidFill>
              </a:rPr>
              <a:t>Promote Dialogue and Reconciliation</a:t>
            </a:r>
            <a:br>
              <a:rPr lang="en-GB" dirty="0" smtClean="0">
                <a:solidFill>
                  <a:schemeClr val="tx1"/>
                </a:solidFill>
              </a:rPr>
            </a:br>
            <a:r>
              <a:rPr lang="en-GB" dirty="0" smtClean="0">
                <a:solidFill>
                  <a:schemeClr val="tx1"/>
                </a:solidFill>
              </a:rPr>
              <a:t>Evangelise - Let the blood of martyrs be the seed of the church.</a:t>
            </a:r>
            <a:r>
              <a:rPr lang="en-GB" b="1" dirty="0">
                <a:solidFill>
                  <a:srgbClr val="FF0000"/>
                </a:solidFill>
              </a:rPr>
              <a:t> </a:t>
            </a:r>
            <a:endParaRPr lang="en-GB" dirty="0">
              <a:solidFill>
                <a:schemeClr val="tx1"/>
              </a:solidFill>
            </a:endParaRPr>
          </a:p>
        </p:txBody>
      </p:sp>
      <p:sp>
        <p:nvSpPr>
          <p:cNvPr id="3" name="Rectangle 2"/>
          <p:cNvSpPr/>
          <p:nvPr/>
        </p:nvSpPr>
        <p:spPr>
          <a:xfrm>
            <a:off x="5901876" y="3244334"/>
            <a:ext cx="253596" cy="369332"/>
          </a:xfrm>
          <a:prstGeom prst="rect">
            <a:avLst/>
          </a:prstGeom>
        </p:spPr>
        <p:txBody>
          <a:bodyPr wrap="none">
            <a:spAutoFit/>
          </a:bodyPr>
          <a:lstStyle/>
          <a:p>
            <a:r>
              <a:rPr lang="en-GB" b="1" dirty="0" smtClean="0">
                <a:solidFill>
                  <a:srgbClr val="FF0000"/>
                </a:solidFill>
              </a:rPr>
              <a:t> </a:t>
            </a:r>
            <a:endParaRPr lang="en-GB" dirty="0"/>
          </a:p>
        </p:txBody>
      </p:sp>
      <p:sp>
        <p:nvSpPr>
          <p:cNvPr id="4" name="Rectangle 3"/>
          <p:cNvSpPr/>
          <p:nvPr/>
        </p:nvSpPr>
        <p:spPr>
          <a:xfrm>
            <a:off x="978795" y="5644054"/>
            <a:ext cx="7597646" cy="369332"/>
          </a:xfrm>
          <a:prstGeom prst="rect">
            <a:avLst/>
          </a:prstGeom>
        </p:spPr>
        <p:txBody>
          <a:bodyPr wrap="square">
            <a:spAutoFit/>
          </a:bodyPr>
          <a:lstStyle/>
          <a:p>
            <a:r>
              <a:rPr lang="en-GB" b="1" dirty="0">
                <a:solidFill>
                  <a:srgbClr val="FF0000"/>
                </a:solidFill>
              </a:rPr>
              <a:t>+ If a faith is worth dying for it might be worth living for.</a:t>
            </a:r>
          </a:p>
        </p:txBody>
      </p:sp>
      <p:sp>
        <p:nvSpPr>
          <p:cNvPr id="5" name="Rectangle 4"/>
          <p:cNvSpPr/>
          <p:nvPr/>
        </p:nvSpPr>
        <p:spPr>
          <a:xfrm rot="10800000" flipV="1">
            <a:off x="3807502" y="4104094"/>
            <a:ext cx="7000406" cy="784830"/>
          </a:xfrm>
          <a:prstGeom prst="rect">
            <a:avLst/>
          </a:prstGeom>
        </p:spPr>
        <p:txBody>
          <a:bodyPr wrap="square">
            <a:spAutoFit/>
          </a:bodyPr>
          <a:lstStyle/>
          <a:p>
            <a:pPr>
              <a:lnSpc>
                <a:spcPts val="1800"/>
              </a:lnSpc>
            </a:pPr>
            <a:r>
              <a:rPr lang="en-GB" i="1" dirty="0">
                <a:latin typeface="Seravek"/>
                <a:ea typeface="Calibri" panose="020F0502020204030204" pitchFamily="34" charset="0"/>
              </a:rPr>
              <a:t>‘Christianity has died many times and risen again; for it had a God who knew the way out of the grave’</a:t>
            </a:r>
            <a:r>
              <a:rPr lang="en-GB" dirty="0">
                <a:latin typeface="Seravek"/>
                <a:ea typeface="Calibri" panose="020F0502020204030204" pitchFamily="34" charset="0"/>
              </a:rPr>
              <a:t>   G.K.Chesterton -</a:t>
            </a:r>
            <a:r>
              <a:rPr lang="en-GB" i="1" dirty="0">
                <a:latin typeface="Seravek"/>
                <a:ea typeface="Calibri" panose="020F0502020204030204" pitchFamily="34" charset="0"/>
              </a:rPr>
              <a:t> The Everlasting Man</a:t>
            </a:r>
            <a:endParaRPr lang="en-GB" sz="1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679451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27314"/>
          </a:xfrm>
        </p:spPr>
        <p:txBody>
          <a:bodyPr>
            <a:normAutofit/>
          </a:bodyPr>
          <a:lstStyle/>
          <a:p>
            <a:r>
              <a:rPr lang="en-GB" b="1" dirty="0">
                <a:solidFill>
                  <a:srgbClr val="002060"/>
                </a:solidFill>
              </a:rPr>
              <a:t>“Silence in the face of evil is itself evil…not to speak is to speak. Not to act is to act.” Dietrich </a:t>
            </a:r>
            <a:r>
              <a:rPr lang="en-GB" b="1" dirty="0" smtClean="0">
                <a:solidFill>
                  <a:srgbClr val="002060"/>
                </a:solidFill>
              </a:rPr>
              <a:t>Bonhoeffer</a:t>
            </a:r>
            <a:endParaRPr lang="en-GB" dirty="0">
              <a:solidFill>
                <a:srgbClr val="002060"/>
              </a:solidFill>
            </a:endParaRPr>
          </a:p>
        </p:txBody>
      </p:sp>
      <p:pic>
        <p:nvPicPr>
          <p:cNvPr id="9218" name="Picture 2" descr="dietrich-bonhoeff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768" y="2603567"/>
            <a:ext cx="7650051" cy="32139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923847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0621" y="2002221"/>
            <a:ext cx="10818697" cy="4093428"/>
          </a:xfrm>
          <a:prstGeom prst="rect">
            <a:avLst/>
          </a:prstGeom>
        </p:spPr>
        <p:txBody>
          <a:bodyPr wrap="square">
            <a:spAutoFit/>
          </a:bodyPr>
          <a:lstStyle/>
          <a:p>
            <a:pPr fontAlgn="base"/>
            <a:r>
              <a:rPr lang="en-GB" sz="2000" b="1" i="0" dirty="0" smtClean="0">
                <a:effectLst/>
                <a:latin typeface="Times New Roman" panose="02020603050405020304" pitchFamily="18" charset="0"/>
                <a:cs typeface="Times New Roman" panose="02020603050405020304" pitchFamily="18" charset="0"/>
              </a:rPr>
              <a:t>Red Wednesday – Wednesday November 23</a:t>
            </a:r>
            <a:r>
              <a:rPr lang="en-GB" sz="2000" b="1" i="0" baseline="30000" dirty="0" smtClean="0">
                <a:effectLst/>
                <a:latin typeface="Times New Roman" panose="02020603050405020304" pitchFamily="18" charset="0"/>
                <a:cs typeface="Times New Roman" panose="02020603050405020304" pitchFamily="18" charset="0"/>
              </a:rPr>
              <a:t>rd </a:t>
            </a:r>
            <a:r>
              <a:rPr lang="en-GB" sz="2000" b="1" i="0" dirty="0" smtClean="0">
                <a:effectLst/>
                <a:latin typeface="Times New Roman" panose="02020603050405020304" pitchFamily="18" charset="0"/>
                <a:cs typeface="Times New Roman" panose="02020603050405020304" pitchFamily="18" charset="0"/>
              </a:rPr>
              <a:t>was a moment to focus on the dramatic increase in religious persecution worldwide which has occurred in the past six years. 5.3 billion people (76 per cent of the world’s population) live in countries with a high or very high level of restrictions on religion. </a:t>
            </a:r>
          </a:p>
          <a:p>
            <a:pPr fontAlgn="base"/>
            <a:r>
              <a:rPr lang="en-GB" sz="2000" b="1" i="0" dirty="0" smtClean="0">
                <a:effectLst/>
                <a:latin typeface="Times New Roman" panose="02020603050405020304" pitchFamily="18" charset="0"/>
                <a:cs typeface="Times New Roman" panose="02020603050405020304" pitchFamily="18" charset="0"/>
              </a:rPr>
              <a:t>From Bangladesh, where atheists are murdered with impunity to Saudi Arabia where churches are banned and converts are criminalised, to Burma, where Muslim </a:t>
            </a:r>
            <a:r>
              <a:rPr lang="en-GB" sz="2000" b="1" i="0" dirty="0" err="1" smtClean="0">
                <a:effectLst/>
                <a:latin typeface="Times New Roman" panose="02020603050405020304" pitchFamily="18" charset="0"/>
                <a:cs typeface="Times New Roman" panose="02020603050405020304" pitchFamily="18" charset="0"/>
              </a:rPr>
              <a:t>Rohingya</a:t>
            </a:r>
            <a:r>
              <a:rPr lang="en-GB" sz="2000" b="1" i="0" dirty="0" smtClean="0">
                <a:effectLst/>
                <a:latin typeface="Times New Roman" panose="02020603050405020304" pitchFamily="18" charset="0"/>
                <a:cs typeface="Times New Roman" panose="02020603050405020304" pitchFamily="18" charset="0"/>
              </a:rPr>
              <a:t> are denied citizenship, to Iran where Baha'is are executed, to China, where bishops are imprisoned and churches demolished, to countries like Syria, Iraq, Nigeria, Pakistan, Sudan and North Korea, where believers are subjected to genocide, crimes against humanity, persecution or discrimination, lives are literally soaked in blood. Red Wednesday was a chance to show solidarity and to demonstrate that their suffering is not forgotten; a chance for people of all faiths and none to shine a light on global suffering.</a:t>
            </a:r>
            <a:endParaRPr lang="en-GB" sz="2000" b="0" i="0" dirty="0" smtClean="0">
              <a:effectLst/>
              <a:latin typeface="Times New Roman" panose="02020603050405020304" pitchFamily="18" charset="0"/>
              <a:cs typeface="Times New Roman" panose="02020603050405020304" pitchFamily="18" charset="0"/>
            </a:endParaRPr>
          </a:p>
          <a:p>
            <a:pPr fontAlgn="base"/>
            <a:r>
              <a:rPr lang="en-GB" sz="2000" b="1" i="0" dirty="0" smtClean="0">
                <a:solidFill>
                  <a:srgbClr val="FF0000"/>
                </a:solidFill>
                <a:effectLst/>
                <a:latin typeface="Times New Roman" panose="02020603050405020304" pitchFamily="18" charset="0"/>
                <a:cs typeface="Times New Roman" panose="02020603050405020304" pitchFamily="18" charset="0"/>
              </a:rPr>
              <a:t> </a:t>
            </a:r>
            <a:endParaRPr lang="en-GB" sz="2000" b="0" i="0" dirty="0">
              <a:solidFill>
                <a:srgbClr val="FF0000"/>
              </a:solidFill>
              <a:effectLst/>
              <a:latin typeface="Times New Roman" panose="02020603050405020304" pitchFamily="18" charset="0"/>
              <a:cs typeface="Times New Roman" panose="02020603050405020304" pitchFamily="18" charset="0"/>
            </a:endParaRPr>
          </a:p>
        </p:txBody>
      </p:sp>
      <p:pic>
        <p:nvPicPr>
          <p:cNvPr id="3" name="Picture 8" descr="https://pbs.twimg.com/profile_banners/2691748627/1479909142/1500x5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5832" y="189186"/>
            <a:ext cx="5880538" cy="15351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0800000" flipV="1">
            <a:off x="1371599" y="6013385"/>
            <a:ext cx="7204841" cy="369332"/>
          </a:xfrm>
          <a:prstGeom prst="rect">
            <a:avLst/>
          </a:prstGeom>
        </p:spPr>
        <p:txBody>
          <a:bodyPr wrap="square">
            <a:spAutoFit/>
          </a:bodyPr>
          <a:lstStyle/>
          <a:p>
            <a:r>
              <a:rPr lang="en-GB" b="1" dirty="0">
                <a:solidFill>
                  <a:srgbClr val="FF0000"/>
                </a:solidFill>
              </a:rPr>
              <a:t>+ If a faith is worth dying for it might be worth living for.</a:t>
            </a:r>
          </a:p>
        </p:txBody>
      </p:sp>
      <p:sp>
        <p:nvSpPr>
          <p:cNvPr id="5" name="Rectangle 4"/>
          <p:cNvSpPr/>
          <p:nvPr/>
        </p:nvSpPr>
        <p:spPr>
          <a:xfrm>
            <a:off x="110360" y="189186"/>
            <a:ext cx="7311324" cy="369332"/>
          </a:xfrm>
          <a:prstGeom prst="rect">
            <a:avLst/>
          </a:prstGeom>
        </p:spPr>
        <p:txBody>
          <a:bodyPr wrap="square">
            <a:spAutoFit/>
          </a:bodyPr>
          <a:lstStyle/>
          <a:p>
            <a:pPr>
              <a:spcAft>
                <a:spcPts val="0"/>
              </a:spcAft>
            </a:pPr>
            <a:r>
              <a:rPr lang="en-GB"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Some Things We Might Do</a:t>
            </a:r>
          </a:p>
        </p:txBody>
      </p:sp>
    </p:spTree>
    <p:extLst>
      <p:ext uri="{BB962C8B-B14F-4D97-AF65-F5344CB8AC3E}">
        <p14:creationId xmlns:p14="http://schemas.microsoft.com/office/powerpoint/2010/main" val="1635457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Copt New Marty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946" y="2333413"/>
            <a:ext cx="4822602" cy="319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Fasanenstrasse Synagogue, Berlin, after Kristallnacht in 1938"/>
          <p:cNvPicPr>
            <a:picLocks noChangeAspect="1" noChangeArrowheads="1"/>
          </p:cNvPicPr>
          <p:nvPr/>
        </p:nvPicPr>
        <p:blipFill>
          <a:blip r:embed="rId3" cstate="print"/>
          <a:srcRect/>
          <a:stretch>
            <a:fillRect/>
          </a:stretch>
        </p:blipFill>
        <p:spPr bwMode="auto">
          <a:xfrm>
            <a:off x="5903517" y="2333413"/>
            <a:ext cx="2639584" cy="3191408"/>
          </a:xfrm>
          <a:prstGeom prst="rect">
            <a:avLst/>
          </a:prstGeom>
          <a:noFill/>
        </p:spPr>
      </p:pic>
      <p:pic>
        <p:nvPicPr>
          <p:cNvPr id="5" name="Picture 6" descr="3 Coptic Churches were burnt down last week"/>
          <p:cNvPicPr>
            <a:picLocks noChangeAspect="1" noChangeArrowheads="1"/>
          </p:cNvPicPr>
          <p:nvPr/>
        </p:nvPicPr>
        <p:blipFill>
          <a:blip r:embed="rId4" cstate="print"/>
          <a:srcRect/>
          <a:stretch>
            <a:fillRect/>
          </a:stretch>
        </p:blipFill>
        <p:spPr bwMode="auto">
          <a:xfrm>
            <a:off x="8886986" y="2333413"/>
            <a:ext cx="2857500" cy="3191408"/>
          </a:xfrm>
          <a:prstGeom prst="rect">
            <a:avLst/>
          </a:prstGeom>
          <a:noFill/>
        </p:spPr>
      </p:pic>
      <p:sp>
        <p:nvSpPr>
          <p:cNvPr id="3" name="Rectangle 2"/>
          <p:cNvSpPr/>
          <p:nvPr/>
        </p:nvSpPr>
        <p:spPr>
          <a:xfrm>
            <a:off x="1029553" y="6195848"/>
            <a:ext cx="6415029" cy="369332"/>
          </a:xfrm>
          <a:prstGeom prst="rect">
            <a:avLst/>
          </a:prstGeom>
        </p:spPr>
        <p:txBody>
          <a:bodyPr wrap="square">
            <a:spAutoFit/>
          </a:bodyPr>
          <a:lstStyle/>
          <a:p>
            <a:r>
              <a:rPr lang="en-GB" b="1" dirty="0">
                <a:solidFill>
                  <a:srgbClr val="FF0000"/>
                </a:solidFill>
              </a:rPr>
              <a:t>+ If a faith is worth dying for it might be worth living for.</a:t>
            </a:r>
          </a:p>
        </p:txBody>
      </p:sp>
      <p:sp>
        <p:nvSpPr>
          <p:cNvPr id="6" name="Title 5"/>
          <p:cNvSpPr>
            <a:spLocks noGrp="1"/>
          </p:cNvSpPr>
          <p:nvPr>
            <p:ph type="title"/>
          </p:nvPr>
        </p:nvSpPr>
        <p:spPr>
          <a:xfrm>
            <a:off x="503913" y="341586"/>
            <a:ext cx="8596668" cy="1320800"/>
          </a:xfrm>
        </p:spPr>
        <p:txBody>
          <a:bodyPr>
            <a:noAutofit/>
          </a:bodyPr>
          <a:lstStyle/>
          <a:p>
            <a:r>
              <a:rPr lang="en-GB" sz="2400" dirty="0">
                <a:solidFill>
                  <a:srgbClr val="7030A0"/>
                </a:solidFill>
              </a:rPr>
              <a:t>2013 </a:t>
            </a:r>
            <a:r>
              <a:rPr lang="en-GB" sz="2400" dirty="0" smtClean="0">
                <a:solidFill>
                  <a:srgbClr val="7030A0"/>
                </a:solidFill>
              </a:rPr>
              <a:t>-</a:t>
            </a:r>
            <a:r>
              <a:rPr lang="en-GB" sz="2400" dirty="0">
                <a:solidFill>
                  <a:srgbClr val="7030A0"/>
                </a:solidFill>
              </a:rPr>
              <a:t> Egypt’s </a:t>
            </a:r>
            <a:r>
              <a:rPr lang="en-GB" sz="2400" dirty="0" smtClean="0">
                <a:solidFill>
                  <a:srgbClr val="7030A0"/>
                </a:solidFill>
              </a:rPr>
              <a:t>Kristallnacht - </a:t>
            </a:r>
            <a:r>
              <a:rPr lang="en-GB" sz="2400" dirty="0">
                <a:solidFill>
                  <a:srgbClr val="7030A0"/>
                </a:solidFill>
              </a:rPr>
              <a:t>the burning or bombing of more than 50 of Egypt’s churches </a:t>
            </a:r>
            <a:r>
              <a:rPr lang="en-GB" sz="2400" dirty="0" smtClean="0">
                <a:solidFill>
                  <a:srgbClr val="7030A0"/>
                </a:solidFill>
              </a:rPr>
              <a:t>in Alexandria</a:t>
            </a:r>
            <a:r>
              <a:rPr lang="en-GB" sz="2400" dirty="0">
                <a:solidFill>
                  <a:srgbClr val="7030A0"/>
                </a:solidFill>
              </a:rPr>
              <a:t>, Arish, </a:t>
            </a:r>
            <a:r>
              <a:rPr lang="en-GB" sz="2400" dirty="0" err="1">
                <a:solidFill>
                  <a:srgbClr val="7030A0"/>
                </a:solidFill>
              </a:rPr>
              <a:t>Assiut</a:t>
            </a:r>
            <a:r>
              <a:rPr lang="en-GB" sz="2400" dirty="0">
                <a:solidFill>
                  <a:srgbClr val="7030A0"/>
                </a:solidFill>
              </a:rPr>
              <a:t>, </a:t>
            </a:r>
            <a:r>
              <a:rPr lang="en-GB" sz="2400" dirty="0" err="1">
                <a:solidFill>
                  <a:srgbClr val="7030A0"/>
                </a:solidFill>
              </a:rPr>
              <a:t>Beni</a:t>
            </a:r>
            <a:r>
              <a:rPr lang="en-GB" sz="2400" dirty="0">
                <a:solidFill>
                  <a:srgbClr val="7030A0"/>
                </a:solidFill>
              </a:rPr>
              <a:t> </a:t>
            </a:r>
            <a:r>
              <a:rPr lang="en-GB" sz="2400" dirty="0" err="1">
                <a:solidFill>
                  <a:srgbClr val="7030A0"/>
                </a:solidFill>
              </a:rPr>
              <a:t>Suef</a:t>
            </a:r>
            <a:r>
              <a:rPr lang="en-GB" sz="2400" dirty="0">
                <a:solidFill>
                  <a:srgbClr val="7030A0"/>
                </a:solidFill>
              </a:rPr>
              <a:t>, Cairo, </a:t>
            </a:r>
            <a:r>
              <a:rPr lang="en-GB" sz="2400" dirty="0" err="1">
                <a:solidFill>
                  <a:srgbClr val="7030A0"/>
                </a:solidFill>
              </a:rPr>
              <a:t>Fayoum</a:t>
            </a:r>
            <a:r>
              <a:rPr lang="en-GB" sz="2400" dirty="0">
                <a:solidFill>
                  <a:srgbClr val="7030A0"/>
                </a:solidFill>
              </a:rPr>
              <a:t>, </a:t>
            </a:r>
            <a:r>
              <a:rPr lang="en-GB" sz="2400" dirty="0" err="1">
                <a:solidFill>
                  <a:srgbClr val="7030A0"/>
                </a:solidFill>
              </a:rPr>
              <a:t>Gharbiya</a:t>
            </a:r>
            <a:r>
              <a:rPr lang="en-GB" sz="2400" dirty="0">
                <a:solidFill>
                  <a:srgbClr val="7030A0"/>
                </a:solidFill>
              </a:rPr>
              <a:t>, Giza, </a:t>
            </a:r>
            <a:r>
              <a:rPr lang="en-GB" sz="2400" dirty="0" err="1">
                <a:solidFill>
                  <a:srgbClr val="7030A0"/>
                </a:solidFill>
              </a:rPr>
              <a:t>Minya</a:t>
            </a:r>
            <a:r>
              <a:rPr lang="en-GB" sz="2400" dirty="0">
                <a:solidFill>
                  <a:srgbClr val="7030A0"/>
                </a:solidFill>
              </a:rPr>
              <a:t>, </a:t>
            </a:r>
            <a:r>
              <a:rPr lang="en-GB" sz="2400" dirty="0" err="1">
                <a:solidFill>
                  <a:srgbClr val="7030A0"/>
                </a:solidFill>
              </a:rPr>
              <a:t>Qena</a:t>
            </a:r>
            <a:r>
              <a:rPr lang="en-GB" sz="2400" dirty="0">
                <a:solidFill>
                  <a:srgbClr val="7030A0"/>
                </a:solidFill>
              </a:rPr>
              <a:t>, </a:t>
            </a:r>
            <a:r>
              <a:rPr lang="en-GB" sz="2400" dirty="0" err="1">
                <a:solidFill>
                  <a:srgbClr val="7030A0"/>
                </a:solidFill>
              </a:rPr>
              <a:t>Sohag</a:t>
            </a:r>
            <a:r>
              <a:rPr lang="en-GB" sz="2400" dirty="0">
                <a:solidFill>
                  <a:srgbClr val="7030A0"/>
                </a:solidFill>
              </a:rPr>
              <a:t> and Suez</a:t>
            </a:r>
            <a:r>
              <a:rPr lang="en-GB" sz="2400" dirty="0" smtClean="0">
                <a:solidFill>
                  <a:srgbClr val="7030A0"/>
                </a:solidFill>
              </a:rPr>
              <a:t>. Also attacked were schools, homes </a:t>
            </a:r>
            <a:r>
              <a:rPr lang="en-GB" sz="2400" dirty="0">
                <a:solidFill>
                  <a:srgbClr val="7030A0"/>
                </a:solidFill>
              </a:rPr>
              <a:t>and businesses belonging to Coptic </a:t>
            </a:r>
            <a:r>
              <a:rPr lang="en-GB" sz="2400" dirty="0" smtClean="0">
                <a:solidFill>
                  <a:srgbClr val="7030A0"/>
                </a:solidFill>
              </a:rPr>
              <a:t>Christians.</a:t>
            </a:r>
            <a:endParaRPr lang="en-GB" sz="2400" dirty="0">
              <a:solidFill>
                <a:srgbClr val="7030A0"/>
              </a:solidFill>
            </a:endParaRPr>
          </a:p>
        </p:txBody>
      </p:sp>
    </p:spTree>
    <p:extLst>
      <p:ext uri="{BB962C8B-B14F-4D97-AF65-F5344CB8AC3E}">
        <p14:creationId xmlns:p14="http://schemas.microsoft.com/office/powerpoint/2010/main" val="24454141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November 23</a:t>
            </a:r>
            <a:r>
              <a:rPr lang="en-GB" b="1" baseline="30000" dirty="0" smtClean="0">
                <a:solidFill>
                  <a:srgbClr val="FF0000"/>
                </a:solidFill>
              </a:rPr>
              <a:t>rd</a:t>
            </a:r>
            <a:r>
              <a:rPr lang="en-GB" b="1" dirty="0" smtClean="0">
                <a:solidFill>
                  <a:srgbClr val="FF0000"/>
                </a:solidFill>
              </a:rPr>
              <a:t> 2016 Was Designated Red Wednesday</a:t>
            </a:r>
            <a:endParaRPr lang="en-GB" b="1" dirty="0">
              <a:solidFill>
                <a:srgbClr val="FF0000"/>
              </a:solidFill>
            </a:endParaRPr>
          </a:p>
        </p:txBody>
      </p:sp>
      <p:pic>
        <p:nvPicPr>
          <p:cNvPr id="2050" name="Picture 2" descr="https://pbs.twimg.com/media/Cx9nbY5XgAEqKl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290" y="1690688"/>
            <a:ext cx="4390623" cy="43906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mbeth-red-wednes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131" y="1690688"/>
            <a:ext cx="6063669" cy="43906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10800000" flipV="1">
            <a:off x="2349060" y="6151884"/>
            <a:ext cx="6924941"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587191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7170" name="Picture 2" descr="https://i0.wp.com/www.acnuk.org/data/images/1_ant/CAMPAIGNS/2016/RW2016/HEADF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475" y="140273"/>
            <a:ext cx="10515600" cy="49924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0800000" flipV="1">
            <a:off x="418475" y="5193814"/>
            <a:ext cx="10935323" cy="1077218"/>
          </a:xfrm>
          <a:prstGeom prst="rect">
            <a:avLst/>
          </a:prstGeom>
        </p:spPr>
        <p:txBody>
          <a:bodyPr wrap="square">
            <a:spAutoFit/>
          </a:bodyPr>
          <a:lstStyle/>
          <a:p>
            <a:r>
              <a:rPr lang="en-GB" sz="3200" b="0" i="0" dirty="0" smtClean="0">
                <a:solidFill>
                  <a:srgbClr val="444444"/>
                </a:solidFill>
                <a:effectLst/>
                <a:latin typeface="Open Sans"/>
              </a:rPr>
              <a:t>“</a:t>
            </a:r>
            <a:r>
              <a:rPr lang="en-GB" sz="3200" b="1" i="1" dirty="0" smtClean="0">
                <a:solidFill>
                  <a:srgbClr val="444444"/>
                </a:solidFill>
                <a:effectLst/>
                <a:latin typeface="inherit"/>
              </a:rPr>
              <a:t>Religious freedom is a daily stark choice between life and death</a:t>
            </a:r>
            <a:r>
              <a:rPr lang="en-GB" sz="3200" b="0" i="0" dirty="0" smtClean="0">
                <a:solidFill>
                  <a:srgbClr val="444444"/>
                </a:solidFill>
                <a:effectLst/>
                <a:latin typeface="Open Sans"/>
              </a:rPr>
              <a:t>”  HRH Prince Charles, Christmas 2016</a:t>
            </a:r>
            <a:endParaRPr lang="en-GB" sz="3200" dirty="0"/>
          </a:p>
        </p:txBody>
      </p:sp>
      <p:sp>
        <p:nvSpPr>
          <p:cNvPr id="5" name="Rectangle 4"/>
          <p:cNvSpPr/>
          <p:nvPr/>
        </p:nvSpPr>
        <p:spPr>
          <a:xfrm rot="10800000" flipV="1">
            <a:off x="569626" y="6332088"/>
            <a:ext cx="8006814"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2506714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3" name="Picture 8" descr="https://pbs.twimg.com/profile_banners/2691748627/1479909142/1500x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975" y="365124"/>
            <a:ext cx="10606823" cy="182428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pbs.twimg.com/media/Cx97YkvXAAES4H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75" y="2876134"/>
            <a:ext cx="3836832" cy="29836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d-wednesday-london-ey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032" y="2876134"/>
            <a:ext cx="3103807" cy="305709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pbs.twimg.com/media/Cx-JlxnXAAEQCa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8839" y="2876134"/>
            <a:ext cx="3574958" cy="30570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386520" y="2255158"/>
            <a:ext cx="4852290" cy="367216"/>
          </a:xfrm>
          <a:prstGeom prst="rect">
            <a:avLst/>
          </a:prstGeom>
        </p:spPr>
        <p:txBody>
          <a:bodyPr wrap="none">
            <a:spAutoFit/>
          </a:bodyPr>
          <a:lstStyle/>
          <a:p>
            <a:pPr>
              <a:lnSpc>
                <a:spcPct val="107000"/>
              </a:lnSpc>
              <a:spcAft>
                <a:spcPts val="800"/>
              </a:spcAft>
            </a:pPr>
            <a:r>
              <a:rPr lang="en-GB" b="1" u="none" strike="noStrike" dirty="0" smtClean="0">
                <a:solidFill>
                  <a:srgbClr val="FF0000"/>
                </a:solidFill>
                <a:effectLst/>
                <a:latin typeface="inherit"/>
                <a:ea typeface="Calibri" panose="020F0502020204030204" pitchFamily="34" charset="0"/>
                <a:cs typeface="Arial" panose="020B0604020202020204" pitchFamily="34" charset="0"/>
                <a:hlinkClick r:id="rId6"/>
              </a:rPr>
              <a:t>Justin </a:t>
            </a:r>
            <a:r>
              <a:rPr lang="en-GB" b="1" u="none" strike="noStrike" dirty="0" err="1" smtClean="0">
                <a:solidFill>
                  <a:srgbClr val="FF0000"/>
                </a:solidFill>
                <a:effectLst/>
                <a:latin typeface="inherit"/>
                <a:ea typeface="Calibri" panose="020F0502020204030204" pitchFamily="34" charset="0"/>
                <a:cs typeface="Arial" panose="020B0604020202020204" pitchFamily="34" charset="0"/>
                <a:hlinkClick r:id="rId6"/>
              </a:rPr>
              <a:t>Welby</a:t>
            </a:r>
            <a:r>
              <a:rPr lang="en-GB" b="1" u="none" strike="noStrike" dirty="0" smtClean="0">
                <a:solidFill>
                  <a:srgbClr val="FF0000"/>
                </a:solidFill>
                <a:effectLst/>
                <a:latin typeface="inherit"/>
                <a:ea typeface="Calibri" panose="020F0502020204030204" pitchFamily="34" charset="0"/>
                <a:cs typeface="Arial" panose="020B0604020202020204" pitchFamily="34" charset="0"/>
                <a:hlinkClick r:id="rId6"/>
              </a:rPr>
              <a:t> ن</a:t>
            </a:r>
            <a:r>
              <a:rPr lang="en-GB" u="none" strike="noStrike" dirty="0" smtClean="0">
                <a:solidFill>
                  <a:srgbClr val="FF0000"/>
                </a:solidFill>
                <a:effectLst/>
                <a:latin typeface="Arial" panose="020B0604020202020204" pitchFamily="34" charset="0"/>
                <a:ea typeface="Calibri" panose="020F0502020204030204" pitchFamily="34" charset="0"/>
                <a:cs typeface="Times New Roman" panose="02020603050405020304" pitchFamily="18" charset="0"/>
                <a:hlinkClick r:id="rId6"/>
              </a:rPr>
              <a:t> </a:t>
            </a:r>
            <a:r>
              <a:rPr lang="en-GB" u="none" strike="noStrike" dirty="0" smtClean="0">
                <a:solidFill>
                  <a:srgbClr val="FF0000"/>
                </a:solidFill>
                <a:effectLst/>
                <a:latin typeface="inherit"/>
                <a:ea typeface="Calibri" panose="020F0502020204030204" pitchFamily="34" charset="0"/>
                <a:cs typeface="Arial" panose="020B0604020202020204" pitchFamily="34" charset="0"/>
                <a:hlinkClick r:id="rId6"/>
              </a:rPr>
              <a:t>‏</a:t>
            </a:r>
            <a:r>
              <a:rPr lang="en-GB" u="none" strike="sngStrike" dirty="0" smtClean="0">
                <a:solidFill>
                  <a:srgbClr val="FF0000"/>
                </a:solidFill>
                <a:effectLst/>
                <a:latin typeface="inherit"/>
                <a:ea typeface="Calibri" panose="020F0502020204030204" pitchFamily="34" charset="0"/>
                <a:cs typeface="Arial" panose="020B0604020202020204" pitchFamily="34" charset="0"/>
                <a:hlinkClick r:id="rId6"/>
              </a:rPr>
              <a:t>@</a:t>
            </a:r>
            <a:r>
              <a:rPr lang="en-GB" b="1" u="none" strike="noStrike" dirty="0" err="1" smtClean="0">
                <a:solidFill>
                  <a:srgbClr val="FF0000"/>
                </a:solidFill>
                <a:effectLst/>
                <a:latin typeface="inherit"/>
                <a:ea typeface="Calibri" panose="020F0502020204030204" pitchFamily="34" charset="0"/>
                <a:cs typeface="Arial" panose="020B0604020202020204" pitchFamily="34" charset="0"/>
                <a:hlinkClick r:id="rId6"/>
              </a:rPr>
              <a:t>JustinWelby</a:t>
            </a:r>
            <a:r>
              <a:rPr lang="en-GB" u="none" strike="noStrike" dirty="0" smtClean="0">
                <a:solidFill>
                  <a:srgbClr val="FF0000"/>
                </a:solidFill>
                <a:effectLst/>
                <a:latin typeface="Arial" panose="020B0604020202020204" pitchFamily="34" charset="0"/>
                <a:ea typeface="Calibri" panose="020F0502020204030204" pitchFamily="34" charset="0"/>
                <a:cs typeface="Times New Roman" panose="02020603050405020304" pitchFamily="18" charset="0"/>
                <a:hlinkClick r:id="rId6"/>
              </a:rPr>
              <a:t> </a:t>
            </a:r>
            <a:r>
              <a:rPr lang="en-GB" sz="1400" u="none" strike="noStrike" dirty="0" smtClean="0">
                <a:solidFill>
                  <a:srgbClr val="FF0000"/>
                </a:solidFill>
                <a:effectLst/>
                <a:latin typeface="inherit"/>
                <a:ea typeface="Calibri" panose="020F0502020204030204" pitchFamily="34" charset="0"/>
                <a:cs typeface="Times New Roman" panose="02020603050405020304" pitchFamily="18" charset="0"/>
                <a:hlinkClick r:id="rId7" tooltip="5:03 am - 23 Nov 2016"/>
              </a:rPr>
              <a:t>10h10 hours ago</a:t>
            </a:r>
            <a:endParaRPr lang="en-GB"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2855491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909" y="1296215"/>
            <a:ext cx="7376468" cy="70337"/>
          </a:xfrm>
        </p:spPr>
        <p:txBody>
          <a:bodyPr>
            <a:normAutofit fontScale="90000"/>
          </a:bodyPr>
          <a:lstStyle/>
          <a:p>
            <a:endParaRPr lang="en-GB" dirty="0"/>
          </a:p>
        </p:txBody>
      </p:sp>
      <p:pic>
        <p:nvPicPr>
          <p:cNvPr id="3074" name="Picture 2" descr="logo-bl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7705" y="2564428"/>
            <a:ext cx="4795344" cy="27323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avid-alton-red-wednes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28824"/>
            <a:ext cx="2497428" cy="44750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gaelos-red-wednesd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5628" y="2028824"/>
            <a:ext cx="3039415" cy="447500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pbs.twimg.com/profile_banners/2691748627/1479909142/1500x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975" y="257577"/>
            <a:ext cx="10606823" cy="15969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530236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3" name="Picture 8" descr="https://pbs.twimg.com/profile_banners/2691748627/1479909142/1500x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975" y="365124"/>
            <a:ext cx="10606823" cy="182428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pbs.twimg.com/media/Cx91IK9UkAAusj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975" y="2648607"/>
            <a:ext cx="3528811" cy="31700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iverpool-hope-university-red-wednesd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2572" y="2648607"/>
            <a:ext cx="3335628" cy="332467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pbs.twimg.com/media/Cx9k3EyW8AAr4CX.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6993" y="2648608"/>
            <a:ext cx="3346805" cy="33246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2043552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7410" name="Picture 2" descr="unnamed-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643" y="2289440"/>
            <a:ext cx="7170359" cy="34582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https://pbs.twimg.com/profile_banners/2691748627/1479909142/1500x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75" y="365124"/>
            <a:ext cx="10606823" cy="18242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665190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695" y="976097"/>
            <a:ext cx="8679305" cy="3539430"/>
          </a:xfrm>
          <a:prstGeom prst="rect">
            <a:avLst/>
          </a:prstGeom>
        </p:spPr>
        <p:txBody>
          <a:bodyPr wrap="square">
            <a:spAutoFit/>
          </a:bodyPr>
          <a:lstStyle/>
          <a:p>
            <a:pPr>
              <a:spcAft>
                <a:spcPts val="1200"/>
              </a:spcAft>
            </a:pPr>
            <a:r>
              <a:rPr lang="en-GB" sz="2800" dirty="0" smtClean="0">
                <a:solidFill>
                  <a:srgbClr val="FF0000"/>
                </a:solidFill>
                <a:latin typeface="Times New Roman" panose="02020603050405020304" pitchFamily="18" charset="0"/>
                <a:ea typeface="Calibri" panose="020F0502020204030204" pitchFamily="34" charset="0"/>
              </a:rPr>
              <a:t>Perhaps </a:t>
            </a:r>
            <a:r>
              <a:rPr lang="en-GB" sz="2800" dirty="0">
                <a:solidFill>
                  <a:srgbClr val="FF0000"/>
                </a:solidFill>
                <a:latin typeface="Times New Roman" panose="02020603050405020304" pitchFamily="18" charset="0"/>
                <a:ea typeface="Calibri" panose="020F0502020204030204" pitchFamily="34" charset="0"/>
              </a:rPr>
              <a:t>we </a:t>
            </a:r>
            <a:r>
              <a:rPr lang="en-GB" sz="2800" dirty="0" smtClean="0">
                <a:solidFill>
                  <a:srgbClr val="FF0000"/>
                </a:solidFill>
                <a:latin typeface="Times New Roman" panose="02020603050405020304" pitchFamily="18" charset="0"/>
                <a:ea typeface="Calibri" panose="020F0502020204030204" pitchFamily="34" charset="0"/>
              </a:rPr>
              <a:t>need </a:t>
            </a:r>
            <a:r>
              <a:rPr lang="en-GB" sz="2800" dirty="0">
                <a:solidFill>
                  <a:srgbClr val="FF0000"/>
                </a:solidFill>
                <a:latin typeface="Times New Roman" panose="02020603050405020304" pitchFamily="18" charset="0"/>
                <a:ea typeface="Calibri" panose="020F0502020204030204" pitchFamily="34" charset="0"/>
              </a:rPr>
              <a:t>a new Convention on Religious Freedom to sit alongside the Convention on Genocide – but if we promote such Conventions let’s dedicate ourselves to upholding and enforcing them too – and with universal application – making sure that words like genocide, persecution and discrimination are matched by deeds and are reflected in the way we do business with; sell arms to; or provide aid programmes to those who violate Article 18. </a:t>
            </a:r>
            <a:endParaRPr lang="en-GB" sz="2800" dirty="0">
              <a:solidFill>
                <a:srgbClr val="FF0000"/>
              </a:solidFill>
              <a:effectLst/>
              <a:latin typeface="Times New Roman" panose="02020603050405020304" pitchFamily="18" charset="0"/>
              <a:ea typeface="Calibri" panose="020F0502020204030204" pitchFamily="34" charset="0"/>
            </a:endParaRPr>
          </a:p>
        </p:txBody>
      </p:sp>
      <p:pic>
        <p:nvPicPr>
          <p:cNvPr id="3" name="Picture 2" descr="https://godandpoliticsuk.files.wordpress.com/2013/06/an-orphaned-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236" y="4515527"/>
            <a:ext cx="5524230" cy="1659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24760" y="391322"/>
            <a:ext cx="6396924" cy="584775"/>
          </a:xfrm>
          <a:prstGeom prst="rect">
            <a:avLst/>
          </a:prstGeom>
        </p:spPr>
        <p:txBody>
          <a:bodyPr wrap="square">
            <a:spAutoFit/>
          </a:bodyPr>
          <a:lstStyle/>
          <a:p>
            <a:pPr>
              <a:spcAft>
                <a:spcPts val="0"/>
              </a:spcAft>
            </a:pPr>
            <a:r>
              <a:rPr lang="en-GB" sz="3200" i="1" dirty="0">
                <a:latin typeface="Times New Roman" panose="02020603050405020304" pitchFamily="18" charset="0"/>
                <a:ea typeface="Calibri" panose="020F0502020204030204" pitchFamily="34" charset="0"/>
                <a:cs typeface="Times New Roman" panose="02020603050405020304" pitchFamily="18" charset="0"/>
              </a:rPr>
              <a:t>Some Things We Might Do</a:t>
            </a:r>
          </a:p>
        </p:txBody>
      </p:sp>
      <p:sp>
        <p:nvSpPr>
          <p:cNvPr id="6" name="Rectangle 5"/>
          <p:cNvSpPr/>
          <p:nvPr/>
        </p:nvSpPr>
        <p:spPr>
          <a:xfrm rot="10800000" flipV="1">
            <a:off x="794479" y="6175192"/>
            <a:ext cx="7781961"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5894258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730" y="579549"/>
            <a:ext cx="11011436" cy="5078313"/>
          </a:xfrm>
          <a:prstGeom prst="rect">
            <a:avLst/>
          </a:prstGeom>
        </p:spPr>
        <p:txBody>
          <a:bodyPr wrap="square">
            <a:spAutoFit/>
          </a:bodyPr>
          <a:lstStyle/>
          <a:p>
            <a:pPr>
              <a:spcAft>
                <a:spcPts val="0"/>
              </a:spcAft>
            </a:pPr>
            <a:r>
              <a:rPr lang="en-GB" sz="36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Some </a:t>
            </a:r>
            <a:r>
              <a:rPr lang="en-GB" sz="3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Things We Might </a:t>
            </a:r>
            <a:r>
              <a:rPr lang="en-GB" sz="36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Do</a:t>
            </a:r>
          </a:p>
          <a:p>
            <a:pPr>
              <a:spcAft>
                <a:spcPts val="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3600" dirty="0">
                <a:latin typeface="Times New Roman" panose="02020603050405020304" pitchFamily="18" charset="0"/>
                <a:ea typeface="Calibri" panose="020F0502020204030204" pitchFamily="34" charset="0"/>
                <a:cs typeface="Times New Roman" panose="02020603050405020304" pitchFamily="18" charset="0"/>
              </a:rPr>
              <a:t>Article 18 is a foundational human right—many would say </a:t>
            </a:r>
            <a:r>
              <a:rPr lang="en-GB" sz="3600" u="sng" dirty="0">
                <a:latin typeface="Times New Roman" panose="02020603050405020304" pitchFamily="18" charset="0"/>
                <a:ea typeface="Calibri" panose="020F0502020204030204" pitchFamily="34" charset="0"/>
                <a:cs typeface="Times New Roman" panose="02020603050405020304" pitchFamily="18" charset="0"/>
              </a:rPr>
              <a:t>the</a:t>
            </a:r>
            <a:r>
              <a:rPr lang="en-GB" sz="3600" dirty="0">
                <a:latin typeface="Times New Roman" panose="02020603050405020304" pitchFamily="18" charset="0"/>
                <a:ea typeface="Calibri" panose="020F0502020204030204" pitchFamily="34" charset="0"/>
                <a:cs typeface="Times New Roman" panose="02020603050405020304" pitchFamily="18" charset="0"/>
              </a:rPr>
              <a:t> foundational right. While there should be no hierarchy of rights, and all rights are interdependent, without the freedom to choose, practise, share without coercion and change your beliefs, what freedom is there? </a:t>
            </a:r>
            <a:r>
              <a:rPr lang="en-GB" sz="3600" dirty="0" smtClean="0">
                <a:latin typeface="Times New Roman" panose="02020603050405020304" pitchFamily="18" charset="0"/>
                <a:ea typeface="Calibri" panose="020F0502020204030204" pitchFamily="34" charset="0"/>
                <a:cs typeface="Times New Roman" panose="02020603050405020304" pitchFamily="18" charset="0"/>
              </a:rPr>
              <a:t>W</a:t>
            </a:r>
            <a:r>
              <a:rPr lang="en-GB" sz="3600" dirty="0" smtClean="0"/>
              <a:t>e </a:t>
            </a:r>
            <a:r>
              <a:rPr lang="en-GB" sz="3600" dirty="0"/>
              <a:t>must promulgate freedom of religion or </a:t>
            </a:r>
            <a:r>
              <a:rPr lang="en-GB" sz="3600" dirty="0" smtClean="0"/>
              <a:t>belief at </a:t>
            </a:r>
            <a:r>
              <a:rPr lang="en-GB" sz="3600" dirty="0"/>
              <a:t>every opportunity</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2027357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2580" y="721217"/>
            <a:ext cx="11039728" cy="5078313"/>
          </a:xfrm>
          <a:prstGeom prst="rect">
            <a:avLst/>
          </a:prstGeom>
        </p:spPr>
        <p:txBody>
          <a:bodyPr wrap="square">
            <a:spAutoFit/>
          </a:bodyPr>
          <a:lstStyle/>
          <a:p>
            <a:r>
              <a:rPr lang="en-GB" sz="3600" dirty="0" smtClean="0">
                <a:latin typeface="Calibri" panose="020F0502020204030204" pitchFamily="34" charset="0"/>
                <a:ea typeface="Calibri" panose="020F0502020204030204" pitchFamily="34" charset="0"/>
                <a:cs typeface="Times New Roman" panose="02020603050405020304" pitchFamily="18" charset="0"/>
              </a:rPr>
              <a:t>When </a:t>
            </a:r>
            <a:r>
              <a:rPr lang="en-GB" sz="3600" dirty="0">
                <a:latin typeface="Calibri" panose="020F0502020204030204" pitchFamily="34" charset="0"/>
                <a:ea typeface="Calibri" panose="020F0502020204030204" pitchFamily="34" charset="0"/>
                <a:cs typeface="Times New Roman" panose="02020603050405020304" pitchFamily="18" charset="0"/>
              </a:rPr>
              <a:t>the Government say this is “</a:t>
            </a:r>
            <a:r>
              <a:rPr lang="en-GB" sz="3600" i="1" dirty="0">
                <a:latin typeface="Calibri" panose="020F0502020204030204" pitchFamily="34" charset="0"/>
                <a:ea typeface="Calibri" panose="020F0502020204030204" pitchFamily="34" charset="0"/>
                <a:cs typeface="Times New Roman" panose="02020603050405020304" pitchFamily="18" charset="0"/>
              </a:rPr>
              <a:t>one of the Government’s key human rights priorities”, </a:t>
            </a:r>
            <a:r>
              <a:rPr lang="en-GB" sz="3600" dirty="0">
                <a:latin typeface="Calibri" panose="020F0502020204030204" pitchFamily="34" charset="0"/>
                <a:ea typeface="Calibri" panose="020F0502020204030204" pitchFamily="34" charset="0"/>
                <a:cs typeface="Times New Roman" panose="02020603050405020304" pitchFamily="18" charset="0"/>
              </a:rPr>
              <a:t>we need to provide resources which are commensurate with the scale of the challenge – certainly more than one full time FCO desk officer. </a:t>
            </a:r>
            <a:endParaRPr lang="en-GB" sz="3600" dirty="0" smtClean="0">
              <a:latin typeface="Calibri" panose="020F0502020204030204" pitchFamily="34" charset="0"/>
              <a:ea typeface="Calibri" panose="020F0502020204030204" pitchFamily="34" charset="0"/>
              <a:cs typeface="Times New Roman" panose="02020603050405020304" pitchFamily="18" charset="0"/>
            </a:endParaRPr>
          </a:p>
          <a:p>
            <a:endParaRPr lang="en-GB" sz="3600" dirty="0">
              <a:latin typeface="Calibri" panose="020F0502020204030204" pitchFamily="34" charset="0"/>
              <a:ea typeface="Calibri" panose="020F0502020204030204" pitchFamily="34" charset="0"/>
              <a:cs typeface="Times New Roman" panose="02020603050405020304" pitchFamily="18" charset="0"/>
            </a:endParaRPr>
          </a:p>
          <a:p>
            <a:r>
              <a:rPr lang="en-GB" sz="36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Compare </a:t>
            </a:r>
            <a:r>
              <a:rPr lang="en-GB" sz="3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the £34 billion spent on military operations since the Cold War with the paltry resources deployed in promoting Article 18. </a:t>
            </a:r>
            <a:endParaRPr lang="en-GB" sz="3600" dirty="0">
              <a:solidFill>
                <a:srgbClr val="FF0000"/>
              </a:solidFill>
            </a:endParaRPr>
          </a:p>
        </p:txBody>
      </p:sp>
    </p:spTree>
    <p:extLst>
      <p:ext uri="{BB962C8B-B14F-4D97-AF65-F5344CB8AC3E}">
        <p14:creationId xmlns:p14="http://schemas.microsoft.com/office/powerpoint/2010/main" val="3022236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4413" y="1304952"/>
            <a:ext cx="3826533" cy="1943636"/>
          </a:xfrm>
          <a:prstGeom prst="rect">
            <a:avLst/>
          </a:prstGeom>
        </p:spPr>
      </p:pic>
      <p:pic>
        <p:nvPicPr>
          <p:cNvPr id="8196" name="Picture 4" descr="Image result for internet and social m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8218" y="1063370"/>
            <a:ext cx="4734465" cy="307697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internet and social 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413" y="3380493"/>
            <a:ext cx="4804562" cy="26530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0800000" flipV="1">
            <a:off x="6103648" y="4349848"/>
            <a:ext cx="5447011" cy="1569660"/>
          </a:xfrm>
          <a:prstGeom prst="rect">
            <a:avLst/>
          </a:prstGeom>
        </p:spPr>
        <p:txBody>
          <a:bodyPr wrap="square">
            <a:spAutoFit/>
          </a:bodyPr>
          <a:lstStyle/>
          <a:p>
            <a:r>
              <a:rPr lang="en-GB" sz="2400" dirty="0">
                <a:latin typeface="Calibri" panose="020F0502020204030204" pitchFamily="34" charset="0"/>
                <a:ea typeface="Calibri" panose="020F0502020204030204" pitchFamily="34" charset="0"/>
                <a:cs typeface="Times New Roman" panose="02020603050405020304" pitchFamily="18" charset="0"/>
              </a:rPr>
              <a:t>We urgently need a persuasive new narrative capable of forestalling the unceasing incitements to hatred which pour forth from the internet</a:t>
            </a:r>
            <a:endParaRPr lang="en-GB" sz="2400" dirty="0"/>
          </a:p>
        </p:txBody>
      </p:sp>
      <p:sp>
        <p:nvSpPr>
          <p:cNvPr id="5" name="Rectangle 4"/>
          <p:cNvSpPr/>
          <p:nvPr/>
        </p:nvSpPr>
        <p:spPr>
          <a:xfrm>
            <a:off x="835572" y="599090"/>
            <a:ext cx="8308428" cy="954107"/>
          </a:xfrm>
          <a:prstGeom prst="rect">
            <a:avLst/>
          </a:prstGeom>
        </p:spPr>
        <p:txBody>
          <a:bodyPr wrap="square">
            <a:spAutoFit/>
          </a:bodyPr>
          <a:lstStyle/>
          <a:p>
            <a:r>
              <a:rPr lang="en-GB" sz="2800" dirty="0">
                <a:latin typeface="Calibri" panose="020F0502020204030204" pitchFamily="34" charset="0"/>
                <a:ea typeface="Calibri" panose="020F0502020204030204" pitchFamily="34" charset="0"/>
                <a:cs typeface="Times New Roman" panose="02020603050405020304" pitchFamily="18" charset="0"/>
              </a:rPr>
              <a:t>The next generation are being reached via the internet and smartphones </a:t>
            </a:r>
            <a:endParaRPr lang="en-GB" sz="2800" dirty="0"/>
          </a:p>
        </p:txBody>
      </p:sp>
      <p:sp>
        <p:nvSpPr>
          <p:cNvPr id="2" name="Rectangle 1"/>
          <p:cNvSpPr/>
          <p:nvPr/>
        </p:nvSpPr>
        <p:spPr>
          <a:xfrm>
            <a:off x="0" y="141890"/>
            <a:ext cx="7421683" cy="369332"/>
          </a:xfrm>
          <a:prstGeom prst="rect">
            <a:avLst/>
          </a:prstGeom>
        </p:spPr>
        <p:txBody>
          <a:bodyPr wrap="square">
            <a:spAutoFit/>
          </a:bodyPr>
          <a:lstStyle/>
          <a:p>
            <a:pPr>
              <a:spcAft>
                <a:spcPts val="0"/>
              </a:spcAft>
            </a:pPr>
            <a:r>
              <a:rPr lang="en-GB"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Some Things We Might Do</a:t>
            </a:r>
          </a:p>
        </p:txBody>
      </p:sp>
      <p:sp>
        <p:nvSpPr>
          <p:cNvPr id="8" name="Rectangle 7"/>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743829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i="1" dirty="0">
                <a:solidFill>
                  <a:srgbClr val="7030A0"/>
                </a:solidFill>
              </a:rPr>
              <a:t>“in the moment of their barbaric execution”, </a:t>
            </a:r>
            <a:r>
              <a:rPr lang="en-GB" dirty="0">
                <a:solidFill>
                  <a:srgbClr val="7030A0"/>
                </a:solidFill>
              </a:rPr>
              <a:t>some of the 21 Christians were repeating the words </a:t>
            </a:r>
            <a:r>
              <a:rPr lang="en-GB" i="1" dirty="0">
                <a:solidFill>
                  <a:srgbClr val="7030A0"/>
                </a:solidFill>
              </a:rPr>
              <a:t>“Lord, Jesus Christ,”</a:t>
            </a:r>
            <a:r>
              <a:rPr lang="en-GB" dirty="0">
                <a:solidFill>
                  <a:srgbClr val="7030A0"/>
                </a:solidFill>
              </a:rPr>
              <a:t> – February 2015</a:t>
            </a:r>
          </a:p>
        </p:txBody>
      </p:sp>
      <p:pic>
        <p:nvPicPr>
          <p:cNvPr id="12290" name="Picture 2" descr="Image result for copts killed in lib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2288660"/>
            <a:ext cx="5367575" cy="357838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copts killed in lib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207" y="2288660"/>
            <a:ext cx="4612144" cy="35783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7335" y="5968157"/>
            <a:ext cx="8466664"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850007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general booth why should the devil have all the god tu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702" y="693888"/>
            <a:ext cx="7093919" cy="33383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10800000" flipV="1">
            <a:off x="1378038" y="4032204"/>
            <a:ext cx="7765961" cy="1384995"/>
          </a:xfrm>
          <a:prstGeom prst="rect">
            <a:avLst/>
          </a:prstGeom>
        </p:spPr>
        <p:txBody>
          <a:bodyPr wrap="square">
            <a:spAutoFit/>
          </a:bodyPr>
          <a:lstStyle/>
          <a:p>
            <a:pPr>
              <a:spcAft>
                <a:spcPts val="1200"/>
              </a:spcAft>
            </a:pPr>
            <a:r>
              <a:rPr lang="en-GB" sz="2800" dirty="0">
                <a:latin typeface="Times New Roman" panose="02020603050405020304" pitchFamily="18" charset="0"/>
                <a:ea typeface="Calibri" panose="020F0502020204030204" pitchFamily="34" charset="0"/>
              </a:rPr>
              <a:t>The Facebook for the Bible page has 4.5 million followers while the God Wants You To </a:t>
            </a:r>
            <a:r>
              <a:rPr lang="en-GB" sz="2800" dirty="0" smtClean="0">
                <a:latin typeface="Times New Roman" panose="02020603050405020304" pitchFamily="18" charset="0"/>
                <a:ea typeface="Calibri" panose="020F0502020204030204" pitchFamily="34" charset="0"/>
              </a:rPr>
              <a:t>Know </a:t>
            </a:r>
            <a:r>
              <a:rPr lang="en-GB" sz="2800" dirty="0">
                <a:latin typeface="Times New Roman" panose="02020603050405020304" pitchFamily="18" charset="0"/>
                <a:ea typeface="Calibri" panose="020F0502020204030204" pitchFamily="34" charset="0"/>
              </a:rPr>
              <a:t>app has 2 million active users each month.</a:t>
            </a:r>
            <a:endParaRPr lang="en-GB" sz="2800" dirty="0">
              <a:effectLst/>
              <a:latin typeface="Times New Roman" panose="02020603050405020304" pitchFamily="18" charset="0"/>
              <a:ea typeface="Calibri" panose="020F0502020204030204" pitchFamily="34" charset="0"/>
            </a:endParaRPr>
          </a:p>
        </p:txBody>
      </p:sp>
      <p:sp>
        <p:nvSpPr>
          <p:cNvPr id="3" name="Rectangle 2"/>
          <p:cNvSpPr/>
          <p:nvPr/>
        </p:nvSpPr>
        <p:spPr>
          <a:xfrm>
            <a:off x="189186" y="0"/>
            <a:ext cx="7232497" cy="369332"/>
          </a:xfrm>
          <a:prstGeom prst="rect">
            <a:avLst/>
          </a:prstGeom>
        </p:spPr>
        <p:txBody>
          <a:bodyPr wrap="square">
            <a:spAutoFit/>
          </a:bodyPr>
          <a:lstStyle/>
          <a:p>
            <a:pPr>
              <a:spcAft>
                <a:spcPts val="0"/>
              </a:spcAft>
            </a:pPr>
            <a:r>
              <a:rPr lang="en-GB"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Some Things We Might Do</a:t>
            </a:r>
          </a:p>
        </p:txBody>
      </p:sp>
      <p:sp>
        <p:nvSpPr>
          <p:cNvPr id="5" name="Rectangle 4"/>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8972306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 Each other's Stories and Speak Up For Others Who suffer For their Beliefs</a:t>
            </a:r>
            <a:endParaRPr lang="en-GB" dirty="0"/>
          </a:p>
        </p:txBody>
      </p:sp>
      <p:pic>
        <p:nvPicPr>
          <p:cNvPr id="6146" name="Picture 2" descr="anti-semitism-co-ex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86375"/>
            <a:ext cx="4353059" cy="38047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125uk_2parliamentcweenson-oopicture-u-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1854" y="2086375"/>
            <a:ext cx="6021946" cy="38047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3626" y="240268"/>
            <a:ext cx="2651367" cy="369332"/>
          </a:xfrm>
          <a:prstGeom prst="rect">
            <a:avLst/>
          </a:prstGeom>
        </p:spPr>
        <p:txBody>
          <a:bodyPr wrap="none">
            <a:spAutoFit/>
          </a:bodyPr>
          <a:lstStyle/>
          <a:p>
            <a:pPr>
              <a:spcAft>
                <a:spcPts val="0"/>
              </a:spcAft>
            </a:pPr>
            <a:r>
              <a:rPr lang="en-GB"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Some Things We Might Do</a:t>
            </a:r>
          </a:p>
        </p:txBody>
      </p:sp>
      <p:sp>
        <p:nvSpPr>
          <p:cNvPr id="6" name="Rectangle 5"/>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23912618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779" y="90152"/>
            <a:ext cx="11070021" cy="3284113"/>
          </a:xfrm>
        </p:spPr>
        <p:txBody>
          <a:bodyPr>
            <a:noAutofit/>
          </a:bodyPr>
          <a:lstStyle/>
          <a:p>
            <a:pPr>
              <a:spcAft>
                <a:spcPts val="0"/>
              </a:spcAft>
            </a:pPr>
            <a:r>
              <a:rPr lang="en-GB" sz="2400" dirty="0" smtClean="0">
                <a:solidFill>
                  <a:schemeClr val="tx1"/>
                </a:solidFill>
              </a:rPr>
              <a:t>Jonathan </a:t>
            </a:r>
            <a:r>
              <a:rPr lang="en-GB" sz="2400" dirty="0">
                <a:solidFill>
                  <a:schemeClr val="tx1"/>
                </a:solidFill>
              </a:rPr>
              <a:t>(Lord) Sacks, in his brilliant critique, </a:t>
            </a:r>
            <a:r>
              <a:rPr lang="en-GB" sz="2400" i="1" dirty="0">
                <a:solidFill>
                  <a:schemeClr val="tx1"/>
                </a:solidFill>
              </a:rPr>
              <a:t>Not in God’s Name: Confronting Religious Violence</a:t>
            </a:r>
            <a:r>
              <a:rPr lang="en-GB" sz="2400" dirty="0">
                <a:solidFill>
                  <a:schemeClr val="tx1"/>
                </a:solidFill>
              </a:rPr>
              <a:t>, provides some valuable insights into the shared stories of the Abrahamic </a:t>
            </a:r>
            <a:r>
              <a:rPr lang="en-GB" sz="2400" dirty="0" smtClean="0">
                <a:solidFill>
                  <a:schemeClr val="tx1"/>
                </a:solidFill>
              </a:rPr>
              <a:t>faiths – including the story of Ismael and displacement</a:t>
            </a:r>
            <a:br>
              <a:rPr lang="en-GB" sz="2400" dirty="0" smtClean="0">
                <a:solidFill>
                  <a:schemeClr val="tx1"/>
                </a:solidFill>
              </a:rPr>
            </a:br>
            <a:r>
              <a:rPr lang="en-GB" sz="1600" dirty="0">
                <a:solidFill>
                  <a:schemeClr val="tx1"/>
                </a:solidFill>
              </a:rPr>
              <a:t/>
            </a:r>
            <a:br>
              <a:rPr lang="en-GB" sz="1600" dirty="0">
                <a:solidFill>
                  <a:schemeClr val="tx1"/>
                </a:solidFill>
              </a:rPr>
            </a:br>
            <a:r>
              <a:rPr lang="en-GB" sz="2400" dirty="0">
                <a:solidFill>
                  <a:schemeClr val="tx1"/>
                </a:solidFill>
              </a:rPr>
              <a:t/>
            </a:r>
            <a:br>
              <a:rPr lang="en-GB" sz="2400" dirty="0">
                <a:solidFill>
                  <a:schemeClr val="tx1"/>
                </a:solidFill>
              </a:rPr>
            </a:br>
            <a:r>
              <a:rPr lang="en-GB" sz="2400" i="1" dirty="0">
                <a:solidFill>
                  <a:schemeClr val="tx1"/>
                </a:solidFill>
              </a:rPr>
              <a:t>“The great faiths provide meaning and purpose for their adherents. The question is: can they make space for those who are not its adherents, who sing a different song, hear a different music, tell a different story</a:t>
            </a:r>
            <a:r>
              <a:rPr lang="en-GB" sz="2400" i="1" dirty="0" smtClean="0">
                <a:solidFill>
                  <a:schemeClr val="tx1"/>
                </a:solidFill>
              </a:rPr>
              <a:t>?”.</a:t>
            </a:r>
            <a:r>
              <a:rPr lang="en-GB" sz="2400" dirty="0" smtClean="0">
                <a:solidFill>
                  <a:schemeClr val="tx1"/>
                </a:solidFill>
              </a:rPr>
              <a:t>  -</a:t>
            </a:r>
            <a:r>
              <a:rPr lang="en-GB" sz="2400" i="1" dirty="0" smtClean="0">
                <a:solidFill>
                  <a:schemeClr val="tx1"/>
                </a:solidFill>
              </a:rPr>
              <a:t>The </a:t>
            </a:r>
            <a:r>
              <a:rPr lang="en-GB" sz="2400" i="1" dirty="0">
                <a:solidFill>
                  <a:schemeClr val="tx1"/>
                </a:solidFill>
              </a:rPr>
              <a:t>Dignity of </a:t>
            </a:r>
            <a:r>
              <a:rPr lang="en-GB" sz="2400" i="1" dirty="0" smtClean="0">
                <a:solidFill>
                  <a:schemeClr val="tx1"/>
                </a:solidFill>
              </a:rPr>
              <a:t>Difference</a:t>
            </a:r>
            <a:r>
              <a:rPr lang="en-GB" sz="2400" dirty="0"/>
              <a:t/>
            </a:r>
            <a:br>
              <a:rPr lang="en-GB" sz="2400" dirty="0"/>
            </a:br>
            <a:endParaRPr lang="en-GB" sz="2400" dirty="0"/>
          </a:p>
        </p:txBody>
      </p:sp>
      <p:pic>
        <p:nvPicPr>
          <p:cNvPr id="31746" name="Picture 2" descr="Image result for jonathan sacks not in god's n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23" y="3838902"/>
            <a:ext cx="2857500" cy="21365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857915" y="3574013"/>
            <a:ext cx="3091600" cy="2499151"/>
          </a:xfrm>
          <a:prstGeom prst="rect">
            <a:avLst/>
          </a:prstGeom>
        </p:spPr>
      </p:pic>
      <p:pic>
        <p:nvPicPr>
          <p:cNvPr id="31750" name="Picture 6" descr="Image result for jonathan sacks the home we build togeth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2632" y="3574013"/>
            <a:ext cx="3230877" cy="24991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10800000" flipV="1">
            <a:off x="134911" y="6175192"/>
            <a:ext cx="7869837"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63056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GB" altLang="en-US" i="1"/>
              <a:t>Dignitatis Humanae</a:t>
            </a:r>
          </a:p>
        </p:txBody>
      </p:sp>
      <p:sp>
        <p:nvSpPr>
          <p:cNvPr id="185347" name="Rectangle 3"/>
          <p:cNvSpPr>
            <a:spLocks noGrp="1" noChangeArrowheads="1"/>
          </p:cNvSpPr>
          <p:nvPr>
            <p:ph idx="1"/>
          </p:nvPr>
        </p:nvSpPr>
        <p:spPr/>
        <p:txBody>
          <a:bodyPr/>
          <a:lstStyle/>
          <a:p>
            <a:pPr>
              <a:lnSpc>
                <a:spcPct val="90000"/>
              </a:lnSpc>
              <a:buFontTx/>
              <a:buNone/>
            </a:pPr>
            <a:r>
              <a:rPr lang="en-GB" altLang="en-US" b="1" dirty="0"/>
              <a:t>“Let them form men who will be lovers of true freedom – men who will come to decisions through their own judgement and who…will govern their activities with a sense of responsibility…Religious freedom ought to have this further purpose and aim, namely that men may come to act with greater responsibility in fulfilling their duties in community life.”</a:t>
            </a:r>
          </a:p>
        </p:txBody>
      </p:sp>
      <p:pic>
        <p:nvPicPr>
          <p:cNvPr id="5" name="Picture 2" descr="Image result for pope john paul and religious freed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6701" y="3729660"/>
            <a:ext cx="3312447" cy="17235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link between economic prosperity and religious free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051" y="4211392"/>
            <a:ext cx="2701533" cy="11284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4851" y="5654302"/>
            <a:ext cx="12286445" cy="646331"/>
          </a:xfrm>
          <a:prstGeom prst="rect">
            <a:avLst/>
          </a:prstGeom>
        </p:spPr>
        <p:txBody>
          <a:bodyPr wrap="square">
            <a:spAutoFit/>
          </a:bodyPr>
          <a:lstStyle/>
          <a:p>
            <a:r>
              <a:rPr lang="en-GB" dirty="0"/>
              <a:t>Societies which deny such freedoms are invariably unhappy societies. </a:t>
            </a:r>
            <a:r>
              <a:rPr lang="en-GB" dirty="0" smtClean="0"/>
              <a:t> </a:t>
            </a:r>
            <a:r>
              <a:rPr lang="en-GB" dirty="0"/>
              <a:t>Research shows </a:t>
            </a:r>
            <a:r>
              <a:rPr lang="en-GB" dirty="0" smtClean="0"/>
              <a:t>a </a:t>
            </a:r>
            <a:r>
              <a:rPr lang="en-GB" dirty="0"/>
              <a:t>direct link between economic prosperity and religious freedom.</a:t>
            </a:r>
          </a:p>
        </p:txBody>
      </p:sp>
      <p:pic>
        <p:nvPicPr>
          <p:cNvPr id="8" name="Picture 8" descr="Image result for dignitatis human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6701" y="231440"/>
            <a:ext cx="3255340" cy="1393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7615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Image result for lyse douc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685" y="749232"/>
            <a:ext cx="4094328" cy="46856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0914" y="309093"/>
            <a:ext cx="5821250" cy="3077766"/>
          </a:xfrm>
          <a:prstGeom prst="rect">
            <a:avLst/>
          </a:prstGeom>
        </p:spPr>
        <p:txBody>
          <a:bodyPr wrap="square">
            <a:spAutoFit/>
          </a:bodyPr>
          <a:lstStyle/>
          <a:p>
            <a:pPr>
              <a:spcAft>
                <a:spcPts val="1200"/>
              </a:spcAft>
            </a:pPr>
            <a:endParaRPr lang="en-GB" sz="2400" dirty="0" smtClean="0">
              <a:latin typeface="Times New Roman" panose="02020603050405020304" pitchFamily="18" charset="0"/>
              <a:ea typeface="Calibri" panose="020F0502020204030204" pitchFamily="34" charset="0"/>
            </a:endParaRPr>
          </a:p>
          <a:p>
            <a:pPr>
              <a:spcAft>
                <a:spcPts val="1200"/>
              </a:spcAft>
            </a:pPr>
            <a:r>
              <a:rPr lang="en-GB" sz="3200" dirty="0" smtClean="0">
                <a:latin typeface="Times New Roman" panose="02020603050405020304" pitchFamily="18" charset="0"/>
                <a:ea typeface="Calibri" panose="020F0502020204030204" pitchFamily="34" charset="0"/>
              </a:rPr>
              <a:t>Lyse was right when she said:</a:t>
            </a:r>
            <a:r>
              <a:rPr lang="en-GB" sz="3200" dirty="0">
                <a:latin typeface="Times New Roman" panose="02020603050405020304" pitchFamily="18" charset="0"/>
                <a:ea typeface="Calibri" panose="020F0502020204030204" pitchFamily="34" charset="0"/>
              </a:rPr>
              <a:t>  </a:t>
            </a:r>
            <a:r>
              <a:rPr lang="en-GB" sz="3200" i="1" dirty="0">
                <a:solidFill>
                  <a:srgbClr val="002060"/>
                </a:solidFill>
                <a:latin typeface="Times New Roman" panose="02020603050405020304" pitchFamily="18" charset="0"/>
                <a:ea typeface="Calibri" panose="020F0502020204030204" pitchFamily="34" charset="0"/>
              </a:rPr>
              <a:t>If you </a:t>
            </a:r>
            <a:r>
              <a:rPr lang="en-GB" sz="3200" i="1" u="sng" dirty="0">
                <a:solidFill>
                  <a:srgbClr val="002060"/>
                </a:solidFill>
                <a:latin typeface="Times New Roman" panose="02020603050405020304" pitchFamily="18" charset="0"/>
                <a:ea typeface="Calibri" panose="020F0502020204030204" pitchFamily="34" charset="0"/>
              </a:rPr>
              <a:t>don’t </a:t>
            </a:r>
            <a:r>
              <a:rPr lang="en-GB" sz="3200" i="1" dirty="0">
                <a:solidFill>
                  <a:srgbClr val="002060"/>
                </a:solidFill>
                <a:latin typeface="Times New Roman" panose="02020603050405020304" pitchFamily="18" charset="0"/>
                <a:ea typeface="Calibri" panose="020F0502020204030204" pitchFamily="34" charset="0"/>
              </a:rPr>
              <a:t>understand religion —including the abuse of religion — you won’t understand what is happening in our world. </a:t>
            </a:r>
            <a:r>
              <a:rPr lang="en-GB" i="1" dirty="0">
                <a:solidFill>
                  <a:srgbClr val="002060"/>
                </a:solidFill>
                <a:latin typeface="Times New Roman" panose="02020603050405020304" pitchFamily="18" charset="0"/>
                <a:ea typeface="Calibri" panose="020F0502020204030204" pitchFamily="34" charset="0"/>
              </a:rPr>
              <a:t> </a:t>
            </a:r>
            <a:endParaRPr lang="en-GB" sz="1050" dirty="0">
              <a:solidFill>
                <a:srgbClr val="002060"/>
              </a:solidFill>
              <a:effectLst/>
              <a:latin typeface="Times New Roman" panose="02020603050405020304" pitchFamily="18" charset="0"/>
              <a:ea typeface="Calibri" panose="020F0502020204030204" pitchFamily="34" charset="0"/>
            </a:endParaRPr>
          </a:p>
        </p:txBody>
      </p:sp>
      <p:sp>
        <p:nvSpPr>
          <p:cNvPr id="4" name="Rectangle 3"/>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4612388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715" y="1064302"/>
            <a:ext cx="8839287" cy="878078"/>
          </a:xfrm>
        </p:spPr>
        <p:txBody>
          <a:bodyPr>
            <a:normAutofit fontScale="90000"/>
          </a:bodyPr>
          <a:lstStyle/>
          <a:p>
            <a:r>
              <a:rPr lang="en-GB" dirty="0" smtClean="0"/>
              <a:t>Where Theodore House and the Christian Heritage Centre Come In – a place where you can “understand religion” and deepen your faith. </a:t>
            </a:r>
            <a:br>
              <a:rPr lang="en-GB" dirty="0" smtClean="0"/>
            </a:br>
            <a:r>
              <a:rPr lang="en-GB" sz="3100" dirty="0"/>
              <a:t/>
            </a:r>
            <a:br>
              <a:rPr lang="en-GB" sz="3100" dirty="0"/>
            </a:br>
            <a:r>
              <a:rPr lang="en-GB" sz="3100" dirty="0">
                <a:solidFill>
                  <a:schemeClr val="tx1"/>
                </a:solidFill>
              </a:rPr>
              <a:t>Theodore of Tarsus (602 – 19 September </a:t>
            </a:r>
            <a:r>
              <a:rPr lang="en-GB" sz="3100" dirty="0" smtClean="0">
                <a:solidFill>
                  <a:schemeClr val="tx1"/>
                </a:solidFill>
              </a:rPr>
              <a:t>690) </a:t>
            </a:r>
            <a:r>
              <a:rPr lang="en-GB" sz="3100" dirty="0">
                <a:solidFill>
                  <a:schemeClr val="tx1"/>
                </a:solidFill>
              </a:rPr>
              <a:t>was </a:t>
            </a:r>
            <a:r>
              <a:rPr lang="en-GB" sz="3100" dirty="0" smtClean="0">
                <a:solidFill>
                  <a:schemeClr val="tx1"/>
                </a:solidFill>
              </a:rPr>
              <a:t>8</a:t>
            </a:r>
            <a:r>
              <a:rPr lang="en-GB" sz="3100" baseline="30000" dirty="0" smtClean="0">
                <a:solidFill>
                  <a:schemeClr val="tx1"/>
                </a:solidFill>
              </a:rPr>
              <a:t>th</a:t>
            </a:r>
            <a:r>
              <a:rPr lang="en-GB" sz="3100" dirty="0" smtClean="0">
                <a:solidFill>
                  <a:schemeClr val="tx1"/>
                </a:solidFill>
              </a:rPr>
              <a:t> Archbishop</a:t>
            </a:r>
            <a:r>
              <a:rPr lang="en-GB" sz="3100" dirty="0">
                <a:solidFill>
                  <a:schemeClr val="tx1"/>
                </a:solidFill>
              </a:rPr>
              <a:t> </a:t>
            </a:r>
            <a:r>
              <a:rPr lang="en-GB" sz="3100" dirty="0" smtClean="0">
                <a:solidFill>
                  <a:schemeClr val="tx1"/>
                </a:solidFill>
              </a:rPr>
              <a:t>of Canterbury from</a:t>
            </a:r>
            <a:r>
              <a:rPr lang="en-GB" sz="3100" dirty="0">
                <a:solidFill>
                  <a:schemeClr val="tx1"/>
                </a:solidFill>
              </a:rPr>
              <a:t> </a:t>
            </a:r>
            <a:r>
              <a:rPr lang="en-GB" sz="3100" b="1" dirty="0">
                <a:solidFill>
                  <a:schemeClr val="tx1"/>
                </a:solidFill>
              </a:rPr>
              <a:t>668</a:t>
            </a:r>
            <a:r>
              <a:rPr lang="en-GB" sz="3100" dirty="0">
                <a:solidFill>
                  <a:schemeClr val="tx1"/>
                </a:solidFill>
              </a:rPr>
              <a:t> to </a:t>
            </a:r>
            <a:r>
              <a:rPr lang="en-GB" sz="3100" b="1" dirty="0">
                <a:solidFill>
                  <a:schemeClr val="tx1"/>
                </a:solidFill>
              </a:rPr>
              <a:t>690</a:t>
            </a:r>
            <a:r>
              <a:rPr lang="en-GB" sz="3100" dirty="0">
                <a:solidFill>
                  <a:schemeClr val="tx1"/>
                </a:solidFill>
              </a:rPr>
              <a:t>, </a:t>
            </a:r>
            <a:r>
              <a:rPr lang="en-GB" sz="3100" b="1" dirty="0">
                <a:solidFill>
                  <a:schemeClr val="tx1"/>
                </a:solidFill>
              </a:rPr>
              <a:t>best known</a:t>
            </a:r>
            <a:r>
              <a:rPr lang="en-GB" sz="3100" dirty="0">
                <a:solidFill>
                  <a:schemeClr val="tx1"/>
                </a:solidFill>
              </a:rPr>
              <a:t> for </a:t>
            </a:r>
            <a:r>
              <a:rPr lang="en-GB" sz="3100" b="1" dirty="0">
                <a:solidFill>
                  <a:schemeClr val="tx1"/>
                </a:solidFill>
              </a:rPr>
              <a:t>his reform</a:t>
            </a:r>
            <a:r>
              <a:rPr lang="en-GB" sz="3100" dirty="0">
                <a:solidFill>
                  <a:schemeClr val="tx1"/>
                </a:solidFill>
              </a:rPr>
              <a:t> of the </a:t>
            </a:r>
            <a:r>
              <a:rPr lang="en-GB" sz="3100" b="1" dirty="0" smtClean="0">
                <a:solidFill>
                  <a:schemeClr val="tx1"/>
                </a:solidFill>
              </a:rPr>
              <a:t>English Church</a:t>
            </a:r>
            <a:r>
              <a:rPr lang="en-GB" sz="3100" dirty="0">
                <a:solidFill>
                  <a:schemeClr val="tx1"/>
                </a:solidFill>
              </a:rPr>
              <a:t> and </a:t>
            </a:r>
            <a:r>
              <a:rPr lang="en-GB" sz="3100" b="1" dirty="0">
                <a:solidFill>
                  <a:schemeClr val="tx1"/>
                </a:solidFill>
              </a:rPr>
              <a:t>establishment</a:t>
            </a:r>
            <a:r>
              <a:rPr lang="en-GB" sz="3100" dirty="0">
                <a:solidFill>
                  <a:schemeClr val="tx1"/>
                </a:solidFill>
              </a:rPr>
              <a:t> of a </a:t>
            </a:r>
            <a:r>
              <a:rPr lang="en-GB" sz="3100" b="1" dirty="0">
                <a:solidFill>
                  <a:schemeClr val="tx1"/>
                </a:solidFill>
              </a:rPr>
              <a:t>school</a:t>
            </a:r>
            <a:r>
              <a:rPr lang="en-GB" sz="3100" dirty="0">
                <a:solidFill>
                  <a:schemeClr val="tx1"/>
                </a:solidFill>
              </a:rPr>
              <a:t> in </a:t>
            </a:r>
            <a:r>
              <a:rPr lang="en-GB" sz="3100" b="1" dirty="0">
                <a:solidFill>
                  <a:schemeClr val="tx1"/>
                </a:solidFill>
              </a:rPr>
              <a:t>Canterbury</a:t>
            </a:r>
            <a:r>
              <a:rPr lang="en-GB" sz="3100" dirty="0">
                <a:solidFill>
                  <a:schemeClr val="tx1"/>
                </a:solidFill>
              </a:rPr>
              <a:t> </a:t>
            </a:r>
            <a:r>
              <a:rPr lang="en-GB" sz="3100" dirty="0" smtClean="0">
                <a:solidFill>
                  <a:schemeClr val="tx1"/>
                </a:solidFill>
              </a:rPr>
              <a:t>- </a:t>
            </a:r>
            <a:r>
              <a:rPr lang="en-GB" sz="3100" b="1" dirty="0" smtClean="0">
                <a:solidFill>
                  <a:schemeClr val="tx1"/>
                </a:solidFill>
              </a:rPr>
              <a:t>sent to England by Pope </a:t>
            </a:r>
            <a:r>
              <a:rPr lang="en-GB" sz="3100" b="1" dirty="0" err="1" smtClean="0">
                <a:solidFill>
                  <a:schemeClr val="tx1"/>
                </a:solidFill>
              </a:rPr>
              <a:t>St.Pope</a:t>
            </a:r>
            <a:r>
              <a:rPr lang="en-GB" sz="3100" b="1" dirty="0" smtClean="0">
                <a:solidFill>
                  <a:schemeClr val="tx1"/>
                </a:solidFill>
              </a:rPr>
              <a:t> </a:t>
            </a:r>
            <a:r>
              <a:rPr lang="en-GB" sz="3100" b="1" dirty="0" err="1" smtClean="0">
                <a:solidFill>
                  <a:schemeClr val="tx1"/>
                </a:solidFill>
              </a:rPr>
              <a:t>St.Vitalian</a:t>
            </a:r>
            <a:endParaRPr lang="en-GB" sz="3100" b="1" dirty="0">
              <a:solidFill>
                <a:schemeClr val="tx1"/>
              </a:solidFill>
            </a:endParaRPr>
          </a:p>
        </p:txBody>
      </p:sp>
      <p:sp>
        <p:nvSpPr>
          <p:cNvPr id="3" name="Rectangle 2"/>
          <p:cNvSpPr/>
          <p:nvPr/>
        </p:nvSpPr>
        <p:spPr>
          <a:xfrm>
            <a:off x="677334" y="283779"/>
            <a:ext cx="6744349" cy="369332"/>
          </a:xfrm>
          <a:prstGeom prst="rect">
            <a:avLst/>
          </a:prstGeom>
        </p:spPr>
        <p:txBody>
          <a:bodyPr wrap="square">
            <a:spAutoFit/>
          </a:bodyPr>
          <a:lstStyle/>
          <a:p>
            <a:pPr>
              <a:spcAft>
                <a:spcPts val="0"/>
              </a:spcAft>
            </a:pPr>
            <a:r>
              <a:rPr lang="en-GB"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Some Things We Might </a:t>
            </a:r>
            <a:r>
              <a:rPr lang="en-GB"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Do </a:t>
            </a:r>
            <a:endParaRPr lang="en-GB"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434" name="Picture 2" descr="Феодор Кентерберийский (икон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4002" y="837777"/>
            <a:ext cx="2664374" cy="348418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76-St.Vitali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3334" y="4786445"/>
            <a:ext cx="1625710" cy="16257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10800000" flipV="1">
            <a:off x="1169232" y="6154627"/>
            <a:ext cx="7407207"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9350771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u="sng" dirty="0" smtClean="0">
                <a:latin typeface="Times New Roman" panose="02020603050405020304" pitchFamily="18" charset="0"/>
                <a:cs typeface="Times New Roman" panose="02020603050405020304" pitchFamily="18" charset="0"/>
              </a:rPr>
              <a:t>Theodore House– </a:t>
            </a:r>
            <a:r>
              <a:rPr lang="en-GB" b="1" u="sng" dirty="0">
                <a:latin typeface="Times New Roman" panose="02020603050405020304" pitchFamily="18" charset="0"/>
                <a:cs typeface="Times New Roman" panose="02020603050405020304" pitchFamily="18" charset="0"/>
              </a:rPr>
              <a:t>Phase </a:t>
            </a:r>
            <a:r>
              <a:rPr lang="en-GB" b="1" u="sng" dirty="0" smtClean="0">
                <a:latin typeface="Times New Roman" panose="02020603050405020304" pitchFamily="18" charset="0"/>
                <a:cs typeface="Times New Roman" panose="02020603050405020304" pitchFamily="18" charset="0"/>
              </a:rPr>
              <a:t>Three</a:t>
            </a:r>
            <a:r>
              <a:rPr lang="en-GB" b="1" u="sng" dirty="0">
                <a:latin typeface="Times New Roman" panose="02020603050405020304" pitchFamily="18" charset="0"/>
                <a:cs typeface="Times New Roman" panose="02020603050405020304" pitchFamily="18" charset="0"/>
              </a:rPr>
              <a:t/>
            </a:r>
            <a:br>
              <a:rPr lang="en-GB" b="1" u="sng" dirty="0">
                <a:latin typeface="Times New Roman" panose="02020603050405020304" pitchFamily="18" charset="0"/>
                <a:cs typeface="Times New Roman" panose="02020603050405020304" pitchFamily="18" charset="0"/>
              </a:rPr>
            </a:br>
            <a:endParaRPr lang="en-GB" dirty="0"/>
          </a:p>
        </p:txBody>
      </p:sp>
      <p:pic>
        <p:nvPicPr>
          <p:cNvPr id="3" name="Picture 2"/>
          <p:cNvPicPr>
            <a:picLocks noChangeAspect="1"/>
          </p:cNvPicPr>
          <p:nvPr/>
        </p:nvPicPr>
        <p:blipFill>
          <a:blip r:embed="rId2"/>
          <a:stretch>
            <a:fillRect/>
          </a:stretch>
        </p:blipFill>
        <p:spPr>
          <a:xfrm>
            <a:off x="209681" y="1529188"/>
            <a:ext cx="5792457" cy="4287107"/>
          </a:xfrm>
          <a:prstGeom prst="rect">
            <a:avLst/>
          </a:prstGeom>
        </p:spPr>
      </p:pic>
      <p:sp>
        <p:nvSpPr>
          <p:cNvPr id="4" name="Rectangle 3"/>
          <p:cNvSpPr/>
          <p:nvPr/>
        </p:nvSpPr>
        <p:spPr>
          <a:xfrm>
            <a:off x="6290441" y="1072055"/>
            <a:ext cx="5376042" cy="3693319"/>
          </a:xfrm>
          <a:prstGeom prst="rect">
            <a:avLst/>
          </a:prstGeom>
        </p:spPr>
        <p:txBody>
          <a:bodyPr wrap="square">
            <a:spAutoFit/>
          </a:bodyPr>
          <a:lstStyle/>
          <a:p>
            <a:endParaRPr lang="en-GB" dirty="0" smtClean="0">
              <a:solidFill>
                <a:srgbClr val="000000"/>
              </a:solidFill>
              <a:latin typeface="AJensonPro-Regular"/>
            </a:endParaRPr>
          </a:p>
          <a:p>
            <a:r>
              <a:rPr lang="en-GB" b="1" dirty="0" smtClean="0">
                <a:solidFill>
                  <a:srgbClr val="000000"/>
                </a:solidFill>
                <a:latin typeface="AJensonPro-Regular"/>
              </a:rPr>
              <a:t>Phase 3 will cost over £4 million</a:t>
            </a:r>
          </a:p>
          <a:p>
            <a:endParaRPr lang="en-GB" b="0" i="0" u="none" strike="noStrike" baseline="0" dirty="0" smtClean="0">
              <a:solidFill>
                <a:srgbClr val="000000"/>
              </a:solidFill>
              <a:latin typeface="AJensonPro-Regular"/>
            </a:endParaRPr>
          </a:p>
          <a:p>
            <a:r>
              <a:rPr lang="en-GB" b="0" i="0" u="none" strike="noStrike" baseline="0" dirty="0" smtClean="0">
                <a:solidFill>
                  <a:srgbClr val="000000"/>
                </a:solidFill>
                <a:latin typeface="AJensonPro-Regular"/>
              </a:rPr>
              <a:t>Phase 3 will provide over 30 units of accommodation, lecture facilities, and break out rooms. Visitors will be able to deepen their experience of the Collections or spend time on Retreat – using the beautiful countryside to step outside of daily life, to reflect, to find solace and ultimately to discern their own beliefs more truly. We intend to develop the Tolkien Trail; and a Hopkins Trail along with the “College to the Castle” rural walk. </a:t>
            </a:r>
            <a:endParaRPr lang="en-GB" dirty="0"/>
          </a:p>
        </p:txBody>
      </p:sp>
      <p:pic>
        <p:nvPicPr>
          <p:cNvPr id="4098" name="Picture 2" descr="http://img.deseretnews.com/images/top/main/26516/2651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73317" y="4971537"/>
            <a:ext cx="3153356" cy="168951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309997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7523" y="0"/>
            <a:ext cx="4659397" cy="6011056"/>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38723" y="98474"/>
            <a:ext cx="4493274" cy="6092464"/>
          </a:xfrm>
          <a:prstGeom prst="rect">
            <a:avLst/>
          </a:prstGeom>
        </p:spPr>
      </p:pic>
      <p:sp>
        <p:nvSpPr>
          <p:cNvPr id="5" name="Rectangle 4"/>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2165750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7463" y="1261241"/>
            <a:ext cx="8171980" cy="5139559"/>
          </a:xfrm>
          <a:prstGeom prst="rect">
            <a:avLst/>
          </a:prstGeom>
        </p:spPr>
      </p:pic>
      <p:sp>
        <p:nvSpPr>
          <p:cNvPr id="3" name="Title 2"/>
          <p:cNvSpPr>
            <a:spLocks noGrp="1"/>
          </p:cNvSpPr>
          <p:nvPr>
            <p:ph type="title"/>
          </p:nvPr>
        </p:nvSpPr>
        <p:spPr/>
        <p:txBody>
          <a:bodyPr/>
          <a:lstStyle/>
          <a:p>
            <a:r>
              <a:rPr lang="en-GB" dirty="0" smtClean="0"/>
              <a:t>The Theodore Trust </a:t>
            </a:r>
            <a:endParaRPr lang="en-GB" dirty="0"/>
          </a:p>
        </p:txBody>
      </p:sp>
      <p:sp>
        <p:nvSpPr>
          <p:cNvPr id="4" name="Rectangle 3"/>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20681948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800" y="247733"/>
            <a:ext cx="8076367" cy="5238667"/>
          </a:xfrm>
          <a:prstGeom prst="rect">
            <a:avLst/>
          </a:prstGeom>
        </p:spPr>
      </p:pic>
      <p:sp>
        <p:nvSpPr>
          <p:cNvPr id="3" name="Rectangle 2"/>
          <p:cNvSpPr/>
          <p:nvPr/>
        </p:nvSpPr>
        <p:spPr>
          <a:xfrm rot="10800000" flipV="1">
            <a:off x="1813810" y="6006662"/>
            <a:ext cx="676263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347873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01557"/>
          </a:xfrm>
        </p:spPr>
        <p:txBody>
          <a:bodyPr>
            <a:normAutofit fontScale="90000"/>
          </a:bodyPr>
          <a:lstStyle/>
          <a:p>
            <a:r>
              <a:rPr lang="en-GB" b="1" i="1" dirty="0" smtClean="0">
                <a:solidFill>
                  <a:srgbClr val="7030A0"/>
                </a:solidFill>
              </a:rPr>
              <a:t>December 2016 Explosion </a:t>
            </a:r>
            <a:r>
              <a:rPr lang="en-GB" b="1" i="1" dirty="0">
                <a:solidFill>
                  <a:srgbClr val="7030A0"/>
                </a:solidFill>
              </a:rPr>
              <a:t>kills 25 Coptic Orthodox worshippers during Sunday worship in Cairo </a:t>
            </a:r>
            <a:r>
              <a:rPr lang="en-GB" b="1" i="1" dirty="0" smtClean="0">
                <a:solidFill>
                  <a:srgbClr val="7030A0"/>
                </a:solidFill>
              </a:rPr>
              <a:t>–100,000 Copts leavening Egypt each year.</a:t>
            </a:r>
            <a:endParaRPr lang="en-GB" dirty="0">
              <a:solidFill>
                <a:srgbClr val="7030A0"/>
              </a:solidFill>
            </a:endParaRPr>
          </a:p>
        </p:txBody>
      </p:sp>
      <p:pic>
        <p:nvPicPr>
          <p:cNvPr id="8194" name="Picture 2" descr="wp_20161215_09_27_41_p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229" y="2266682"/>
            <a:ext cx="4389103" cy="35404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53959" y="2266682"/>
            <a:ext cx="4661264" cy="3416320"/>
          </a:xfrm>
          <a:prstGeom prst="rect">
            <a:avLst/>
          </a:prstGeom>
        </p:spPr>
        <p:txBody>
          <a:bodyPr wrap="square">
            <a:spAutoFit/>
          </a:bodyPr>
          <a:lstStyle/>
          <a:p>
            <a:r>
              <a:rPr lang="en-GB" b="0" i="1" u="sng" dirty="0" smtClean="0">
                <a:solidFill>
                  <a:srgbClr val="444444"/>
                </a:solidFill>
                <a:effectLst/>
                <a:latin typeface="Open Sans"/>
              </a:rPr>
              <a:t>Genocide and Crimes Against Humanity </a:t>
            </a:r>
          </a:p>
          <a:p>
            <a:r>
              <a:rPr lang="en-GB" b="0" i="0" dirty="0" smtClean="0">
                <a:solidFill>
                  <a:srgbClr val="444444"/>
                </a:solidFill>
                <a:effectLst/>
                <a:latin typeface="Open Sans"/>
              </a:rPr>
              <a:t>When IS seized control of Iraqi territory in the summer of 2014, they gave Christians, as “People of the Book”, four options: leave, convert to Islam, pay a protection tax (</a:t>
            </a:r>
            <a:r>
              <a:rPr lang="en-GB" b="0" i="0" dirty="0" err="1" smtClean="0">
                <a:solidFill>
                  <a:srgbClr val="444444"/>
                </a:solidFill>
                <a:effectLst/>
                <a:latin typeface="Open Sans"/>
              </a:rPr>
              <a:t>jiyza</a:t>
            </a:r>
            <a:r>
              <a:rPr lang="en-GB" b="0" i="0" dirty="0" smtClean="0">
                <a:solidFill>
                  <a:srgbClr val="444444"/>
                </a:solidFill>
                <a:effectLst/>
                <a:latin typeface="Open Sans"/>
              </a:rPr>
              <a:t>) or be killed. The vast majority fled – an estimated 120,000 in a few short weeks that summer. But those left behind were subjected to torture, forced conversion, sexual slavery and even crucifixion, </a:t>
            </a:r>
          </a:p>
          <a:p>
            <a:endParaRPr lang="en-GB" dirty="0">
              <a:solidFill>
                <a:srgbClr val="444444"/>
              </a:solidFill>
              <a:latin typeface="Open Sans"/>
            </a:endParaRPr>
          </a:p>
          <a:p>
            <a:r>
              <a:rPr lang="en-GB" dirty="0" smtClean="0">
                <a:solidFill>
                  <a:srgbClr val="444444"/>
                </a:solidFill>
                <a:latin typeface="Open Sans"/>
              </a:rPr>
              <a:t>ADF Report November 2016</a:t>
            </a:r>
            <a:endParaRPr lang="en-GB" dirty="0"/>
          </a:p>
        </p:txBody>
      </p:sp>
      <p:sp>
        <p:nvSpPr>
          <p:cNvPr id="4" name="Rectangle 3"/>
          <p:cNvSpPr/>
          <p:nvPr/>
        </p:nvSpPr>
        <p:spPr>
          <a:xfrm flipH="1">
            <a:off x="838198" y="6374219"/>
            <a:ext cx="6429704"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27802574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5516380"/>
          </a:xfrm>
          <a:prstGeom prst="rect">
            <a:avLst/>
          </a:prstGeom>
        </p:spPr>
      </p:pic>
      <p:sp>
        <p:nvSpPr>
          <p:cNvPr id="3" name="Rectangle 2"/>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23906941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473" y="434715"/>
            <a:ext cx="10814154" cy="6850505"/>
          </a:xfrm>
        </p:spPr>
        <p:txBody>
          <a:bodyPr>
            <a:normAutofit fontScale="90000"/>
          </a:bodyPr>
          <a:lstStyle/>
          <a:p>
            <a:r>
              <a:rPr lang="en-GB" b="1" u="sng" dirty="0" smtClean="0"/>
              <a:t>Other Funds: The </a:t>
            </a:r>
            <a:r>
              <a:rPr lang="en-GB" b="1" u="sng" dirty="0" err="1" smtClean="0"/>
              <a:t>Bowland</a:t>
            </a:r>
            <a:r>
              <a:rPr lang="en-GB" b="1" u="sng" dirty="0" smtClean="0"/>
              <a:t> Charitable Trust</a:t>
            </a:r>
            <a:r>
              <a:rPr lang="en-GB" dirty="0" smtClean="0"/>
              <a:t/>
            </a:r>
            <a:br>
              <a:rPr lang="en-GB" dirty="0" smtClean="0"/>
            </a:br>
            <a:r>
              <a:rPr lang="en-GB" dirty="0"/>
              <a:t/>
            </a:r>
            <a:br>
              <a:rPr lang="en-GB" dirty="0"/>
            </a:br>
            <a:r>
              <a:rPr lang="en-GB" dirty="0" smtClean="0"/>
              <a:t>£300,000 </a:t>
            </a:r>
            <a:r>
              <a:rPr lang="en-US" b="1" dirty="0" smtClean="0"/>
              <a:t>From</a:t>
            </a:r>
            <a:r>
              <a:rPr lang="en-US" b="1" dirty="0"/>
              <a:t>:</a:t>
            </a:r>
            <a:r>
              <a:rPr lang="en-US" dirty="0"/>
              <a:t> Tony Cann </a:t>
            </a:r>
            <a:r>
              <a:rPr lang="en-US" dirty="0" smtClean="0"/>
              <a:t/>
            </a:r>
            <a:br>
              <a:rPr lang="en-US" dirty="0" smtClean="0"/>
            </a:br>
            <a:r>
              <a:rPr lang="en-US" b="1" dirty="0" smtClean="0"/>
              <a:t>Sent</a:t>
            </a:r>
            <a:r>
              <a:rPr lang="en-US" b="1" dirty="0"/>
              <a:t>:</a:t>
            </a:r>
            <a:r>
              <a:rPr lang="en-US" dirty="0"/>
              <a:t> 12 January 2016 09:06</a:t>
            </a:r>
            <a:br>
              <a:rPr lang="en-US" dirty="0"/>
            </a:br>
            <a:r>
              <a:rPr lang="en-US" b="1" dirty="0"/>
              <a:t>To:</a:t>
            </a:r>
            <a:r>
              <a:rPr lang="en-US" dirty="0"/>
              <a:t> ALTON OF LIVERPOOL, Lord </a:t>
            </a:r>
            <a:br>
              <a:rPr lang="en-US" dirty="0"/>
            </a:br>
            <a:r>
              <a:rPr lang="en-US" b="1" dirty="0"/>
              <a:t>Subject:</a:t>
            </a:r>
            <a:r>
              <a:rPr lang="en-US" dirty="0"/>
              <a:t> Our meeting and more</a:t>
            </a:r>
            <a:r>
              <a:rPr lang="en-GB" dirty="0"/>
              <a:t/>
            </a:r>
            <a:br>
              <a:rPr lang="en-GB" dirty="0"/>
            </a:br>
            <a:r>
              <a:rPr lang="en-GB" dirty="0"/>
              <a:t> </a:t>
            </a:r>
            <a:br>
              <a:rPr lang="en-GB" dirty="0"/>
            </a:br>
            <a:r>
              <a:rPr lang="en-GB" dirty="0"/>
              <a:t>I enjoyed our meeting and support your idea of what I would call St </a:t>
            </a:r>
            <a:r>
              <a:rPr lang="en-GB" dirty="0" err="1"/>
              <a:t>Deniols</a:t>
            </a:r>
            <a:r>
              <a:rPr lang="en-GB" dirty="0"/>
              <a:t> of the north. </a:t>
            </a:r>
            <a:br>
              <a:rPr lang="en-GB" dirty="0"/>
            </a:br>
            <a:r>
              <a:rPr lang="en-GB" dirty="0"/>
              <a:t>If you proceed we (</a:t>
            </a:r>
            <a:r>
              <a:rPr lang="en-GB" dirty="0" err="1"/>
              <a:t>Bowland</a:t>
            </a:r>
            <a:r>
              <a:rPr lang="en-GB" dirty="0"/>
              <a:t> Charitable Trust) will donate at least </a:t>
            </a:r>
            <a:r>
              <a:rPr lang="en-GB" dirty="0" smtClean="0"/>
              <a:t>£300,000 </a:t>
            </a:r>
            <a:r>
              <a:rPr lang="en-GB" dirty="0"/>
              <a:t>and this could be more as plans and directions unfold. </a:t>
            </a:r>
            <a:br>
              <a:rPr lang="en-GB" dirty="0"/>
            </a:br>
            <a:r>
              <a:rPr lang="en-GB" dirty="0"/>
              <a:t> </a:t>
            </a:r>
            <a:br>
              <a:rPr lang="en-GB" dirty="0"/>
            </a:br>
            <a:endParaRPr lang="en-GB" dirty="0"/>
          </a:p>
        </p:txBody>
      </p:sp>
    </p:spTree>
    <p:extLst>
      <p:ext uri="{BB962C8B-B14F-4D97-AF65-F5344CB8AC3E}">
        <p14:creationId xmlns:p14="http://schemas.microsoft.com/office/powerpoint/2010/main" val="33350631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21" y="110359"/>
            <a:ext cx="12375931" cy="6320421"/>
          </a:xfrm>
        </p:spPr>
        <p:txBody>
          <a:bodyPr>
            <a:normAutofit fontScale="90000"/>
          </a:bodyPr>
          <a:lstStyle/>
          <a:p>
            <a:r>
              <a:rPr lang="en-GB" b="1" dirty="0" smtClean="0"/>
              <a:t>Other Funds: </a:t>
            </a:r>
            <a:r>
              <a:rPr lang="en-GB" dirty="0" smtClean="0"/>
              <a:t/>
            </a:r>
            <a:br>
              <a:rPr lang="en-GB" dirty="0" smtClean="0"/>
            </a:br>
            <a:r>
              <a:rPr lang="en-GB" dirty="0"/>
              <a:t/>
            </a:r>
            <a:br>
              <a:rPr lang="en-GB" dirty="0"/>
            </a:br>
            <a:r>
              <a:rPr lang="en-GB" sz="3100" dirty="0" smtClean="0">
                <a:solidFill>
                  <a:schemeClr val="tx1"/>
                </a:solidFill>
              </a:rPr>
              <a:t>£100,000 – anonymous donation towards the Theodore House Chapel</a:t>
            </a:r>
            <a:r>
              <a:rPr lang="en-GB" sz="3100" b="1" dirty="0" smtClean="0">
                <a:solidFill>
                  <a:schemeClr val="tx1"/>
                </a:solidFill>
              </a:rPr>
              <a:t/>
            </a:r>
            <a:br>
              <a:rPr lang="en-GB" sz="3100" b="1" dirty="0" smtClean="0">
                <a:solidFill>
                  <a:schemeClr val="tx1"/>
                </a:solidFill>
              </a:rPr>
            </a:br>
            <a:r>
              <a:rPr lang="en-GB" sz="3100" b="1" dirty="0">
                <a:solidFill>
                  <a:schemeClr val="tx1"/>
                </a:solidFill>
              </a:rPr>
              <a:t/>
            </a:r>
            <a:br>
              <a:rPr lang="en-GB" sz="3100" b="1" dirty="0">
                <a:solidFill>
                  <a:schemeClr val="tx1"/>
                </a:solidFill>
              </a:rPr>
            </a:br>
            <a:r>
              <a:rPr lang="en-GB" sz="3100" dirty="0" smtClean="0">
                <a:solidFill>
                  <a:schemeClr val="tx1"/>
                </a:solidFill>
              </a:rPr>
              <a:t>£200,000 Ben Kim</a:t>
            </a:r>
            <a:r>
              <a:rPr lang="en-GB" sz="3100" b="1" dirty="0" smtClean="0">
                <a:solidFill>
                  <a:schemeClr val="tx1"/>
                </a:solidFill>
              </a:rPr>
              <a:t/>
            </a:r>
            <a:br>
              <a:rPr lang="en-GB" sz="3100" b="1" dirty="0" smtClean="0">
                <a:solidFill>
                  <a:schemeClr val="tx1"/>
                </a:solidFill>
              </a:rPr>
            </a:br>
            <a:r>
              <a:rPr lang="en-GB" sz="3100" b="1" dirty="0">
                <a:solidFill>
                  <a:schemeClr val="tx1"/>
                </a:solidFill>
              </a:rPr>
              <a:t/>
            </a:r>
            <a:br>
              <a:rPr lang="en-GB" sz="3100" b="1" dirty="0">
                <a:solidFill>
                  <a:schemeClr val="tx1"/>
                </a:solidFill>
              </a:rPr>
            </a:br>
            <a:r>
              <a:rPr lang="en-GB" sz="3100" dirty="0" smtClean="0">
                <a:solidFill>
                  <a:schemeClr val="tx1"/>
                </a:solidFill>
              </a:rPr>
              <a:t>£10,000 – family of </a:t>
            </a:r>
            <a:r>
              <a:rPr lang="en-GB" sz="3100" dirty="0" err="1" smtClean="0">
                <a:solidFill>
                  <a:schemeClr val="tx1"/>
                </a:solidFill>
              </a:rPr>
              <a:t>Fr.Nick</a:t>
            </a:r>
            <a:r>
              <a:rPr lang="en-GB" sz="3100" dirty="0" smtClean="0">
                <a:solidFill>
                  <a:schemeClr val="tx1"/>
                </a:solidFill>
              </a:rPr>
              <a:t> King SJ for a named room </a:t>
            </a:r>
            <a:br>
              <a:rPr lang="en-GB" sz="3100" dirty="0" smtClean="0">
                <a:solidFill>
                  <a:schemeClr val="tx1"/>
                </a:solidFill>
              </a:rPr>
            </a:br>
            <a:r>
              <a:rPr lang="en-GB" sz="3100" dirty="0">
                <a:solidFill>
                  <a:schemeClr val="tx1"/>
                </a:solidFill>
              </a:rPr>
              <a:t/>
            </a:r>
            <a:br>
              <a:rPr lang="en-GB" sz="3100" dirty="0">
                <a:solidFill>
                  <a:schemeClr val="tx1"/>
                </a:solidFill>
              </a:rPr>
            </a:br>
            <a:r>
              <a:rPr lang="en-GB" sz="3100" dirty="0" smtClean="0">
                <a:solidFill>
                  <a:schemeClr val="tx1"/>
                </a:solidFill>
              </a:rPr>
              <a:t>£13,6000 (Mark Thompson, John Stiller and Charles Wilson) – towards the cost of the </a:t>
            </a:r>
            <a:r>
              <a:rPr lang="en-GB" sz="3100" b="1" dirty="0" smtClean="0">
                <a:solidFill>
                  <a:schemeClr val="tx1"/>
                </a:solidFill>
              </a:rPr>
              <a:t>Peter and Bridget Hardwick Library</a:t>
            </a:r>
            <a:r>
              <a:rPr lang="en-GB" sz="3100" dirty="0" smtClean="0">
                <a:solidFill>
                  <a:schemeClr val="tx1"/>
                </a:solidFill>
              </a:rPr>
              <a:t/>
            </a:r>
            <a:br>
              <a:rPr lang="en-GB" sz="3100" dirty="0" smtClean="0">
                <a:solidFill>
                  <a:schemeClr val="tx1"/>
                </a:solidFill>
              </a:rPr>
            </a:br>
            <a:r>
              <a:rPr lang="en-GB" sz="3100" dirty="0" smtClean="0">
                <a:solidFill>
                  <a:schemeClr val="tx1"/>
                </a:solidFill>
              </a:rPr>
              <a:t/>
            </a:r>
            <a:br>
              <a:rPr lang="en-GB" sz="3100" dirty="0" smtClean="0">
                <a:solidFill>
                  <a:schemeClr val="tx1"/>
                </a:solidFill>
              </a:rPr>
            </a:br>
            <a:r>
              <a:rPr lang="en-GB" sz="3100" dirty="0" smtClean="0">
                <a:solidFill>
                  <a:schemeClr val="tx1"/>
                </a:solidFill>
              </a:rPr>
              <a:t>$60,000 – Leonard Leo – Catholic American Charity</a:t>
            </a:r>
            <a:br>
              <a:rPr lang="en-GB" sz="3100" dirty="0" smtClean="0">
                <a:solidFill>
                  <a:schemeClr val="tx1"/>
                </a:solidFill>
              </a:rPr>
            </a:br>
            <a:r>
              <a:rPr lang="en-GB" sz="3100" dirty="0">
                <a:solidFill>
                  <a:schemeClr val="tx1"/>
                </a:solidFill>
              </a:rPr>
              <a:t/>
            </a:r>
            <a:br>
              <a:rPr lang="en-GB" sz="3100" dirty="0">
                <a:solidFill>
                  <a:schemeClr val="tx1"/>
                </a:solidFill>
              </a:rPr>
            </a:br>
            <a:r>
              <a:rPr lang="en-GB" sz="3100" dirty="0" smtClean="0">
                <a:solidFill>
                  <a:schemeClr val="tx1"/>
                </a:solidFill>
              </a:rPr>
              <a:t>£200,000 Knight of Columbus</a:t>
            </a:r>
            <a:endParaRPr lang="en-GB" sz="3100" dirty="0">
              <a:solidFill>
                <a:schemeClr val="tx1"/>
              </a:solidFill>
            </a:endParaRPr>
          </a:p>
        </p:txBody>
      </p:sp>
    </p:spTree>
    <p:extLst>
      <p:ext uri="{BB962C8B-B14F-4D97-AF65-F5344CB8AC3E}">
        <p14:creationId xmlns:p14="http://schemas.microsoft.com/office/powerpoint/2010/main" val="22842179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The Stations of the North</a:t>
            </a:r>
            <a:endParaRPr lang="en-GB" dirty="0">
              <a:solidFill>
                <a:schemeClr val="tx1"/>
              </a:solidFill>
            </a:endParaRPr>
          </a:p>
        </p:txBody>
      </p:sp>
      <p:pic>
        <p:nvPicPr>
          <p:cNvPr id="7170" name="Picture 2" descr="WP_20160520_12_12_22_P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103" y="1660317"/>
            <a:ext cx="5046012" cy="416797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ia-dolorossa-jerusalem-christ-and-the-many-cros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057" y="574597"/>
            <a:ext cx="4515494" cy="27110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stations of the cro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4057" y="3639300"/>
            <a:ext cx="4515494" cy="21889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18867145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000" b="1" dirty="0" smtClean="0">
                <a:solidFill>
                  <a:srgbClr val="7030A0"/>
                </a:solidFill>
              </a:rPr>
              <a:t>Stations of the North:</a:t>
            </a:r>
            <a:r>
              <a:rPr lang="en-GB" sz="2000" dirty="0" smtClean="0"/>
              <a:t/>
            </a:r>
            <a:br>
              <a:rPr lang="en-GB" sz="2000" dirty="0" smtClean="0"/>
            </a:br>
            <a:r>
              <a:rPr lang="en-GB" sz="2000" dirty="0" smtClean="0">
                <a:solidFill>
                  <a:schemeClr val="tx1"/>
                </a:solidFill>
              </a:rPr>
              <a:t>1.Making a Choice</a:t>
            </a:r>
            <a:br>
              <a:rPr lang="en-GB" sz="2000" dirty="0" smtClean="0">
                <a:solidFill>
                  <a:schemeClr val="tx1"/>
                </a:solidFill>
              </a:rPr>
            </a:br>
            <a:r>
              <a:rPr lang="en-GB" sz="2000" dirty="0" smtClean="0">
                <a:solidFill>
                  <a:schemeClr val="tx1"/>
                </a:solidFill>
              </a:rPr>
              <a:t>2.Betrayal</a:t>
            </a:r>
            <a:br>
              <a:rPr lang="en-GB" sz="2000" dirty="0" smtClean="0">
                <a:solidFill>
                  <a:schemeClr val="tx1"/>
                </a:solidFill>
              </a:rPr>
            </a:br>
            <a:r>
              <a:rPr lang="en-GB" sz="2000" dirty="0" smtClean="0">
                <a:solidFill>
                  <a:schemeClr val="tx1"/>
                </a:solidFill>
              </a:rPr>
              <a:t>3.Blasphemy</a:t>
            </a:r>
            <a:br>
              <a:rPr lang="en-GB" sz="2000" dirty="0" smtClean="0">
                <a:solidFill>
                  <a:schemeClr val="tx1"/>
                </a:solidFill>
              </a:rPr>
            </a:br>
            <a:r>
              <a:rPr lang="en-GB" sz="2000" dirty="0" smtClean="0">
                <a:solidFill>
                  <a:schemeClr val="tx1"/>
                </a:solidFill>
              </a:rPr>
              <a:t>4.Denial</a:t>
            </a:r>
            <a:br>
              <a:rPr lang="en-GB" sz="2000" dirty="0" smtClean="0">
                <a:solidFill>
                  <a:schemeClr val="tx1"/>
                </a:solidFill>
              </a:rPr>
            </a:br>
            <a:r>
              <a:rPr lang="en-GB" sz="2000" dirty="0" smtClean="0">
                <a:solidFill>
                  <a:schemeClr val="tx1"/>
                </a:solidFill>
              </a:rPr>
              <a:t>5.Judgement</a:t>
            </a:r>
            <a:br>
              <a:rPr lang="en-GB" sz="2000" dirty="0" smtClean="0">
                <a:solidFill>
                  <a:schemeClr val="tx1"/>
                </a:solidFill>
              </a:rPr>
            </a:br>
            <a:r>
              <a:rPr lang="en-GB" sz="2000" dirty="0" smtClean="0">
                <a:solidFill>
                  <a:schemeClr val="tx1"/>
                </a:solidFill>
              </a:rPr>
              <a:t>6.King</a:t>
            </a:r>
            <a:br>
              <a:rPr lang="en-GB" sz="2000" dirty="0" smtClean="0">
                <a:solidFill>
                  <a:schemeClr val="tx1"/>
                </a:solidFill>
              </a:rPr>
            </a:br>
            <a:r>
              <a:rPr lang="en-GB" sz="2000" dirty="0" smtClean="0">
                <a:solidFill>
                  <a:schemeClr val="tx1"/>
                </a:solidFill>
              </a:rPr>
              <a:t>7.Humility</a:t>
            </a:r>
            <a:br>
              <a:rPr lang="en-GB" sz="2000" dirty="0" smtClean="0">
                <a:solidFill>
                  <a:schemeClr val="tx1"/>
                </a:solidFill>
              </a:rPr>
            </a:br>
            <a:r>
              <a:rPr lang="en-GB" sz="2000" dirty="0" smtClean="0">
                <a:solidFill>
                  <a:schemeClr val="tx1"/>
                </a:solidFill>
              </a:rPr>
              <a:t>8. Solidarity</a:t>
            </a:r>
            <a:br>
              <a:rPr lang="en-GB" sz="2000" dirty="0" smtClean="0">
                <a:solidFill>
                  <a:schemeClr val="tx1"/>
                </a:solidFill>
              </a:rPr>
            </a:br>
            <a:r>
              <a:rPr lang="en-GB" sz="2000" dirty="0" smtClean="0">
                <a:solidFill>
                  <a:schemeClr val="tx1"/>
                </a:solidFill>
              </a:rPr>
              <a:t>9. Desolation and Consolation</a:t>
            </a:r>
            <a:br>
              <a:rPr lang="en-GB" sz="2000" dirty="0" smtClean="0">
                <a:solidFill>
                  <a:schemeClr val="tx1"/>
                </a:solidFill>
              </a:rPr>
            </a:br>
            <a:r>
              <a:rPr lang="en-GB" sz="2000" dirty="0" smtClean="0">
                <a:solidFill>
                  <a:schemeClr val="tx1"/>
                </a:solidFill>
              </a:rPr>
              <a:t>10. Trust and Obedience</a:t>
            </a:r>
            <a:br>
              <a:rPr lang="en-GB" sz="2000" dirty="0" smtClean="0">
                <a:solidFill>
                  <a:schemeClr val="tx1"/>
                </a:solidFill>
              </a:rPr>
            </a:br>
            <a:r>
              <a:rPr lang="en-GB" sz="2000" dirty="0" smtClean="0">
                <a:solidFill>
                  <a:schemeClr val="tx1"/>
                </a:solidFill>
              </a:rPr>
              <a:t>11.Promise</a:t>
            </a:r>
            <a:br>
              <a:rPr lang="en-GB" sz="2000" dirty="0" smtClean="0">
                <a:solidFill>
                  <a:schemeClr val="tx1"/>
                </a:solidFill>
              </a:rPr>
            </a:br>
            <a:r>
              <a:rPr lang="en-GB" sz="2000" dirty="0" smtClean="0">
                <a:solidFill>
                  <a:schemeClr val="tx1"/>
                </a:solidFill>
              </a:rPr>
              <a:t>12.Tenderness</a:t>
            </a:r>
            <a:br>
              <a:rPr lang="en-GB" sz="2000" dirty="0" smtClean="0">
                <a:solidFill>
                  <a:schemeClr val="tx1"/>
                </a:solidFill>
              </a:rPr>
            </a:br>
            <a:r>
              <a:rPr lang="en-GB" sz="2000" dirty="0" smtClean="0">
                <a:solidFill>
                  <a:schemeClr val="tx1"/>
                </a:solidFill>
              </a:rPr>
              <a:t>13.It is Finished</a:t>
            </a:r>
            <a:br>
              <a:rPr lang="en-GB" sz="2000" dirty="0" smtClean="0">
                <a:solidFill>
                  <a:schemeClr val="tx1"/>
                </a:solidFill>
              </a:rPr>
            </a:br>
            <a:r>
              <a:rPr lang="en-GB" sz="2000" dirty="0" smtClean="0">
                <a:solidFill>
                  <a:schemeClr val="tx1"/>
                </a:solidFill>
              </a:rPr>
              <a:t>14.Patience</a:t>
            </a:r>
            <a:r>
              <a:rPr lang="en-GB" sz="2000" dirty="0" smtClean="0"/>
              <a:t/>
            </a:r>
            <a:br>
              <a:rPr lang="en-GB" sz="2000" dirty="0" smtClean="0"/>
            </a:br>
            <a:r>
              <a:rPr lang="en-GB" sz="2000" dirty="0" smtClean="0">
                <a:solidFill>
                  <a:schemeClr val="tx1"/>
                </a:solidFill>
              </a:rPr>
              <a:t>15.Walk With Me</a:t>
            </a:r>
            <a:endParaRPr lang="en-GB" sz="2000" dirty="0">
              <a:solidFill>
                <a:schemeClr val="tx1"/>
              </a:solidFill>
            </a:endParaRPr>
          </a:p>
        </p:txBody>
      </p:sp>
      <p:pic>
        <p:nvPicPr>
          <p:cNvPr id="3" name="Picture 2"/>
          <p:cNvPicPr>
            <a:picLocks noChangeAspect="1"/>
          </p:cNvPicPr>
          <p:nvPr/>
        </p:nvPicPr>
        <p:blipFill>
          <a:blip r:embed="rId2"/>
          <a:stretch>
            <a:fillRect/>
          </a:stretch>
        </p:blipFill>
        <p:spPr>
          <a:xfrm>
            <a:off x="4280216" y="504669"/>
            <a:ext cx="4384099" cy="4486371"/>
          </a:xfrm>
          <a:prstGeom prst="rect">
            <a:avLst/>
          </a:prstGeom>
        </p:spPr>
      </p:pic>
      <p:sp>
        <p:nvSpPr>
          <p:cNvPr id="4" name="Rectangle 3"/>
          <p:cNvSpPr/>
          <p:nvPr/>
        </p:nvSpPr>
        <p:spPr>
          <a:xfrm>
            <a:off x="2773180" y="4991040"/>
            <a:ext cx="9002007" cy="1477328"/>
          </a:xfrm>
          <a:prstGeom prst="rect">
            <a:avLst/>
          </a:prstGeom>
        </p:spPr>
        <p:txBody>
          <a:bodyPr wrap="square">
            <a:spAutoFit/>
          </a:bodyPr>
          <a:lstStyle/>
          <a:p>
            <a:r>
              <a:rPr lang="en-GB" b="1" dirty="0">
                <a:solidFill>
                  <a:srgbClr val="000000"/>
                </a:solidFill>
                <a:latin typeface="Century Gothic" panose="020B0502020202020204" pitchFamily="34" charset="0"/>
              </a:rPr>
              <a:t>A Pilgrim Way </a:t>
            </a:r>
            <a:r>
              <a:rPr lang="en-GB" dirty="0">
                <a:solidFill>
                  <a:srgbClr val="000000"/>
                </a:solidFill>
                <a:latin typeface="Century Gothic" panose="020B0502020202020204" pitchFamily="34" charset="0"/>
              </a:rPr>
              <a:t>: The way to Stonyhurst has been a well trodden path for many centuries and it is still a remarkable destination, that will be enriched through the hospitality offered to those that attend the retreat and study centre. The stations of the cross trail should add to this call to pilgrims across the world and capture the vision ‘THE WORLD IS OUR HOUSE’.</a:t>
            </a:r>
            <a:endParaRPr lang="en-GB" dirty="0"/>
          </a:p>
        </p:txBody>
      </p:sp>
      <p:pic>
        <p:nvPicPr>
          <p:cNvPr id="5" name="Picture 4"/>
          <p:cNvPicPr>
            <a:picLocks noChangeAspect="1"/>
          </p:cNvPicPr>
          <p:nvPr/>
        </p:nvPicPr>
        <p:blipFill>
          <a:blip r:embed="rId3"/>
          <a:stretch>
            <a:fillRect/>
          </a:stretch>
        </p:blipFill>
        <p:spPr>
          <a:xfrm>
            <a:off x="8896249" y="504669"/>
            <a:ext cx="2878938" cy="3092970"/>
          </a:xfrm>
          <a:prstGeom prst="rect">
            <a:avLst/>
          </a:prstGeom>
        </p:spPr>
      </p:pic>
      <p:sp>
        <p:nvSpPr>
          <p:cNvPr id="6" name="Rectangle 5"/>
          <p:cNvSpPr/>
          <p:nvPr/>
        </p:nvSpPr>
        <p:spPr>
          <a:xfrm>
            <a:off x="8004749" y="6145967"/>
            <a:ext cx="4302176" cy="646331"/>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14714548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42" name="Picture 2" descr="Image result for stations of the cro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334" y="787297"/>
            <a:ext cx="8163751" cy="528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1485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solidFill>
                  <a:schemeClr val="tx1"/>
                </a:solidFill>
              </a:rPr>
              <a:t>The Stations of the North</a:t>
            </a:r>
            <a:endParaRPr lang="en-GB" dirty="0">
              <a:solidFill>
                <a:schemeClr val="tx1"/>
              </a:solidFill>
            </a:endParaRPr>
          </a:p>
        </p:txBody>
      </p:sp>
      <p:pic>
        <p:nvPicPr>
          <p:cNvPr id="8196" name="Picture 4" descr="BroadbentWater of Lif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49" y="1270000"/>
            <a:ext cx="3843823" cy="413710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p2.liveauctioneers.com/923/16416/5441992_1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147" y="1270000"/>
            <a:ext cx="2686050" cy="413710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stephen broadbent reconciliation stat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083" y="1270000"/>
            <a:ext cx="3021496" cy="41371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7877064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92" y="0"/>
            <a:ext cx="9109110" cy="1930400"/>
          </a:xfrm>
        </p:spPr>
        <p:txBody>
          <a:bodyPr/>
          <a:lstStyle/>
          <a:p>
            <a:r>
              <a:rPr lang="en-GB" dirty="0" smtClean="0"/>
              <a:t>A Tolkien Trail and a Hopkins Trail</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892" y="760334"/>
            <a:ext cx="6982640" cy="5010879"/>
          </a:xfrm>
          <a:prstGeom prst="rect">
            <a:avLst/>
          </a:prstGeom>
        </p:spPr>
      </p:pic>
      <p:sp>
        <p:nvSpPr>
          <p:cNvPr id="4" name="Rectangle 3"/>
          <p:cNvSpPr/>
          <p:nvPr/>
        </p:nvSpPr>
        <p:spPr>
          <a:xfrm>
            <a:off x="7510072" y="119921"/>
            <a:ext cx="4227226" cy="6093976"/>
          </a:xfrm>
          <a:prstGeom prst="rect">
            <a:avLst/>
          </a:prstGeom>
        </p:spPr>
        <p:txBody>
          <a:bodyPr wrap="square">
            <a:spAutoFit/>
          </a:bodyPr>
          <a:lstStyle/>
          <a:p>
            <a:pPr algn="ctr">
              <a:spcAft>
                <a:spcPts val="1200"/>
              </a:spcAft>
            </a:pPr>
            <a:r>
              <a:rPr lang="en-GB" dirty="0">
                <a:solidFill>
                  <a:srgbClr val="333333"/>
                </a:solidFill>
                <a:latin typeface="Times New Roman" panose="02020603050405020304" pitchFamily="18" charset="0"/>
                <a:ea typeface="Calibri" panose="020F0502020204030204" pitchFamily="34" charset="0"/>
              </a:rPr>
              <a:t>         </a:t>
            </a:r>
            <a:r>
              <a:rPr lang="en-GB" b="1" dirty="0">
                <a:solidFill>
                  <a:srgbClr val="333333"/>
                </a:solidFill>
                <a:latin typeface="Times New Roman" panose="02020603050405020304" pitchFamily="18" charset="0"/>
                <a:ea typeface="Calibri" panose="020F0502020204030204" pitchFamily="34" charset="0"/>
              </a:rPr>
              <a:t> The Windhover</a:t>
            </a:r>
            <a:r>
              <a:rPr lang="en-GB" dirty="0">
                <a:solidFill>
                  <a:srgbClr val="333333"/>
                </a:solidFill>
                <a:latin typeface="Times New Roman" panose="02020603050405020304" pitchFamily="18" charset="0"/>
                <a:ea typeface="Calibri" panose="020F0502020204030204" pitchFamily="34" charset="0"/>
              </a:rPr>
              <a:t> </a:t>
            </a:r>
            <a:r>
              <a:rPr lang="en-GB" b="1" dirty="0">
                <a:solidFill>
                  <a:srgbClr val="333333"/>
                </a:solidFill>
                <a:latin typeface="Times New Roman" panose="02020603050405020304" pitchFamily="18" charset="0"/>
                <a:ea typeface="Calibri" panose="020F0502020204030204" pitchFamily="34" charset="0"/>
              </a:rPr>
              <a:t>- To Christ Our </a:t>
            </a:r>
            <a:r>
              <a:rPr lang="en-GB" b="1" dirty="0" smtClean="0">
                <a:solidFill>
                  <a:srgbClr val="333333"/>
                </a:solidFill>
                <a:latin typeface="Times New Roman" panose="02020603050405020304" pitchFamily="18" charset="0"/>
                <a:ea typeface="Calibri" panose="020F0502020204030204" pitchFamily="34" charset="0"/>
              </a:rPr>
              <a:t>Lord</a:t>
            </a:r>
            <a:r>
              <a:rPr lang="en-GB" dirty="0">
                <a:solidFill>
                  <a:srgbClr val="333333"/>
                </a:solidFill>
                <a:latin typeface="Arial" panose="020B0604020202020204" pitchFamily="34" charset="0"/>
                <a:ea typeface="Calibri" panose="020F0502020204030204" pitchFamily="34" charset="0"/>
              </a:rPr>
              <a:t/>
            </a:r>
            <a:br>
              <a:rPr lang="en-GB" dirty="0">
                <a:solidFill>
                  <a:srgbClr val="333333"/>
                </a:solidFill>
                <a:latin typeface="Arial" panose="020B0604020202020204" pitchFamily="34" charset="0"/>
                <a:ea typeface="Calibri" panose="020F0502020204030204" pitchFamily="34" charset="0"/>
              </a:rPr>
            </a:br>
            <a:r>
              <a:rPr lang="en-GB" sz="1600" b="1" dirty="0">
                <a:solidFill>
                  <a:srgbClr val="333333"/>
                </a:solidFill>
                <a:latin typeface="Times New Roman" panose="02020603050405020304" pitchFamily="18" charset="0"/>
                <a:ea typeface="Calibri" panose="020F0502020204030204" pitchFamily="34" charset="0"/>
              </a:rPr>
              <a:t>I caught this morning morning's minion, king-</a:t>
            </a:r>
            <a:r>
              <a:rPr lang="en-GB" sz="1600" b="1" dirty="0" err="1">
                <a:solidFill>
                  <a:srgbClr val="333333"/>
                </a:solidFill>
                <a:latin typeface="Times New Roman" panose="02020603050405020304" pitchFamily="18" charset="0"/>
                <a:ea typeface="Calibri" panose="020F0502020204030204" pitchFamily="34" charset="0"/>
              </a:rPr>
              <a:t>dom</a:t>
            </a:r>
            <a:r>
              <a:rPr lang="en-GB" sz="1600" b="1" dirty="0">
                <a:solidFill>
                  <a:srgbClr val="333333"/>
                </a:solidFill>
                <a:latin typeface="Arial" panose="020B0604020202020204" pitchFamily="34" charset="0"/>
                <a:ea typeface="Calibri" panose="020F0502020204030204" pitchFamily="34" charset="0"/>
              </a:rPr>
              <a:t/>
            </a:r>
            <a:br>
              <a:rPr lang="en-GB" sz="1600" b="1" dirty="0">
                <a:solidFill>
                  <a:srgbClr val="333333"/>
                </a:solidFill>
                <a:latin typeface="Arial" panose="020B0604020202020204" pitchFamily="34" charset="0"/>
                <a:ea typeface="Calibri" panose="020F0502020204030204" pitchFamily="34" charset="0"/>
              </a:rPr>
            </a:br>
            <a:r>
              <a:rPr lang="en-GB" sz="1600" b="1" dirty="0">
                <a:solidFill>
                  <a:srgbClr val="333333"/>
                </a:solidFill>
                <a:latin typeface="Times New Roman" panose="02020603050405020304" pitchFamily="18" charset="0"/>
                <a:ea typeface="Calibri" panose="020F0502020204030204" pitchFamily="34" charset="0"/>
              </a:rPr>
              <a:t>of daylight's dauphin, dapple-dawn-drawn Falcon, in his riding</a:t>
            </a:r>
            <a:r>
              <a:rPr lang="en-GB" sz="1600" b="1" dirty="0">
                <a:solidFill>
                  <a:srgbClr val="333333"/>
                </a:solidFill>
                <a:latin typeface="Arial" panose="020B0604020202020204" pitchFamily="34" charset="0"/>
                <a:ea typeface="Calibri" panose="020F0502020204030204" pitchFamily="34" charset="0"/>
              </a:rPr>
              <a:t/>
            </a:r>
            <a:br>
              <a:rPr lang="en-GB" sz="1600" b="1" dirty="0">
                <a:solidFill>
                  <a:srgbClr val="333333"/>
                </a:solidFill>
                <a:latin typeface="Arial" panose="020B0604020202020204" pitchFamily="34" charset="0"/>
                <a:ea typeface="Calibri" panose="020F0502020204030204" pitchFamily="34" charset="0"/>
              </a:rPr>
            </a:br>
            <a:r>
              <a:rPr lang="en-GB" sz="1600" b="1" dirty="0">
                <a:solidFill>
                  <a:srgbClr val="333333"/>
                </a:solidFill>
                <a:latin typeface="Times New Roman" panose="02020603050405020304" pitchFamily="18" charset="0"/>
                <a:ea typeface="Calibri" panose="020F0502020204030204" pitchFamily="34" charset="0"/>
              </a:rPr>
              <a:t>Of the rolling level underneath him steady air, and striding</a:t>
            </a:r>
            <a:r>
              <a:rPr lang="en-GB" sz="1600" b="1" dirty="0">
                <a:solidFill>
                  <a:srgbClr val="333333"/>
                </a:solidFill>
                <a:latin typeface="Arial" panose="020B0604020202020204" pitchFamily="34" charset="0"/>
                <a:ea typeface="Calibri" panose="020F0502020204030204" pitchFamily="34" charset="0"/>
              </a:rPr>
              <a:t/>
            </a:r>
            <a:br>
              <a:rPr lang="en-GB" sz="1600" b="1" dirty="0">
                <a:solidFill>
                  <a:srgbClr val="333333"/>
                </a:solidFill>
                <a:latin typeface="Arial" panose="020B0604020202020204" pitchFamily="34" charset="0"/>
                <a:ea typeface="Calibri" panose="020F0502020204030204" pitchFamily="34" charset="0"/>
              </a:rPr>
            </a:br>
            <a:r>
              <a:rPr lang="en-GB" sz="1600" b="1" dirty="0">
                <a:solidFill>
                  <a:srgbClr val="333333"/>
                </a:solidFill>
                <a:latin typeface="Times New Roman" panose="02020603050405020304" pitchFamily="18" charset="0"/>
                <a:ea typeface="Calibri" panose="020F0502020204030204" pitchFamily="34" charset="0"/>
              </a:rPr>
              <a:t>High there, how he rung upon the rein of a wimpling wing</a:t>
            </a:r>
            <a:r>
              <a:rPr lang="en-GB" sz="1600" b="1" dirty="0">
                <a:solidFill>
                  <a:srgbClr val="333333"/>
                </a:solidFill>
                <a:latin typeface="Arial" panose="020B0604020202020204" pitchFamily="34" charset="0"/>
                <a:ea typeface="Calibri" panose="020F0502020204030204" pitchFamily="34" charset="0"/>
              </a:rPr>
              <a:t/>
            </a:r>
            <a:br>
              <a:rPr lang="en-GB" sz="1600" b="1" dirty="0">
                <a:solidFill>
                  <a:srgbClr val="333333"/>
                </a:solidFill>
                <a:latin typeface="Arial" panose="020B0604020202020204" pitchFamily="34" charset="0"/>
                <a:ea typeface="Calibri" panose="020F0502020204030204" pitchFamily="34" charset="0"/>
              </a:rPr>
            </a:br>
            <a:r>
              <a:rPr lang="en-GB" sz="1600" b="1" dirty="0">
                <a:solidFill>
                  <a:srgbClr val="333333"/>
                </a:solidFill>
                <a:latin typeface="Times New Roman" panose="02020603050405020304" pitchFamily="18" charset="0"/>
                <a:ea typeface="Calibri" panose="020F0502020204030204" pitchFamily="34" charset="0"/>
              </a:rPr>
              <a:t>In his ecstasy! then off, off forth on swing,</a:t>
            </a:r>
            <a:r>
              <a:rPr lang="en-GB" sz="1600" b="1" dirty="0">
                <a:solidFill>
                  <a:srgbClr val="333333"/>
                </a:solidFill>
                <a:latin typeface="Arial" panose="020B0604020202020204" pitchFamily="34" charset="0"/>
                <a:ea typeface="Calibri" panose="020F0502020204030204" pitchFamily="34" charset="0"/>
              </a:rPr>
              <a:t/>
            </a:r>
            <a:br>
              <a:rPr lang="en-GB" sz="1600" b="1" dirty="0">
                <a:solidFill>
                  <a:srgbClr val="333333"/>
                </a:solidFill>
                <a:latin typeface="Arial" panose="020B0604020202020204" pitchFamily="34" charset="0"/>
                <a:ea typeface="Calibri" panose="020F0502020204030204" pitchFamily="34" charset="0"/>
              </a:rPr>
            </a:br>
            <a:r>
              <a:rPr lang="en-GB" sz="1600" b="1" dirty="0">
                <a:solidFill>
                  <a:srgbClr val="333333"/>
                </a:solidFill>
                <a:latin typeface="Times New Roman" panose="02020603050405020304" pitchFamily="18" charset="0"/>
                <a:ea typeface="Calibri" panose="020F0502020204030204" pitchFamily="34" charset="0"/>
              </a:rPr>
              <a:t>As a skate's heel sweeps smooth on a bow-bend: the hurl and gliding</a:t>
            </a:r>
            <a:r>
              <a:rPr lang="en-GB" sz="1600" b="1" dirty="0">
                <a:solidFill>
                  <a:srgbClr val="333333"/>
                </a:solidFill>
                <a:latin typeface="Arial" panose="020B0604020202020204" pitchFamily="34" charset="0"/>
                <a:ea typeface="Calibri" panose="020F0502020204030204" pitchFamily="34" charset="0"/>
              </a:rPr>
              <a:t/>
            </a:r>
            <a:br>
              <a:rPr lang="en-GB" sz="1600" b="1" dirty="0">
                <a:solidFill>
                  <a:srgbClr val="333333"/>
                </a:solidFill>
                <a:latin typeface="Arial" panose="020B0604020202020204" pitchFamily="34" charset="0"/>
                <a:ea typeface="Calibri" panose="020F0502020204030204" pitchFamily="34" charset="0"/>
              </a:rPr>
            </a:br>
            <a:r>
              <a:rPr lang="en-GB" sz="1600" b="1" dirty="0">
                <a:solidFill>
                  <a:srgbClr val="333333"/>
                </a:solidFill>
                <a:latin typeface="Times New Roman" panose="02020603050405020304" pitchFamily="18" charset="0"/>
                <a:ea typeface="Calibri" panose="020F0502020204030204" pitchFamily="34" charset="0"/>
              </a:rPr>
              <a:t>Rebuffed the big wind. My heart in hiding</a:t>
            </a:r>
            <a:r>
              <a:rPr lang="en-GB" sz="1600" b="1" dirty="0">
                <a:solidFill>
                  <a:srgbClr val="333333"/>
                </a:solidFill>
                <a:latin typeface="Arial" panose="020B0604020202020204" pitchFamily="34" charset="0"/>
                <a:ea typeface="Calibri" panose="020F0502020204030204" pitchFamily="34" charset="0"/>
              </a:rPr>
              <a:t/>
            </a:r>
            <a:br>
              <a:rPr lang="en-GB" sz="1600" b="1" dirty="0">
                <a:solidFill>
                  <a:srgbClr val="333333"/>
                </a:solidFill>
                <a:latin typeface="Arial" panose="020B0604020202020204" pitchFamily="34" charset="0"/>
                <a:ea typeface="Calibri" panose="020F0502020204030204" pitchFamily="34" charset="0"/>
              </a:rPr>
            </a:br>
            <a:r>
              <a:rPr lang="en-GB" sz="1600" b="1" dirty="0">
                <a:solidFill>
                  <a:srgbClr val="333333"/>
                </a:solidFill>
                <a:latin typeface="Times New Roman" panose="02020603050405020304" pitchFamily="18" charset="0"/>
                <a:ea typeface="Calibri" panose="020F0502020204030204" pitchFamily="34" charset="0"/>
              </a:rPr>
              <a:t>Stirred for a bird, – the achieve of, the mastery of  Brute beauty and valour and act, oh, air, pride, plume, here</a:t>
            </a:r>
            <a:r>
              <a:rPr lang="en-GB" sz="1600" b="1" dirty="0">
                <a:solidFill>
                  <a:srgbClr val="333333"/>
                </a:solidFill>
                <a:latin typeface="Arial" panose="020B0604020202020204" pitchFamily="34" charset="0"/>
                <a:ea typeface="Calibri" panose="020F0502020204030204" pitchFamily="34" charset="0"/>
              </a:rPr>
              <a:t/>
            </a:r>
            <a:br>
              <a:rPr lang="en-GB" sz="1600" b="1" dirty="0">
                <a:solidFill>
                  <a:srgbClr val="333333"/>
                </a:solidFill>
                <a:latin typeface="Arial" panose="020B0604020202020204" pitchFamily="34" charset="0"/>
                <a:ea typeface="Calibri" panose="020F0502020204030204" pitchFamily="34" charset="0"/>
              </a:rPr>
            </a:br>
            <a:r>
              <a:rPr lang="en-GB" sz="1600" b="1" dirty="0">
                <a:solidFill>
                  <a:srgbClr val="333333"/>
                </a:solidFill>
                <a:latin typeface="Times New Roman" panose="02020603050405020304" pitchFamily="18" charset="0"/>
                <a:ea typeface="Calibri" panose="020F0502020204030204" pitchFamily="34" charset="0"/>
              </a:rPr>
              <a:t>Buckle! AND the fire that breaks from thee then, a billion times told lovelier, more dangerous, O my chevalier! </a:t>
            </a:r>
            <a:r>
              <a:rPr lang="en-GB" sz="1600" b="1" dirty="0">
                <a:solidFill>
                  <a:srgbClr val="333333"/>
                </a:solidFill>
                <a:latin typeface="Arial" panose="020B0604020202020204" pitchFamily="34" charset="0"/>
                <a:ea typeface="Calibri" panose="020F0502020204030204" pitchFamily="34" charset="0"/>
              </a:rPr>
              <a:t/>
            </a:r>
            <a:br>
              <a:rPr lang="en-GB" sz="1600" b="1" dirty="0">
                <a:solidFill>
                  <a:srgbClr val="333333"/>
                </a:solidFill>
                <a:latin typeface="Arial" panose="020B0604020202020204" pitchFamily="34" charset="0"/>
                <a:ea typeface="Calibri" panose="020F0502020204030204" pitchFamily="34" charset="0"/>
              </a:rPr>
            </a:br>
            <a:r>
              <a:rPr lang="en-GB" sz="1600" b="1" dirty="0">
                <a:solidFill>
                  <a:srgbClr val="333333"/>
                </a:solidFill>
                <a:latin typeface="Times New Roman" panose="02020603050405020304" pitchFamily="18" charset="0"/>
                <a:ea typeface="Calibri" panose="020F0502020204030204" pitchFamily="34" charset="0"/>
              </a:rPr>
              <a:t>No wonder of it: </a:t>
            </a:r>
            <a:r>
              <a:rPr lang="en-GB" sz="1600" b="1" dirty="0" err="1">
                <a:solidFill>
                  <a:srgbClr val="333333"/>
                </a:solidFill>
                <a:latin typeface="Times New Roman" panose="02020603050405020304" pitchFamily="18" charset="0"/>
                <a:ea typeface="Calibri" panose="020F0502020204030204" pitchFamily="34" charset="0"/>
              </a:rPr>
              <a:t>shéer</a:t>
            </a:r>
            <a:r>
              <a:rPr lang="en-GB" sz="1600" b="1" dirty="0">
                <a:solidFill>
                  <a:srgbClr val="333333"/>
                </a:solidFill>
                <a:latin typeface="Times New Roman" panose="02020603050405020304" pitchFamily="18" charset="0"/>
                <a:ea typeface="Calibri" panose="020F0502020204030204" pitchFamily="34" charset="0"/>
              </a:rPr>
              <a:t> </a:t>
            </a:r>
            <a:r>
              <a:rPr lang="en-GB" sz="1600" b="1" dirty="0" err="1">
                <a:solidFill>
                  <a:srgbClr val="333333"/>
                </a:solidFill>
                <a:latin typeface="Times New Roman" panose="02020603050405020304" pitchFamily="18" charset="0"/>
                <a:ea typeface="Calibri" panose="020F0502020204030204" pitchFamily="34" charset="0"/>
              </a:rPr>
              <a:t>plód</a:t>
            </a:r>
            <a:r>
              <a:rPr lang="en-GB" sz="1600" b="1" dirty="0">
                <a:solidFill>
                  <a:srgbClr val="333333"/>
                </a:solidFill>
                <a:latin typeface="Times New Roman" panose="02020603050405020304" pitchFamily="18" charset="0"/>
                <a:ea typeface="Calibri" panose="020F0502020204030204" pitchFamily="34" charset="0"/>
              </a:rPr>
              <a:t> makes plough down </a:t>
            </a:r>
            <a:r>
              <a:rPr lang="en-GB" sz="1600" b="1" dirty="0" err="1">
                <a:solidFill>
                  <a:srgbClr val="333333"/>
                </a:solidFill>
                <a:latin typeface="Times New Roman" panose="02020603050405020304" pitchFamily="18" charset="0"/>
                <a:ea typeface="Calibri" panose="020F0502020204030204" pitchFamily="34" charset="0"/>
              </a:rPr>
              <a:t>sillion</a:t>
            </a:r>
            <a:r>
              <a:rPr lang="en-GB" sz="1600" b="1" dirty="0">
                <a:solidFill>
                  <a:srgbClr val="333333"/>
                </a:solidFill>
                <a:latin typeface="Arial" panose="020B0604020202020204" pitchFamily="34" charset="0"/>
                <a:ea typeface="Calibri" panose="020F0502020204030204" pitchFamily="34" charset="0"/>
              </a:rPr>
              <a:t/>
            </a:r>
            <a:br>
              <a:rPr lang="en-GB" sz="1600" b="1" dirty="0">
                <a:solidFill>
                  <a:srgbClr val="333333"/>
                </a:solidFill>
                <a:latin typeface="Arial" panose="020B0604020202020204" pitchFamily="34" charset="0"/>
                <a:ea typeface="Calibri" panose="020F0502020204030204" pitchFamily="34" charset="0"/>
              </a:rPr>
            </a:br>
            <a:r>
              <a:rPr lang="en-GB" sz="1600" b="1" dirty="0">
                <a:solidFill>
                  <a:srgbClr val="333333"/>
                </a:solidFill>
                <a:latin typeface="Times New Roman" panose="02020603050405020304" pitchFamily="18" charset="0"/>
                <a:ea typeface="Calibri" panose="020F0502020204030204" pitchFamily="34" charset="0"/>
              </a:rPr>
              <a:t>Shine, and blue-bleak embers, ah my dear,</a:t>
            </a:r>
            <a:r>
              <a:rPr lang="en-GB" sz="1600" b="1" dirty="0">
                <a:solidFill>
                  <a:srgbClr val="333333"/>
                </a:solidFill>
                <a:latin typeface="Arial" panose="020B0604020202020204" pitchFamily="34" charset="0"/>
                <a:ea typeface="Calibri" panose="020F0502020204030204" pitchFamily="34" charset="0"/>
              </a:rPr>
              <a:t/>
            </a:r>
            <a:br>
              <a:rPr lang="en-GB" sz="1600" b="1" dirty="0">
                <a:solidFill>
                  <a:srgbClr val="333333"/>
                </a:solidFill>
                <a:latin typeface="Arial" panose="020B0604020202020204" pitchFamily="34" charset="0"/>
                <a:ea typeface="Calibri" panose="020F0502020204030204" pitchFamily="34" charset="0"/>
              </a:rPr>
            </a:br>
            <a:r>
              <a:rPr lang="en-GB" sz="1600" b="1" dirty="0">
                <a:solidFill>
                  <a:srgbClr val="333333"/>
                </a:solidFill>
                <a:latin typeface="Times New Roman" panose="02020603050405020304" pitchFamily="18" charset="0"/>
                <a:ea typeface="Calibri" panose="020F0502020204030204" pitchFamily="34" charset="0"/>
              </a:rPr>
              <a:t>Fall, gall themselves, and gash gold-vermilion</a:t>
            </a:r>
            <a:r>
              <a:rPr lang="en-GB" b="1" dirty="0">
                <a:solidFill>
                  <a:srgbClr val="333333"/>
                </a:solidFill>
                <a:latin typeface="Times New Roman" panose="02020603050405020304" pitchFamily="18" charset="0"/>
                <a:ea typeface="Calibri" panose="020F0502020204030204" pitchFamily="34" charset="0"/>
              </a:rPr>
              <a:t>.</a:t>
            </a:r>
            <a:endParaRPr lang="en-GB" b="1" dirty="0"/>
          </a:p>
        </p:txBody>
      </p:sp>
      <p:sp>
        <p:nvSpPr>
          <p:cNvPr id="5" name="Rectangle 4"/>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23127408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80083" y="3769397"/>
            <a:ext cx="5457335" cy="2909217"/>
          </a:xfrm>
          <a:prstGeom prst="rect">
            <a:avLst/>
          </a:prstGeom>
        </p:spPr>
      </p:pic>
      <p:sp>
        <p:nvSpPr>
          <p:cNvPr id="5" name="Rectangle 4"/>
          <p:cNvSpPr/>
          <p:nvPr/>
        </p:nvSpPr>
        <p:spPr>
          <a:xfrm>
            <a:off x="476519" y="399244"/>
            <a:ext cx="4867991" cy="4524315"/>
          </a:xfrm>
          <a:prstGeom prst="rect">
            <a:avLst/>
          </a:prstGeom>
        </p:spPr>
        <p:txBody>
          <a:bodyPr wrap="square">
            <a:spAutoFit/>
          </a:bodyPr>
          <a:lstStyle/>
          <a:p>
            <a:r>
              <a:rPr lang="en-GB" sz="4000" b="1" dirty="0">
                <a:solidFill>
                  <a:srgbClr val="000000"/>
                </a:solidFill>
                <a:latin typeface="DanteMTStd-Regular"/>
              </a:rPr>
              <a:t>The Christian Heritage Centre</a:t>
            </a:r>
          </a:p>
          <a:p>
            <a:r>
              <a:rPr lang="en-GB" sz="4000" b="1" dirty="0">
                <a:solidFill>
                  <a:srgbClr val="000000"/>
                </a:solidFill>
                <a:latin typeface="DanteMTStd-Regular"/>
              </a:rPr>
              <a:t>at Stonyhurst</a:t>
            </a:r>
            <a:endParaRPr lang="en-GB" sz="4000" b="1" dirty="0"/>
          </a:p>
          <a:p>
            <a:endParaRPr lang="en-GB" sz="2800" b="0" i="1" u="none" strike="noStrike" baseline="0" dirty="0" smtClean="0">
              <a:solidFill>
                <a:srgbClr val="73424C"/>
              </a:solidFill>
              <a:latin typeface="DanteMTStd-MediumItalic"/>
            </a:endParaRPr>
          </a:p>
          <a:p>
            <a:r>
              <a:rPr lang="en-GB" sz="2800" b="0" i="1" u="none" strike="noStrike" baseline="0" dirty="0" smtClean="0">
                <a:solidFill>
                  <a:srgbClr val="73424C"/>
                </a:solidFill>
                <a:latin typeface="DanteMTStd-MediumItalic"/>
              </a:rPr>
              <a:t>Using Objects to tell a story: the </a:t>
            </a:r>
            <a:r>
              <a:rPr lang="en-GB" sz="2800" b="1" i="1" u="none" strike="noStrike" baseline="0" dirty="0" smtClean="0">
                <a:latin typeface="DanteMTStd-MediumItalic"/>
              </a:rPr>
              <a:t>4 phases </a:t>
            </a:r>
            <a:r>
              <a:rPr lang="en-GB" sz="2800" b="0" i="1" u="none" strike="noStrike" baseline="0" dirty="0" smtClean="0">
                <a:solidFill>
                  <a:srgbClr val="73424C"/>
                </a:solidFill>
                <a:latin typeface="DanteMTStd-MediumItalic"/>
              </a:rPr>
              <a:t>of the CHC</a:t>
            </a:r>
          </a:p>
          <a:p>
            <a:r>
              <a:rPr lang="en-GB" sz="2800" i="1" dirty="0" smtClean="0">
                <a:solidFill>
                  <a:srgbClr val="73424C"/>
                </a:solidFill>
                <a:latin typeface="DanteMTStd-MediumItalic"/>
              </a:rPr>
              <a:t>- home to </a:t>
            </a:r>
            <a:r>
              <a:rPr lang="en-GB" sz="2800" b="0" i="1" u="none" strike="noStrike" baseline="0" dirty="0" smtClean="0">
                <a:solidFill>
                  <a:srgbClr val="73424C"/>
                </a:solidFill>
                <a:latin typeface="DanteMTStd-MediumItalic"/>
              </a:rPr>
              <a:t>the oldest surviving museum collection in the English-speaking world </a:t>
            </a:r>
            <a:endParaRPr lang="en-GB" sz="2800" b="1" i="0" u="none" strike="noStrike" baseline="0" dirty="0" smtClean="0">
              <a:solidFill>
                <a:srgbClr val="000000"/>
              </a:solidFill>
              <a:latin typeface="DanteMTStd-Regular"/>
            </a:endParaRPr>
          </a:p>
        </p:txBody>
      </p:sp>
      <p:sp>
        <p:nvSpPr>
          <p:cNvPr id="6" name="Rectangle 5"/>
          <p:cNvSpPr/>
          <p:nvPr/>
        </p:nvSpPr>
        <p:spPr>
          <a:xfrm>
            <a:off x="476519" y="5096656"/>
            <a:ext cx="5434884" cy="369332"/>
          </a:xfrm>
          <a:prstGeom prst="rect">
            <a:avLst/>
          </a:prstGeom>
        </p:spPr>
        <p:txBody>
          <a:bodyPr wrap="square">
            <a:spAutoFit/>
          </a:bodyPr>
          <a:lstStyle/>
          <a:p>
            <a:r>
              <a:rPr lang="en-GB" b="0" i="0" u="none" strike="noStrike" baseline="0" dirty="0" smtClean="0">
                <a:solidFill>
                  <a:srgbClr val="73424C"/>
                </a:solidFill>
                <a:latin typeface="AJensonPro-SemiboldDisp"/>
              </a:rPr>
              <a:t>THE WORLD IS OUR HOUSE</a:t>
            </a:r>
            <a:endParaRPr lang="en-GB"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0083" y="399245"/>
            <a:ext cx="5379174" cy="3061408"/>
          </a:xfrm>
          <a:prstGeom prst="rect">
            <a:avLst/>
          </a:prstGeom>
        </p:spPr>
      </p:pic>
      <p:sp>
        <p:nvSpPr>
          <p:cNvPr id="8" name="Rectangle 7"/>
          <p:cNvSpPr/>
          <p:nvPr/>
        </p:nvSpPr>
        <p:spPr>
          <a:xfrm rot="10800000" flipV="1">
            <a:off x="-104931" y="6006662"/>
            <a:ext cx="8681371"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19064872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latin typeface="Times New Roman" panose="02020603050405020304" pitchFamily="18" charset="0"/>
                <a:cs typeface="Times New Roman" panose="02020603050405020304" pitchFamily="18" charset="0"/>
              </a:rPr>
              <a:t>Some of Our Patrons</a:t>
            </a:r>
            <a:endParaRPr lang="en-GB" u="sng"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7239" y="1361489"/>
            <a:ext cx="3266405" cy="174434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86535" y="1361489"/>
            <a:ext cx="1547140" cy="25923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70066" y="1361489"/>
            <a:ext cx="1516469" cy="25923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88494" y="4624053"/>
            <a:ext cx="1329553" cy="156541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698956" y="4616449"/>
            <a:ext cx="1309688" cy="156541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449397" y="4624053"/>
            <a:ext cx="1274276" cy="156541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850073" y="4624053"/>
            <a:ext cx="1466113" cy="155780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192766" y="4608845"/>
            <a:ext cx="1433896" cy="156541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655638" y="4624053"/>
            <a:ext cx="1351333" cy="155780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26606" y="4616449"/>
            <a:ext cx="1381886" cy="1565410"/>
          </a:xfrm>
          <a:prstGeom prst="rect">
            <a:avLst/>
          </a:prstGeom>
        </p:spPr>
      </p:pic>
      <p:sp>
        <p:nvSpPr>
          <p:cNvPr id="14" name="Rectangle 13"/>
          <p:cNvSpPr/>
          <p:nvPr/>
        </p:nvSpPr>
        <p:spPr>
          <a:xfrm>
            <a:off x="838200" y="3105835"/>
            <a:ext cx="4570927" cy="646331"/>
          </a:xfrm>
          <a:prstGeom prst="rect">
            <a:avLst/>
          </a:prstGeom>
        </p:spPr>
        <p:txBody>
          <a:bodyPr wrap="square">
            <a:spAutoFit/>
          </a:bodyPr>
          <a:lstStyle/>
          <a:p>
            <a:r>
              <a:rPr lang="en-GB" b="0" i="1" u="none" strike="noStrike" baseline="0" dirty="0" smtClean="0">
                <a:solidFill>
                  <a:srgbClr val="73424C"/>
                </a:solidFill>
                <a:latin typeface="GillSansStd-Italic"/>
              </a:rPr>
              <a:t>Royal patrons: Lord and Lady Nicholas</a:t>
            </a:r>
          </a:p>
          <a:p>
            <a:r>
              <a:rPr lang="en-GB" b="0" i="1" u="none" strike="noStrike" baseline="0" dirty="0" smtClean="0">
                <a:solidFill>
                  <a:srgbClr val="73424C"/>
                </a:solidFill>
                <a:latin typeface="GillSansStd-Italic"/>
              </a:rPr>
              <a:t>Windsor, Albert and Leopold</a:t>
            </a:r>
            <a:endParaRPr lang="en-GB" dirty="0"/>
          </a:p>
        </p:txBody>
      </p:sp>
      <p:pic>
        <p:nvPicPr>
          <p:cNvPr id="15" name="Picture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398439" y="4624053"/>
            <a:ext cx="1393726" cy="1573014"/>
          </a:xfrm>
          <a:prstGeom prst="rect">
            <a:avLst/>
          </a:prstGeom>
        </p:spPr>
      </p:pic>
      <p:pic>
        <p:nvPicPr>
          <p:cNvPr id="18" name="Picture 1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331305" y="1361489"/>
            <a:ext cx="2222569" cy="1339508"/>
          </a:xfrm>
          <a:prstGeom prst="rect">
            <a:avLst/>
          </a:prstGeom>
        </p:spPr>
      </p:pic>
      <p:pic>
        <p:nvPicPr>
          <p:cNvPr id="20" name="Picture 1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331305" y="2687052"/>
            <a:ext cx="2222569" cy="126676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959482" y="4624053"/>
            <a:ext cx="1258955" cy="1550202"/>
          </a:xfrm>
          <a:prstGeom prst="rect">
            <a:avLst/>
          </a:prstGeom>
        </p:spPr>
      </p:pic>
    </p:spTree>
    <p:extLst>
      <p:ext uri="{BB962C8B-B14F-4D97-AF65-F5344CB8AC3E}">
        <p14:creationId xmlns:p14="http://schemas.microsoft.com/office/powerpoint/2010/main" val="865030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87651"/>
          </a:xfrm>
        </p:spPr>
        <p:txBody>
          <a:bodyPr>
            <a:normAutofit fontScale="90000"/>
          </a:bodyPr>
          <a:lstStyle/>
          <a:p>
            <a:r>
              <a:rPr lang="en-GB" sz="3600" dirty="0" smtClean="0">
                <a:solidFill>
                  <a:srgbClr val="7030A0"/>
                </a:solidFill>
              </a:rPr>
              <a:t>Iraq and Syria: 2017 - Genocide The Crime Above All Crimes. </a:t>
            </a:r>
            <a:br>
              <a:rPr lang="en-GB" sz="3600" dirty="0" smtClean="0">
                <a:solidFill>
                  <a:srgbClr val="7030A0"/>
                </a:solidFill>
              </a:rPr>
            </a:br>
            <a:endParaRPr lang="en-GB" sz="3600" dirty="0">
              <a:solidFill>
                <a:srgbClr val="7030A0"/>
              </a:solidFill>
            </a:endParaRPr>
          </a:p>
        </p:txBody>
      </p:sp>
      <p:sp>
        <p:nvSpPr>
          <p:cNvPr id="3" name="Rectangle 2"/>
          <p:cNvSpPr/>
          <p:nvPr/>
        </p:nvSpPr>
        <p:spPr>
          <a:xfrm>
            <a:off x="804041" y="1387366"/>
            <a:ext cx="8339959" cy="4832092"/>
          </a:xfrm>
          <a:prstGeom prst="rect">
            <a:avLst/>
          </a:prstGeom>
        </p:spPr>
        <p:txBody>
          <a:bodyPr wrap="square">
            <a:spAutoFit/>
          </a:bodyPr>
          <a:lstStyle/>
          <a:p>
            <a:pPr>
              <a:spcAft>
                <a:spcPts val="0"/>
              </a:spcAft>
            </a:pPr>
            <a:r>
              <a:rPr lang="en-GB" sz="2800" dirty="0" smtClean="0">
                <a:effectLst/>
                <a:latin typeface="Calibri" panose="020F0502020204030204" pitchFamily="34" charset="0"/>
                <a:ea typeface="Calibri" panose="020F0502020204030204" pitchFamily="34" charset="0"/>
                <a:cs typeface="Times New Roman" panose="02020603050405020304" pitchFamily="18" charset="0"/>
              </a:rPr>
              <a:t>This genocide includes assassinations of church leaders, mass murders, torture, kidnapping for ransom, the sexual enslavement and systematic rape of Christian girls and women, forcible conversions, the destruction of churches, monasteries, cemeteries and Christian artefacts and theft of lands and wealth from Christian clergy and laity alike. </a:t>
            </a:r>
            <a:r>
              <a:rPr lang="en-GB" sz="2800" dirty="0"/>
              <a:t>If there is no basis for enforcement rights become </a:t>
            </a:r>
            <a:r>
              <a:rPr lang="en-GB" sz="2800" dirty="0" smtClean="0"/>
              <a:t>meaningless</a:t>
            </a:r>
          </a:p>
          <a:p>
            <a:pPr>
              <a:spcAft>
                <a:spcPts val="0"/>
              </a:spcAft>
            </a:pPr>
            <a:endParaRPr lang="en-GB" sz="2800" dirty="0" smtClean="0"/>
          </a:p>
          <a:p>
            <a:r>
              <a:rPr lang="en-GB" sz="2800" b="1" dirty="0">
                <a:solidFill>
                  <a:srgbClr val="FF0000"/>
                </a:solidFill>
              </a:rPr>
              <a:t>+ If a faith is worth dying for it might be worth living for.</a:t>
            </a:r>
          </a:p>
        </p:txBody>
      </p:sp>
      <p:pic>
        <p:nvPicPr>
          <p:cNvPr id="4" name="Picture 3" descr="http://www.biblesociety.org.au/wp-content/uploads/2014/08/1546117_10152645755111995_3015375276983332481_n-3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7239" y="1387366"/>
            <a:ext cx="2184557" cy="19455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lordalton.files.wordpress.com/2015/09/christian-genoci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0" y="3465825"/>
            <a:ext cx="2848131" cy="2508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5590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339" y="-63857"/>
            <a:ext cx="4102324" cy="946597"/>
          </a:xfrm>
        </p:spPr>
        <p:txBody>
          <a:bodyPr/>
          <a:lstStyle/>
          <a:p>
            <a:r>
              <a:rPr lang="en-GB" u="sng" dirty="0" smtClean="0">
                <a:latin typeface="Times New Roman" panose="02020603050405020304" pitchFamily="18" charset="0"/>
                <a:cs typeface="Times New Roman" panose="02020603050405020304" pitchFamily="18" charset="0"/>
              </a:rPr>
              <a:t>Our Trustees</a:t>
            </a:r>
            <a:endParaRPr lang="en-GB" u="sng" dirty="0">
              <a:latin typeface="Times New Roman" panose="02020603050405020304" pitchFamily="18" charset="0"/>
              <a:cs typeface="Times New Roman" panose="02020603050405020304" pitchFamily="18" charset="0"/>
            </a:endParaRPr>
          </a:p>
        </p:txBody>
      </p:sp>
      <p:sp>
        <p:nvSpPr>
          <p:cNvPr id="14" name="Text Placeholder 13"/>
          <p:cNvSpPr>
            <a:spLocks noGrp="1"/>
          </p:cNvSpPr>
          <p:nvPr>
            <p:ph type="body" sz="half" idx="2"/>
          </p:nvPr>
        </p:nvSpPr>
        <p:spPr>
          <a:xfrm>
            <a:off x="267339" y="3069280"/>
            <a:ext cx="2794985" cy="1927911"/>
          </a:xfrm>
        </p:spPr>
        <p:txBody>
          <a:bodyPr>
            <a:normAutofit fontScale="40000" lnSpcReduction="20000"/>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r>
              <a:rPr lang="en-GB" sz="2900" dirty="0" err="1" smtClean="0"/>
              <a:t>Mrs.Jan</a:t>
            </a:r>
            <a:r>
              <a:rPr lang="en-GB" sz="2900" dirty="0" smtClean="0"/>
              <a:t> Graffius – our Curator – and Professor Peter Davidson – our Academic Advisor.</a:t>
            </a:r>
            <a:endParaRPr lang="en-GB" sz="2900"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0701" y="993000"/>
            <a:ext cx="952500" cy="952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18133" y="1001301"/>
            <a:ext cx="952500" cy="9525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09902" y="1165867"/>
            <a:ext cx="952500" cy="9525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10876" y="1075407"/>
            <a:ext cx="952500" cy="9525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7165" y="2158337"/>
            <a:ext cx="2223483" cy="2223483"/>
          </a:xfrm>
          <a:prstGeom prst="rect">
            <a:avLst/>
          </a:prstGeom>
        </p:spPr>
      </p:pic>
      <p:sp>
        <p:nvSpPr>
          <p:cNvPr id="16" name="Rectangle 15"/>
          <p:cNvSpPr/>
          <p:nvPr/>
        </p:nvSpPr>
        <p:spPr>
          <a:xfrm>
            <a:off x="3597639" y="2048077"/>
            <a:ext cx="8263803" cy="3970318"/>
          </a:xfrm>
          <a:prstGeom prst="rect">
            <a:avLst/>
          </a:prstGeom>
        </p:spPr>
        <p:txBody>
          <a:bodyPr wrap="square">
            <a:spAutoFit/>
          </a:bodyPr>
          <a:lstStyle/>
          <a:p>
            <a:r>
              <a:rPr lang="en-GB" b="0" i="0" u="none" strike="noStrike" baseline="0" dirty="0" smtClean="0">
                <a:solidFill>
                  <a:srgbClr val="73424C"/>
                </a:solidFill>
                <a:latin typeface="AJensonPro-Regular"/>
              </a:rPr>
              <a:t>The Trust</a:t>
            </a:r>
          </a:p>
          <a:p>
            <a:endParaRPr lang="en-GB" b="0" i="0" u="none" strike="noStrike" baseline="0" dirty="0" smtClean="0">
              <a:solidFill>
                <a:srgbClr val="73424C"/>
              </a:solidFill>
              <a:latin typeface="AJensonPro-Regular"/>
            </a:endParaRPr>
          </a:p>
          <a:p>
            <a:r>
              <a:rPr lang="en-GB" b="0" i="0" u="none" strike="noStrike" baseline="0" dirty="0" smtClean="0">
                <a:solidFill>
                  <a:srgbClr val="000000"/>
                </a:solidFill>
                <a:latin typeface="AJensonPro-Regular"/>
              </a:rPr>
              <a:t>The Christian Heritage Centre at Stonyhurst is a fully</a:t>
            </a:r>
          </a:p>
          <a:p>
            <a:r>
              <a:rPr lang="en-GB" b="0" i="0" u="none" strike="noStrike" baseline="0" dirty="0" smtClean="0">
                <a:solidFill>
                  <a:srgbClr val="000000"/>
                </a:solidFill>
                <a:latin typeface="AJensonPro-Regular"/>
              </a:rPr>
              <a:t>independent registered Charitable Trust established to raise £10 million to:</a:t>
            </a:r>
          </a:p>
          <a:p>
            <a:endParaRPr lang="en-GB" b="0" i="0" u="none" strike="noStrike" baseline="0" dirty="0" smtClean="0">
              <a:solidFill>
                <a:srgbClr val="000000"/>
              </a:solidFill>
              <a:latin typeface="AJensonPro-Regular"/>
            </a:endParaRPr>
          </a:p>
          <a:p>
            <a:r>
              <a:rPr lang="en-GB" b="0" i="0" u="none" strike="noStrike" baseline="0" dirty="0" smtClean="0">
                <a:solidFill>
                  <a:srgbClr val="000000"/>
                </a:solidFill>
                <a:latin typeface="AJensonPro-Regular"/>
              </a:rPr>
              <a:t>•• House and care for the unique Collections and to</a:t>
            </a:r>
          </a:p>
          <a:p>
            <a:r>
              <a:rPr lang="en-GB" b="0" i="0" u="none" strike="noStrike" baseline="0" dirty="0" smtClean="0">
                <a:solidFill>
                  <a:srgbClr val="000000"/>
                </a:solidFill>
                <a:latin typeface="AJensonPro-Regular"/>
              </a:rPr>
              <a:t>make them accessible to as wide an audience as possible – with the development of a Study Centre and an international Visitors Centre;</a:t>
            </a:r>
          </a:p>
          <a:p>
            <a:endParaRPr lang="en-GB" b="0" i="0" u="none" strike="noStrike" baseline="0" dirty="0" smtClean="0">
              <a:solidFill>
                <a:srgbClr val="000000"/>
              </a:solidFill>
              <a:latin typeface="AJensonPro-Regular"/>
            </a:endParaRPr>
          </a:p>
          <a:p>
            <a:r>
              <a:rPr lang="en-GB" b="0" i="0" u="none" strike="noStrike" baseline="0" dirty="0" smtClean="0">
                <a:solidFill>
                  <a:srgbClr val="000000"/>
                </a:solidFill>
                <a:latin typeface="AJensonPro-Regular"/>
              </a:rPr>
              <a:t>•• Facilitate an educational programme for people of all</a:t>
            </a:r>
          </a:p>
          <a:p>
            <a:r>
              <a:rPr lang="en-GB" b="0" i="0" u="none" strike="noStrike" baseline="0" dirty="0" smtClean="0">
                <a:solidFill>
                  <a:srgbClr val="000000"/>
                </a:solidFill>
                <a:latin typeface="AJensonPro-Regular"/>
              </a:rPr>
              <a:t>ages and cultures, </a:t>
            </a:r>
            <a:r>
              <a:rPr lang="en-GB" b="0" i="0" u="none" strike="noStrike" baseline="0" dirty="0" smtClean="0">
                <a:solidFill>
                  <a:srgbClr val="FF0000"/>
                </a:solidFill>
                <a:latin typeface="AJensonPro-Regular"/>
              </a:rPr>
              <a:t>promoting dialogue, tolerance, and mutual respect at a time when the world is witnessing a tragic resurgence of religious conflict </a:t>
            </a:r>
            <a:r>
              <a:rPr lang="en-GB" b="0" i="0" u="none" strike="noStrike" baseline="0" dirty="0" smtClean="0">
                <a:solidFill>
                  <a:srgbClr val="000000"/>
                </a:solidFill>
                <a:latin typeface="AJensonPro-Regular"/>
              </a:rPr>
              <a:t>– using the Collections to reflect more deeply on questions of faith, persecution and tolerance.</a:t>
            </a:r>
            <a:endParaRPr lang="en-GB" dirty="0"/>
          </a:p>
        </p:txBody>
      </p:sp>
      <p:pic>
        <p:nvPicPr>
          <p:cNvPr id="17" name="Picture 1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79851" y="2166638"/>
            <a:ext cx="1252403" cy="2223483"/>
          </a:xfrm>
          <a:prstGeom prst="rect">
            <a:avLst/>
          </a:prstGeom>
        </p:spPr>
      </p:pic>
      <p:pic>
        <p:nvPicPr>
          <p:cNvPr id="15" name="Picture 14"/>
          <p:cNvPicPr>
            <a:picLocks noChangeAspect="1"/>
          </p:cNvPicPr>
          <p:nvPr/>
        </p:nvPicPr>
        <p:blipFill>
          <a:blip r:embed="rId8"/>
          <a:stretch>
            <a:fillRect/>
          </a:stretch>
        </p:blipFill>
        <p:spPr>
          <a:xfrm>
            <a:off x="6478509" y="1095577"/>
            <a:ext cx="967627" cy="967627"/>
          </a:xfrm>
          <a:prstGeom prst="rect">
            <a:avLst/>
          </a:prstGeom>
        </p:spPr>
      </p:pic>
      <p:pic>
        <p:nvPicPr>
          <p:cNvPr id="1028" name="Picture 4" descr="Image result for brother sam burke o.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1269" y="1110704"/>
            <a:ext cx="1333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ttps://scontent-lhr3-1.xx.fbcdn.net/v/t1.0-9/1932411_789612144402055_1873464630_n.png?oh=edb87b3c4d420e71a2ec1d569568299b&amp;oe=5861F90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66869" y="967699"/>
            <a:ext cx="2671674" cy="108037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25477593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30" y="1542652"/>
            <a:ext cx="8219806" cy="514747"/>
          </a:xfrm>
        </p:spPr>
        <p:txBody>
          <a:bodyPr>
            <a:noAutofit/>
          </a:bodyPr>
          <a:lstStyle/>
          <a:p>
            <a:r>
              <a:rPr lang="en-GB" sz="4400" b="1" u="sng" dirty="0" smtClean="0">
                <a:latin typeface="Times New Roman" panose="02020603050405020304" pitchFamily="18" charset="0"/>
                <a:cs typeface="Times New Roman" panose="02020603050405020304" pitchFamily="18" charset="0"/>
              </a:rPr>
              <a:t/>
            </a:r>
            <a:br>
              <a:rPr lang="en-GB" sz="4400" b="1" u="sng" dirty="0" smtClean="0">
                <a:latin typeface="Times New Roman" panose="02020603050405020304" pitchFamily="18" charset="0"/>
                <a:cs typeface="Times New Roman" panose="02020603050405020304" pitchFamily="18" charset="0"/>
              </a:rPr>
            </a:br>
            <a:r>
              <a:rPr lang="en-GB" sz="4400" b="1" u="sng" dirty="0">
                <a:latin typeface="Times New Roman" panose="02020603050405020304" pitchFamily="18" charset="0"/>
                <a:cs typeface="Times New Roman" panose="02020603050405020304" pitchFamily="18" charset="0"/>
              </a:rPr>
              <a:t/>
            </a:r>
            <a:br>
              <a:rPr lang="en-GB" sz="4400" b="1" u="sng" dirty="0">
                <a:latin typeface="Times New Roman" panose="02020603050405020304" pitchFamily="18" charset="0"/>
                <a:cs typeface="Times New Roman" panose="02020603050405020304" pitchFamily="18" charset="0"/>
              </a:rPr>
            </a:br>
            <a:r>
              <a:rPr lang="en-GB" sz="4400" b="1" u="sng" dirty="0" smtClean="0">
                <a:latin typeface="Times New Roman" panose="02020603050405020304" pitchFamily="18" charset="0"/>
                <a:cs typeface="Times New Roman" panose="02020603050405020304" pitchFamily="18" charset="0"/>
              </a:rPr>
              <a:t/>
            </a:r>
            <a:br>
              <a:rPr lang="en-GB" sz="4400" b="1" u="sng" dirty="0" smtClean="0">
                <a:latin typeface="Times New Roman" panose="02020603050405020304" pitchFamily="18" charset="0"/>
                <a:cs typeface="Times New Roman" panose="02020603050405020304" pitchFamily="18" charset="0"/>
              </a:rPr>
            </a:br>
            <a:r>
              <a:rPr lang="en-GB" sz="4400" b="1" u="sng" dirty="0">
                <a:latin typeface="Times New Roman" panose="02020603050405020304" pitchFamily="18" charset="0"/>
                <a:cs typeface="Times New Roman" panose="02020603050405020304" pitchFamily="18" charset="0"/>
              </a:rPr>
              <a:t/>
            </a:r>
            <a:br>
              <a:rPr lang="en-GB" sz="4400" b="1" u="sng" dirty="0">
                <a:latin typeface="Times New Roman" panose="02020603050405020304" pitchFamily="18" charset="0"/>
                <a:cs typeface="Times New Roman" panose="02020603050405020304" pitchFamily="18" charset="0"/>
              </a:rPr>
            </a:br>
            <a:r>
              <a:rPr lang="en-GB" sz="4400" b="1" u="sng" dirty="0" smtClean="0">
                <a:latin typeface="Times New Roman" panose="02020603050405020304" pitchFamily="18" charset="0"/>
                <a:cs typeface="Times New Roman" panose="02020603050405020304" pitchFamily="18" charset="0"/>
              </a:rPr>
              <a:t/>
            </a:r>
            <a:br>
              <a:rPr lang="en-GB" sz="4400" b="1" u="sng" dirty="0" smtClean="0">
                <a:latin typeface="Times New Roman" panose="02020603050405020304" pitchFamily="18" charset="0"/>
                <a:cs typeface="Times New Roman" panose="02020603050405020304" pitchFamily="18" charset="0"/>
              </a:rPr>
            </a:br>
            <a:r>
              <a:rPr lang="en-GB" sz="4400" b="1" u="sng" dirty="0">
                <a:latin typeface="Times New Roman" panose="02020603050405020304" pitchFamily="18" charset="0"/>
                <a:cs typeface="Times New Roman" panose="02020603050405020304" pitchFamily="18" charset="0"/>
              </a:rPr>
              <a:t/>
            </a:r>
            <a:br>
              <a:rPr lang="en-GB" sz="4400" b="1" u="sng" dirty="0">
                <a:latin typeface="Times New Roman" panose="02020603050405020304" pitchFamily="18" charset="0"/>
                <a:cs typeface="Times New Roman" panose="02020603050405020304" pitchFamily="18" charset="0"/>
              </a:rPr>
            </a:br>
            <a:r>
              <a:rPr lang="en-GB" sz="4400" b="1" u="sng" dirty="0" smtClean="0">
                <a:latin typeface="Times New Roman" panose="02020603050405020304" pitchFamily="18" charset="0"/>
                <a:cs typeface="Times New Roman" panose="02020603050405020304" pitchFamily="18" charset="0"/>
              </a:rPr>
              <a:t/>
            </a:r>
            <a:br>
              <a:rPr lang="en-GB" sz="4400" b="1" u="sng" dirty="0" smtClean="0">
                <a:latin typeface="Times New Roman" panose="02020603050405020304" pitchFamily="18" charset="0"/>
                <a:cs typeface="Times New Roman" panose="02020603050405020304" pitchFamily="18" charset="0"/>
              </a:rPr>
            </a:br>
            <a:r>
              <a:rPr lang="en-GB" sz="4400" b="1" u="sng" dirty="0">
                <a:latin typeface="Times New Roman" panose="02020603050405020304" pitchFamily="18" charset="0"/>
                <a:cs typeface="Times New Roman" panose="02020603050405020304" pitchFamily="18" charset="0"/>
              </a:rPr>
              <a:t/>
            </a:r>
            <a:br>
              <a:rPr lang="en-GB" sz="4400" b="1" u="sng" dirty="0">
                <a:latin typeface="Times New Roman" panose="02020603050405020304" pitchFamily="18" charset="0"/>
                <a:cs typeface="Times New Roman" panose="02020603050405020304" pitchFamily="18" charset="0"/>
              </a:rPr>
            </a:br>
            <a:r>
              <a:rPr lang="en-GB" sz="4400" b="1" u="sng" dirty="0" smtClean="0">
                <a:latin typeface="Times New Roman" panose="02020603050405020304" pitchFamily="18" charset="0"/>
                <a:cs typeface="Times New Roman" panose="02020603050405020304" pitchFamily="18" charset="0"/>
              </a:rPr>
              <a:t/>
            </a:r>
            <a:br>
              <a:rPr lang="en-GB" sz="4400" b="1" u="sng" dirty="0" smtClean="0">
                <a:latin typeface="Times New Roman" panose="02020603050405020304" pitchFamily="18" charset="0"/>
                <a:cs typeface="Times New Roman" panose="02020603050405020304" pitchFamily="18" charset="0"/>
              </a:rPr>
            </a:br>
            <a:r>
              <a:rPr lang="en-GB" sz="4400" b="1" u="sng" dirty="0">
                <a:latin typeface="Times New Roman" panose="02020603050405020304" pitchFamily="18" charset="0"/>
                <a:cs typeface="Times New Roman" panose="02020603050405020304" pitchFamily="18" charset="0"/>
              </a:rPr>
              <a:t/>
            </a:r>
            <a:br>
              <a:rPr lang="en-GB" sz="4400" b="1" u="sng" dirty="0">
                <a:latin typeface="Times New Roman" panose="02020603050405020304" pitchFamily="18" charset="0"/>
                <a:cs typeface="Times New Roman" panose="02020603050405020304" pitchFamily="18" charset="0"/>
              </a:rPr>
            </a:br>
            <a:r>
              <a:rPr lang="en-GB" sz="4400" b="1" u="sng" dirty="0" smtClean="0">
                <a:latin typeface="Times New Roman" panose="02020603050405020304" pitchFamily="18" charset="0"/>
                <a:cs typeface="Times New Roman" panose="02020603050405020304" pitchFamily="18" charset="0"/>
              </a:rPr>
              <a:t>Phase One</a:t>
            </a:r>
            <a:br>
              <a:rPr lang="en-GB" sz="4400" b="1" u="sng" dirty="0" smtClean="0">
                <a:latin typeface="Times New Roman" panose="02020603050405020304" pitchFamily="18" charset="0"/>
                <a:cs typeface="Times New Roman" panose="02020603050405020304" pitchFamily="18" charset="0"/>
              </a:rPr>
            </a:br>
            <a:endParaRPr lang="en-GB" sz="4400" b="1" u="sng"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half" idx="2"/>
          </p:nvPr>
        </p:nvSpPr>
        <p:spPr>
          <a:xfrm>
            <a:off x="37930" y="1542653"/>
            <a:ext cx="4970167" cy="3811588"/>
          </a:xfrm>
        </p:spPr>
        <p:txBody>
          <a:bodyPr>
            <a:normAutofit/>
          </a:bodyPr>
          <a:lstStyle/>
          <a:p>
            <a:r>
              <a:rPr lang="en-GB" sz="2000" dirty="0" smtClean="0">
                <a:latin typeface="Times New Roman" panose="02020603050405020304" pitchFamily="18" charset="0"/>
                <a:cs typeface="Times New Roman" panose="02020603050405020304" pitchFamily="18" charset="0"/>
              </a:rPr>
              <a:t>Thanks to the Society of Jesus St Peter’s – built in 1835 – was restored at a cost of over £1 million. It is a </a:t>
            </a:r>
            <a:r>
              <a:rPr lang="en-GB" sz="2000" dirty="0">
                <a:latin typeface="Times New Roman" panose="02020603050405020304" pitchFamily="18" charset="0"/>
                <a:cs typeface="Times New Roman" panose="02020603050405020304" pitchFamily="18" charset="0"/>
              </a:rPr>
              <a:t>small version of </a:t>
            </a:r>
            <a:r>
              <a:rPr lang="en-GB" sz="2000" dirty="0" smtClean="0">
                <a:latin typeface="Times New Roman" panose="02020603050405020304" pitchFamily="18" charset="0"/>
                <a:cs typeface="Times New Roman" panose="02020603050405020304" pitchFamily="18" charset="0"/>
              </a:rPr>
              <a:t/>
            </a:r>
            <a:br>
              <a:rPr lang="en-GB" sz="2000" dirty="0" smtClean="0">
                <a:latin typeface="Times New Roman" panose="02020603050405020304" pitchFamily="18" charset="0"/>
                <a:cs typeface="Times New Roman" panose="02020603050405020304" pitchFamily="18" charset="0"/>
              </a:rPr>
            </a:br>
            <a:r>
              <a:rPr lang="en-GB" sz="2000" dirty="0">
                <a:latin typeface="Times New Roman" panose="02020603050405020304" pitchFamily="18" charset="0"/>
                <a:cs typeface="Times New Roman" panose="02020603050405020304" pitchFamily="18" charset="0"/>
              </a:rPr>
              <a:t>King's College Chapel at </a:t>
            </a:r>
            <a:r>
              <a:rPr lang="en-GB" sz="2000" dirty="0" smtClean="0">
                <a:latin typeface="Times New Roman" panose="02020603050405020304" pitchFamily="18" charset="0"/>
                <a:cs typeface="Times New Roman" panose="02020603050405020304" pitchFamily="18" charset="0"/>
              </a:rPr>
              <a:t>Cambridge. One </a:t>
            </a:r>
            <a:r>
              <a:rPr lang="en-GB" sz="2000" dirty="0">
                <a:latin typeface="Times New Roman" panose="02020603050405020304" pitchFamily="18" charset="0"/>
                <a:cs typeface="Times New Roman" panose="02020603050405020304" pitchFamily="18" charset="0"/>
              </a:rPr>
              <a:t>of the first </a:t>
            </a:r>
            <a:r>
              <a:rPr lang="en-GB" sz="2000" dirty="0" smtClean="0">
                <a:latin typeface="Times New Roman" panose="02020603050405020304" pitchFamily="18" charset="0"/>
                <a:cs typeface="Times New Roman" panose="02020603050405020304" pitchFamily="18" charset="0"/>
              </a:rPr>
              <a:t>churches </a:t>
            </a:r>
            <a:r>
              <a:rPr lang="en-GB" sz="2000" dirty="0">
                <a:latin typeface="Times New Roman" panose="02020603050405020304" pitchFamily="18" charset="0"/>
                <a:cs typeface="Times New Roman" panose="02020603050405020304" pitchFamily="18" charset="0"/>
              </a:rPr>
              <a:t>to be built after </a:t>
            </a:r>
            <a:r>
              <a:rPr lang="en-GB" sz="2000" dirty="0" smtClean="0">
                <a:latin typeface="Times New Roman" panose="02020603050405020304" pitchFamily="18" charset="0"/>
                <a:cs typeface="Times New Roman" panose="02020603050405020304" pitchFamily="18" charset="0"/>
              </a:rPr>
              <a:t/>
            </a:r>
            <a:br>
              <a:rPr lang="en-GB" sz="2000" dirty="0" smtClean="0">
                <a:latin typeface="Times New Roman" panose="02020603050405020304" pitchFamily="18" charset="0"/>
                <a:cs typeface="Times New Roman" panose="02020603050405020304" pitchFamily="18" charset="0"/>
              </a:rPr>
            </a:br>
            <a:r>
              <a:rPr lang="en-GB" sz="2000" dirty="0">
                <a:latin typeface="Times New Roman" panose="02020603050405020304" pitchFamily="18" charset="0"/>
                <a:cs typeface="Times New Roman" panose="02020603050405020304" pitchFamily="18" charset="0"/>
              </a:rPr>
              <a:t>Emancipation in 1829, it is an important example of </a:t>
            </a:r>
            <a:r>
              <a:rPr lang="en-GB" sz="2000" dirty="0" smtClean="0">
                <a:latin typeface="Times New Roman" panose="02020603050405020304" pitchFamily="18" charset="0"/>
                <a:cs typeface="Times New Roman" panose="02020603050405020304" pitchFamily="18" charset="0"/>
              </a:rPr>
              <a:t>church </a:t>
            </a:r>
            <a:r>
              <a:rPr lang="en-GB" sz="2000" dirty="0">
                <a:latin typeface="Times New Roman" panose="02020603050405020304" pitchFamily="18" charset="0"/>
                <a:cs typeface="Times New Roman" panose="02020603050405020304" pitchFamily="18" charset="0"/>
              </a:rPr>
              <a:t>architecture in the Gothic Revival </a:t>
            </a:r>
            <a:r>
              <a:rPr lang="en-GB" sz="2000" dirty="0" smtClean="0">
                <a:latin typeface="Times New Roman" panose="02020603050405020304" pitchFamily="18" charset="0"/>
                <a:cs typeface="Times New Roman" panose="02020603050405020304" pitchFamily="18" charset="0"/>
              </a:rPr>
              <a:t>Perpendicular style</a:t>
            </a:r>
            <a:r>
              <a:rPr lang="en-GB" sz="20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6538" y="4039633"/>
            <a:ext cx="3913164" cy="2629213"/>
          </a:xfrm>
          <a:prstGeom prst="rect">
            <a:avLst/>
          </a:prstGeom>
        </p:spPr>
      </p:pic>
      <p:pic>
        <p:nvPicPr>
          <p:cNvPr id="3074" name="Picture 2" descr="http://www.stpetersstonyhurst.org.uk/images/bch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5576" y="4039634"/>
            <a:ext cx="6414036" cy="2629213"/>
          </a:xfrm>
          <a:prstGeom prst="rect">
            <a:avLst/>
          </a:prstGeom>
          <a:noFill/>
          <a:extLst>
            <a:ext uri="{909E8E84-426E-40dd-AFC4-6F175D3DCCD1}">
              <a14:hiddenFill xmlns="" xmlns:a14="http://schemas.microsoft.com/office/drawing/2010/main">
                <a:solidFill>
                  <a:srgbClr val="FFFFFF"/>
                </a:solidFill>
              </a14:hiddenFill>
            </a:ext>
          </a:extLst>
        </p:spPr>
      </p:pic>
      <p:sp>
        <p:nvSpPr>
          <p:cNvPr id="6" name="AutoShape 4" descr="Image result for st.peter's stonyhurst"/>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4"/>
          <a:stretch>
            <a:fillRect/>
          </a:stretch>
        </p:blipFill>
        <p:spPr>
          <a:xfrm>
            <a:off x="7174524" y="829993"/>
            <a:ext cx="3905178" cy="2934035"/>
          </a:xfrm>
          <a:prstGeom prst="rect">
            <a:avLst/>
          </a:prstGeom>
        </p:spPr>
      </p:pic>
    </p:spTree>
    <p:extLst>
      <p:ext uri="{BB962C8B-B14F-4D97-AF65-F5344CB8AC3E}">
        <p14:creationId xmlns:p14="http://schemas.microsoft.com/office/powerpoint/2010/main" val="22383770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u="sng" dirty="0" smtClean="0">
                <a:latin typeface="Times New Roman" panose="02020603050405020304" pitchFamily="18" charset="0"/>
                <a:cs typeface="Times New Roman" panose="02020603050405020304" pitchFamily="18" charset="0"/>
              </a:rPr>
              <a:t>Phase Two</a:t>
            </a:r>
            <a:r>
              <a:rPr lang="en-GB" b="1" u="sng" dirty="0">
                <a:latin typeface="Times New Roman" panose="02020603050405020304" pitchFamily="18" charset="0"/>
                <a:cs typeface="Times New Roman" panose="02020603050405020304" pitchFamily="18" charset="0"/>
              </a:rPr>
              <a:t/>
            </a:r>
            <a:br>
              <a:rPr lang="en-GB" b="1" u="sng" dirty="0">
                <a:latin typeface="Times New Roman" panose="02020603050405020304" pitchFamily="18" charset="0"/>
                <a:cs typeface="Times New Roman" panose="02020603050405020304" pitchFamily="18" charset="0"/>
              </a:rPr>
            </a:br>
            <a:endParaRPr lang="en-GB" dirty="0"/>
          </a:p>
        </p:txBody>
      </p:sp>
      <p:pic>
        <p:nvPicPr>
          <p:cNvPr id="3" name="Picture 2"/>
          <p:cNvPicPr>
            <a:picLocks noChangeAspect="1"/>
          </p:cNvPicPr>
          <p:nvPr/>
        </p:nvPicPr>
        <p:blipFill>
          <a:blip r:embed="rId2"/>
          <a:stretch>
            <a:fillRect/>
          </a:stretch>
        </p:blipFill>
        <p:spPr>
          <a:xfrm>
            <a:off x="6167517" y="901297"/>
            <a:ext cx="5335169" cy="6122907"/>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8991" y="1714339"/>
            <a:ext cx="3185160" cy="2396519"/>
          </a:xfrm>
          <a:prstGeom prst="rect">
            <a:avLst/>
          </a:prstGeom>
        </p:spPr>
      </p:pic>
      <p:sp>
        <p:nvSpPr>
          <p:cNvPr id="5" name="Rectangle 4"/>
          <p:cNvSpPr/>
          <p:nvPr/>
        </p:nvSpPr>
        <p:spPr>
          <a:xfrm>
            <a:off x="394138" y="4110858"/>
            <a:ext cx="5391807" cy="1754326"/>
          </a:xfrm>
          <a:prstGeom prst="rect">
            <a:avLst/>
          </a:prstGeom>
        </p:spPr>
        <p:txBody>
          <a:bodyPr wrap="square">
            <a:spAutoFit/>
          </a:bodyPr>
          <a:lstStyle/>
          <a:p>
            <a:r>
              <a:rPr lang="en-GB" b="0" i="0" u="none" strike="noStrike" baseline="0" dirty="0" smtClean="0">
                <a:solidFill>
                  <a:srgbClr val="73424C"/>
                </a:solidFill>
                <a:latin typeface="AJensonPro-Regular"/>
              </a:rPr>
              <a:t>Phase 2</a:t>
            </a:r>
            <a:r>
              <a:rPr lang="en-GB" b="0" i="0" u="none" strike="noStrike" baseline="0" dirty="0" smtClean="0">
                <a:solidFill>
                  <a:srgbClr val="000000"/>
                </a:solidFill>
                <a:latin typeface="AJensonPro-Regular"/>
              </a:rPr>
              <a:t> includes the restoration of various historic</a:t>
            </a:r>
          </a:p>
          <a:p>
            <a:r>
              <a:rPr lang="en-GB" b="0" i="0" u="none" strike="noStrike" baseline="0" dirty="0" smtClean="0">
                <a:solidFill>
                  <a:srgbClr val="000000"/>
                </a:solidFill>
                <a:latin typeface="AJensonPro-Regular"/>
              </a:rPr>
              <a:t>Libraries and the chapel museum –  </a:t>
            </a:r>
            <a:r>
              <a:rPr lang="en-GB" b="0" i="0" u="none" strike="noStrike" baseline="0" dirty="0" err="1" smtClean="0">
                <a:solidFill>
                  <a:srgbClr val="000000"/>
                </a:solidFill>
                <a:latin typeface="AJensonPro-Regular"/>
              </a:rPr>
              <a:t>Arundell</a:t>
            </a:r>
            <a:r>
              <a:rPr lang="en-GB" b="0" i="0" u="none" strike="noStrike" baseline="0" dirty="0" smtClean="0">
                <a:solidFill>
                  <a:srgbClr val="000000"/>
                </a:solidFill>
                <a:latin typeface="AJensonPro-Regular"/>
              </a:rPr>
              <a:t> Library, the Square Library, the Bay Library, Old Chapel Museum – housing 50,000 books and artefacts</a:t>
            </a:r>
          </a:p>
          <a:p>
            <a:endParaRPr lang="en-GB" dirty="0">
              <a:solidFill>
                <a:srgbClr val="000000"/>
              </a:solidFill>
              <a:latin typeface="AJensonPro-Regular"/>
            </a:endParaRPr>
          </a:p>
        </p:txBody>
      </p:sp>
    </p:spTree>
    <p:extLst>
      <p:ext uri="{BB962C8B-B14F-4D97-AF65-F5344CB8AC3E}">
        <p14:creationId xmlns:p14="http://schemas.microsoft.com/office/powerpoint/2010/main" val="2014074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6740"/>
            <a:ext cx="10515600" cy="887366"/>
          </a:xfrm>
        </p:spPr>
        <p:txBody>
          <a:bodyPr>
            <a:normAutofit fontScale="90000"/>
          </a:bodyPr>
          <a:lstStyle/>
          <a:p>
            <a:r>
              <a:rPr lang="en-GB" dirty="0" err="1" smtClean="0"/>
              <a:t>E.L.Wiegand</a:t>
            </a:r>
            <a:r>
              <a:rPr lang="en-GB" dirty="0" smtClean="0"/>
              <a:t> Foundation: Phase Two, the Old Chapel Museum and Historic Libraries</a:t>
            </a:r>
            <a:endParaRPr lang="en-GB" dirty="0"/>
          </a:p>
        </p:txBody>
      </p:sp>
      <p:sp>
        <p:nvSpPr>
          <p:cNvPr id="3" name="Rectangle 2"/>
          <p:cNvSpPr>
            <a:spLocks noChangeArrowheads="1"/>
          </p:cNvSpPr>
          <p:nvPr/>
        </p:nvSpPr>
        <p:spPr bwMode="auto">
          <a:xfrm>
            <a:off x="1573966" y="1866425"/>
            <a:ext cx="8529403" cy="3493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Dear Lord Alton,</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 am pleased to announce that the Board of Trustees of the E. L. </a:t>
            </a:r>
            <a:r>
              <a:rPr kumimoji="0" lang="en-US" altLang="en-US" sz="1200" b="0" i="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Wiegand</a:t>
            </a:r>
            <a:r>
              <a:rPr kumimoji="0" lang="en-US" altLang="en-US" sz="12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Foundation has approved Grant Number 2420 in the amount of $210,000.00 USD.  Specifically, this grant supports the purchase of upright and desktop display cases with </a:t>
            </a:r>
            <a:r>
              <a:rPr kumimoji="0" lang="en-US" altLang="en-US" sz="1200" b="0" i="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fibre</a:t>
            </a:r>
            <a:r>
              <a:rPr kumimoji="0" lang="en-US" altLang="en-US" sz="12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-optic lighting, monitoring and conservation equipment, and digital photography program for The Christian Heritage Centre at </a:t>
            </a:r>
            <a:r>
              <a:rPr kumimoji="0" lang="en-US" altLang="en-US" sz="1200" b="0" i="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Stonyhurst</a:t>
            </a:r>
            <a:r>
              <a:rPr kumimoji="0" lang="en-US" altLang="en-US" sz="12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Congratulations!</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Currently, our office is preparing the Grant Agreement.  As Chairman of the Board of Governors you will sign the Agreement.  In addition, the President-Executive Director of the Centre will sign.  Please provide the complete name and title of the primary administrator of the Centre and confirmation of your title relative to the Centre.</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Foundation will disburse the grant funds directly to the British Schools and Universities Foundation, Inc. with The Christian Heritage Centre specified as the beneficiary.  We request that The Christian Heritage Centre at </a:t>
            </a:r>
            <a:r>
              <a:rPr kumimoji="0" lang="en-US" altLang="en-US" sz="1200" b="0" i="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Stonyhurst</a:t>
            </a:r>
            <a:r>
              <a:rPr kumimoji="0" lang="en-US" altLang="en-US" sz="12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the British Schools and Universities Foundation, Inc. enter into an agreement that specifies the grant funds received by the British Schools and Universities Foundation, Inc., as agent for The Christian Heritage Centre at </a:t>
            </a:r>
            <a:r>
              <a:rPr kumimoji="0" lang="en-US" altLang="en-US" sz="1200" b="0" i="0" u="none" strike="noStrike" cap="none" normalizeH="0" baseline="0" dirty="0" err="1"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Stonyhurst</a:t>
            </a:r>
            <a:r>
              <a:rPr kumimoji="0" lang="en-US" altLang="en-US" sz="12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will be distributed within five days of receipt for the purposes specified in the Grant Agreement to be signed.  This original document shall be sent to the Foundation office.</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Thank you for your assistance and commitment to the preservation of Christian heritage.</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Very truly yours,</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3A2B00"/>
                </a:solidFill>
                <a:effectLst/>
                <a:latin typeface="Palatino Linotype" panose="02040502050505030304" pitchFamily="18" charset="0"/>
                <a:ea typeface="Calibri" panose="020F0502020204030204" pitchFamily="34" charset="0"/>
                <a:cs typeface="Times New Roman" panose="02020603050405020304" pitchFamily="18" charset="0"/>
              </a:rPr>
              <a:t>Kristen A. </a:t>
            </a:r>
            <a:r>
              <a:rPr kumimoji="0" lang="en-US" altLang="en-US" sz="1200" b="1" i="0" u="none" strike="noStrike" cap="none" normalizeH="0" baseline="0" dirty="0" err="1" smtClean="0">
                <a:ln>
                  <a:noFill/>
                </a:ln>
                <a:solidFill>
                  <a:srgbClr val="3A2B00"/>
                </a:solidFill>
                <a:effectLst/>
                <a:latin typeface="Palatino Linotype" panose="02040502050505030304" pitchFamily="18" charset="0"/>
                <a:ea typeface="Calibri" panose="020F0502020204030204" pitchFamily="34" charset="0"/>
                <a:cs typeface="Times New Roman" panose="02020603050405020304" pitchFamily="18" charset="0"/>
              </a:rPr>
              <a:t>Avansino</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3A2B00"/>
                </a:solidFill>
                <a:effectLst/>
                <a:latin typeface="Palatino Linotype" panose="02040502050505030304" pitchFamily="18" charset="0"/>
                <a:ea typeface="Calibri" panose="020F0502020204030204" pitchFamily="34" charset="0"/>
                <a:cs typeface="Times New Roman" panose="02020603050405020304" pitchFamily="18" charset="0"/>
              </a:rPr>
              <a:t>President &amp; Executive Director</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3"/>
          <p:cNvSpPr>
            <a:spLocks noChangeArrowheads="1"/>
          </p:cNvSpPr>
          <p:nvPr/>
        </p:nvSpPr>
        <p:spPr bwMode="auto">
          <a:xfrm rot="10800000" flipV="1">
            <a:off x="4931764" y="4594897"/>
            <a:ext cx="5171605"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3A2B00"/>
                </a:solidFill>
                <a:effectLst/>
                <a:latin typeface="Palatino Linotype" panose="02040502050505030304" pitchFamily="18" charset="0"/>
                <a:ea typeface="Calibri" panose="020F0502020204030204" pitchFamily="34" charset="0"/>
                <a:cs typeface="Times New Roman" panose="02020603050405020304" pitchFamily="18" charset="0"/>
              </a:rPr>
              <a:t>165 W. Liberty Street, Suite 200</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3A2B00"/>
                </a:solidFill>
                <a:effectLst/>
                <a:latin typeface="Palatino Linotype" panose="02040502050505030304" pitchFamily="18" charset="0"/>
                <a:ea typeface="Calibri" panose="020F0502020204030204" pitchFamily="34" charset="0"/>
                <a:cs typeface="Times New Roman" panose="02020603050405020304" pitchFamily="18" charset="0"/>
              </a:rPr>
              <a:t>Reno, Nevada 89501</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3A2B00"/>
                </a:solidFill>
                <a:effectLst/>
                <a:latin typeface="Palatino Linotype" panose="02040502050505030304" pitchFamily="18" charset="0"/>
                <a:ea typeface="Calibri" panose="020F0502020204030204" pitchFamily="34" charset="0"/>
                <a:cs typeface="Times New Roman" panose="02020603050405020304" pitchFamily="18" charset="0"/>
              </a:rPr>
              <a:t>(775) 333-0310 x.109 – office</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3A2B00"/>
                </a:solidFill>
                <a:effectLst/>
                <a:latin typeface="Palatino Linotype" panose="02040502050505030304" pitchFamily="18" charset="0"/>
                <a:ea typeface="Calibri" panose="020F0502020204030204" pitchFamily="34" charset="0"/>
                <a:cs typeface="Times New Roman" panose="02020603050405020304" pitchFamily="18" charset="0"/>
              </a:rPr>
              <a:t>(775) 333-0314 – fax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024239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529721" cy="1930400"/>
          </a:xfrm>
        </p:spPr>
        <p:txBody>
          <a:bodyPr>
            <a:normAutofit fontScale="90000"/>
          </a:bodyPr>
          <a:lstStyle/>
          <a:p>
            <a:r>
              <a:rPr lang="en-GB" dirty="0">
                <a:solidFill>
                  <a:schemeClr val="tx1"/>
                </a:solidFill>
                <a:latin typeface="Times New Roman" panose="02020603050405020304" pitchFamily="18" charset="0"/>
                <a:cs typeface="Times New Roman" panose="02020603050405020304" pitchFamily="18" charset="0"/>
              </a:rPr>
              <a:t>The </a:t>
            </a:r>
            <a:r>
              <a:rPr lang="en-GB" dirty="0" smtClean="0">
                <a:solidFill>
                  <a:schemeClr val="tx1"/>
                </a:solidFill>
                <a:latin typeface="Times New Roman" panose="02020603050405020304" pitchFamily="18" charset="0"/>
                <a:cs typeface="Times New Roman" panose="02020603050405020304" pitchFamily="18" charset="0"/>
              </a:rPr>
              <a:t>Collections are </a:t>
            </a:r>
            <a:r>
              <a:rPr lang="en-GB" dirty="0">
                <a:solidFill>
                  <a:schemeClr val="tx1"/>
                </a:solidFill>
                <a:latin typeface="Times New Roman" panose="02020603050405020304" pitchFamily="18" charset="0"/>
                <a:cs typeface="Times New Roman" panose="02020603050405020304" pitchFamily="18" charset="0"/>
              </a:rPr>
              <a:t>the oldest surviving</a:t>
            </a:r>
            <a:br>
              <a:rPr lang="en-GB" dirty="0">
                <a:solidFill>
                  <a:schemeClr val="tx1"/>
                </a:solidFill>
                <a:latin typeface="Times New Roman" panose="02020603050405020304" pitchFamily="18" charset="0"/>
                <a:cs typeface="Times New Roman" panose="02020603050405020304" pitchFamily="18" charset="0"/>
              </a:rPr>
            </a:br>
            <a:r>
              <a:rPr lang="en-GB" dirty="0">
                <a:solidFill>
                  <a:schemeClr val="tx1"/>
                </a:solidFill>
                <a:latin typeface="Times New Roman" panose="02020603050405020304" pitchFamily="18" charset="0"/>
                <a:cs typeface="Times New Roman" panose="02020603050405020304" pitchFamily="18" charset="0"/>
              </a:rPr>
              <a:t>museum collection in the English-speaking </a:t>
            </a:r>
            <a:r>
              <a:rPr lang="en-GB" dirty="0" smtClean="0">
                <a:solidFill>
                  <a:schemeClr val="tx1"/>
                </a:solidFill>
                <a:latin typeface="Times New Roman" panose="02020603050405020304" pitchFamily="18" charset="0"/>
                <a:cs typeface="Times New Roman" panose="02020603050405020304" pitchFamily="18" charset="0"/>
              </a:rPr>
              <a:t>world. Some objects remind us of the price paid for religious freedom and the cost of persecution</a:t>
            </a:r>
            <a:r>
              <a:rPr lang="en-GB" dirty="0">
                <a:solidFill>
                  <a:schemeClr val="tx1"/>
                </a:solidFill>
                <a:latin typeface="Times New Roman" panose="02020603050405020304" pitchFamily="18" charset="0"/>
                <a:cs typeface="Times New Roman" panose="02020603050405020304" pitchFamily="18" charset="0"/>
              </a:rPr>
              <a:t/>
            </a:r>
            <a:br>
              <a:rPr lang="en-GB" dirty="0">
                <a:solidFill>
                  <a:schemeClr val="tx1"/>
                </a:solidFill>
                <a:latin typeface="Times New Roman" panose="02020603050405020304" pitchFamily="18" charset="0"/>
                <a:cs typeface="Times New Roman" panose="02020603050405020304" pitchFamily="18" charset="0"/>
              </a:rPr>
            </a:br>
            <a:endParaRPr lang="en-GB"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39606" y="2216723"/>
            <a:ext cx="4756184" cy="1432386"/>
          </a:xfrm>
          <a:prstGeom prst="rect">
            <a:avLst/>
          </a:prstGeom>
        </p:spPr>
      </p:pic>
      <p:pic>
        <p:nvPicPr>
          <p:cNvPr id="5" name="Picture 4"/>
          <p:cNvPicPr>
            <a:picLocks noChangeAspect="1"/>
          </p:cNvPicPr>
          <p:nvPr/>
        </p:nvPicPr>
        <p:blipFill>
          <a:blip r:embed="rId4"/>
          <a:stretch>
            <a:fillRect/>
          </a:stretch>
        </p:blipFill>
        <p:spPr>
          <a:xfrm>
            <a:off x="6242950" y="1732979"/>
            <a:ext cx="3150290" cy="4690001"/>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9606" y="3935433"/>
            <a:ext cx="2422305" cy="2922567"/>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17698" y="3878321"/>
            <a:ext cx="3000166" cy="2544659"/>
          </a:xfrm>
          <a:prstGeom prst="rect">
            <a:avLst/>
          </a:prstGeom>
        </p:spPr>
      </p:pic>
      <p:pic>
        <p:nvPicPr>
          <p:cNvPr id="10242" name="Picture 2" descr="The rope that bound St Edmund Campion SJ"/>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2776" y="965200"/>
            <a:ext cx="2175036" cy="53969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186596" y="6480091"/>
            <a:ext cx="6475689"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26369037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833"/>
            <a:ext cx="10515600" cy="1435855"/>
          </a:xfrm>
        </p:spPr>
        <p:txBody>
          <a:bodyPr>
            <a:noAutofit/>
          </a:bodyPr>
          <a:lstStyle/>
          <a:p>
            <a:r>
              <a:rPr lang="en-GB" sz="3600" b="1" dirty="0">
                <a:solidFill>
                  <a:schemeClr val="tx1"/>
                </a:solidFill>
                <a:latin typeface="Times New Roman" panose="02020603050405020304" pitchFamily="18" charset="0"/>
                <a:cs typeface="Times New Roman" panose="02020603050405020304" pitchFamily="18" charset="0"/>
              </a:rPr>
              <a:t>The cultural significance of the Stonyhurst</a:t>
            </a:r>
            <a:br>
              <a:rPr lang="en-GB" sz="3600" b="1" dirty="0">
                <a:solidFill>
                  <a:schemeClr val="tx1"/>
                </a:solidFill>
                <a:latin typeface="Times New Roman" panose="02020603050405020304" pitchFamily="18" charset="0"/>
                <a:cs typeface="Times New Roman" panose="02020603050405020304" pitchFamily="18" charset="0"/>
              </a:rPr>
            </a:br>
            <a:r>
              <a:rPr lang="en-GB" sz="3600" b="1" dirty="0">
                <a:solidFill>
                  <a:schemeClr val="tx1"/>
                </a:solidFill>
                <a:latin typeface="Times New Roman" panose="02020603050405020304" pitchFamily="18" charset="0"/>
                <a:cs typeface="Times New Roman" panose="02020603050405020304" pitchFamily="18" charset="0"/>
              </a:rPr>
              <a:t>collection </a:t>
            </a:r>
            <a:r>
              <a:rPr lang="en-GB" sz="3600" b="1" dirty="0" smtClean="0">
                <a:solidFill>
                  <a:schemeClr val="tx1"/>
                </a:solidFill>
                <a:latin typeface="Times New Roman" panose="02020603050405020304" pitchFamily="18" charset="0"/>
                <a:cs typeface="Times New Roman" panose="02020603050405020304" pitchFamily="18" charset="0"/>
              </a:rPr>
              <a:t>transcends </a:t>
            </a:r>
            <a:r>
              <a:rPr lang="en-GB" sz="3600" b="1" dirty="0">
                <a:solidFill>
                  <a:schemeClr val="tx1"/>
                </a:solidFill>
                <a:latin typeface="Times New Roman" panose="02020603050405020304" pitchFamily="18" charset="0"/>
                <a:cs typeface="Times New Roman" panose="02020603050405020304" pitchFamily="18" charset="0"/>
              </a:rPr>
              <a:t>national boundaries </a:t>
            </a:r>
            <a:r>
              <a:rPr lang="en-GB" sz="3600" b="1" dirty="0" smtClean="0">
                <a:solidFill>
                  <a:schemeClr val="tx1"/>
                </a:solidFill>
                <a:latin typeface="Times New Roman" panose="02020603050405020304" pitchFamily="18" charset="0"/>
                <a:cs typeface="Times New Roman" panose="02020603050405020304" pitchFamily="18" charset="0"/>
              </a:rPr>
              <a:t>and is </a:t>
            </a:r>
            <a:r>
              <a:rPr lang="en-GB" sz="3600" b="1" dirty="0">
                <a:solidFill>
                  <a:schemeClr val="tx1"/>
                </a:solidFill>
                <a:latin typeface="Times New Roman" panose="02020603050405020304" pitchFamily="18" charset="0"/>
                <a:cs typeface="Times New Roman" panose="02020603050405020304" pitchFamily="18" charset="0"/>
              </a:rPr>
              <a:t>of common importance for present and </a:t>
            </a:r>
            <a:r>
              <a:rPr lang="en-GB" sz="3600" b="1" dirty="0" smtClean="0">
                <a:solidFill>
                  <a:schemeClr val="tx1"/>
                </a:solidFill>
                <a:latin typeface="Times New Roman" panose="02020603050405020304" pitchFamily="18" charset="0"/>
                <a:cs typeface="Times New Roman" panose="02020603050405020304" pitchFamily="18" charset="0"/>
              </a:rPr>
              <a:t>future generations </a:t>
            </a:r>
            <a:r>
              <a:rPr lang="en-GB" sz="3600" b="1" dirty="0">
                <a:solidFill>
                  <a:schemeClr val="tx1"/>
                </a:solidFill>
                <a:latin typeface="Times New Roman" panose="02020603050405020304" pitchFamily="18" charset="0"/>
                <a:cs typeface="Times New Roman" panose="02020603050405020304" pitchFamily="18" charset="0"/>
              </a:rPr>
              <a:t>of many peoples and </a:t>
            </a:r>
            <a:r>
              <a:rPr lang="en-GB" sz="3600" b="1" dirty="0" smtClean="0">
                <a:solidFill>
                  <a:schemeClr val="tx1"/>
                </a:solidFill>
                <a:latin typeface="Times New Roman" panose="02020603050405020304" pitchFamily="18" charset="0"/>
                <a:cs typeface="Times New Roman" panose="02020603050405020304" pitchFamily="18" charset="0"/>
              </a:rPr>
              <a:t>nations – underscoring the importance of mutual respect.</a:t>
            </a:r>
            <a:endParaRPr lang="en-GB" sz="3600" b="1"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60697" y="3388359"/>
            <a:ext cx="3760024" cy="2947173"/>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3372787"/>
            <a:ext cx="3002279" cy="2943606"/>
          </a:xfrm>
          <a:prstGeom prst="rect">
            <a:avLst/>
          </a:prstGeom>
        </p:spPr>
      </p:pic>
      <p:pic>
        <p:nvPicPr>
          <p:cNvPr id="5" name="Picture 4"/>
          <p:cNvPicPr>
            <a:picLocks noChangeAspect="1"/>
          </p:cNvPicPr>
          <p:nvPr/>
        </p:nvPicPr>
        <p:blipFill>
          <a:blip r:embed="rId4"/>
          <a:stretch>
            <a:fillRect/>
          </a:stretch>
        </p:blipFill>
        <p:spPr>
          <a:xfrm>
            <a:off x="9203779" y="3372333"/>
            <a:ext cx="2265587" cy="2944059"/>
          </a:xfrm>
          <a:prstGeom prst="rect">
            <a:avLst/>
          </a:prstGeom>
        </p:spPr>
      </p:pic>
      <p:pic>
        <p:nvPicPr>
          <p:cNvPr id="6" name="Picture 5"/>
          <p:cNvPicPr>
            <a:picLocks noChangeAspect="1"/>
          </p:cNvPicPr>
          <p:nvPr/>
        </p:nvPicPr>
        <p:blipFill>
          <a:blip r:embed="rId5"/>
          <a:stretch>
            <a:fillRect/>
          </a:stretch>
        </p:blipFill>
        <p:spPr>
          <a:xfrm>
            <a:off x="6380345" y="3372787"/>
            <a:ext cx="2781998" cy="2943606"/>
          </a:xfrm>
          <a:prstGeom prst="rect">
            <a:avLst/>
          </a:prstGeom>
        </p:spPr>
      </p:pic>
      <p:sp>
        <p:nvSpPr>
          <p:cNvPr id="7" name="Rectangle 6"/>
          <p:cNvSpPr/>
          <p:nvPr/>
        </p:nvSpPr>
        <p:spPr>
          <a:xfrm>
            <a:off x="5321508" y="6252062"/>
            <a:ext cx="6482458"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28741812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9482" y="194871"/>
            <a:ext cx="10214317" cy="3567659"/>
          </a:xfrm>
        </p:spPr>
        <p:txBody>
          <a:bodyPr>
            <a:normAutofit/>
          </a:bodyPr>
          <a:lstStyle/>
          <a:p>
            <a:pPr fontAlgn="base"/>
            <a:r>
              <a:rPr lang="en-GB" sz="2000" b="1" i="1" dirty="0"/>
              <a:t>Christian Heritage Centre Events and Exhibitions: the tale of Two Thomas’ s</a:t>
            </a:r>
            <a:r>
              <a:rPr lang="en-GB" sz="2000" dirty="0"/>
              <a:t/>
            </a:r>
            <a:br>
              <a:rPr lang="en-GB" sz="2000" dirty="0"/>
            </a:br>
            <a:r>
              <a:rPr lang="en-GB" sz="2000" b="1" dirty="0">
                <a:solidFill>
                  <a:srgbClr val="FF0000"/>
                </a:solidFill>
              </a:rPr>
              <a:t>Thomas Becket’s Fight For Conscience and Religious Freedom </a:t>
            </a:r>
            <a:r>
              <a:rPr lang="en-GB" sz="2000" b="1" dirty="0"/>
              <a:t>Commemorated at </a:t>
            </a:r>
            <a:r>
              <a:rPr lang="en-GB" sz="2000" b="1" dirty="0" smtClean="0"/>
              <a:t>Westminster.</a:t>
            </a:r>
            <a:br>
              <a:rPr lang="en-GB" sz="2000" b="1" dirty="0" smtClean="0"/>
            </a:br>
            <a:r>
              <a:rPr lang="en-GB" sz="2000" b="1" dirty="0"/>
              <a:t/>
            </a:r>
            <a:br>
              <a:rPr lang="en-GB" sz="2000" b="1" dirty="0"/>
            </a:br>
            <a:r>
              <a:rPr lang="en-GB" sz="2000" b="1" dirty="0"/>
              <a:t>  </a:t>
            </a:r>
            <a:r>
              <a:rPr lang="en-GB" sz="2000" b="1" dirty="0" smtClean="0"/>
              <a:t>A </a:t>
            </a:r>
            <a:r>
              <a:rPr lang="en-GB" sz="2000" b="1" dirty="0"/>
              <a:t>Symposium on the relevance of Becket’s story, held at Lambeth, was sponsored by Christian Heritage Centre. </a:t>
            </a:r>
            <a:r>
              <a:rPr lang="en-GB" sz="2000" b="1" dirty="0" smtClean="0"/>
              <a:t> The Archbishop of Canterbury, the Rt. </a:t>
            </a:r>
            <a:r>
              <a:rPr lang="en-GB" sz="2000" b="1" dirty="0" err="1" smtClean="0"/>
              <a:t>Revd.Justin</a:t>
            </a:r>
            <a:r>
              <a:rPr lang="en-GB" sz="2000" b="1" dirty="0" smtClean="0"/>
              <a:t> </a:t>
            </a:r>
            <a:r>
              <a:rPr lang="en-GB" sz="2000" b="1" dirty="0" err="1" smtClean="0"/>
              <a:t>Welby</a:t>
            </a:r>
            <a:r>
              <a:rPr lang="en-GB" sz="2000" b="1" dirty="0" smtClean="0"/>
              <a:t>, was the key note speaker.</a:t>
            </a:r>
            <a:r>
              <a:rPr lang="en-GB" sz="2800" dirty="0"/>
              <a:t/>
            </a:r>
            <a:br>
              <a:rPr lang="en-GB" sz="2800" dirty="0"/>
            </a:br>
            <a:endParaRPr lang="en-GB" sz="2800" dirty="0"/>
          </a:p>
        </p:txBody>
      </p:sp>
      <p:pic>
        <p:nvPicPr>
          <p:cNvPr id="3074" name="Picture 2" descr="murder_of_beck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4073" y="2473377"/>
            <a:ext cx="2629828" cy="16598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ecket_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073" y="3835284"/>
            <a:ext cx="2629828" cy="209862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scontent-lhr3-1.xx.fbcdn.net/v/t1.0-9/13260110_1273681832661748_6550494194100353689_n.jpg?oh=7a0025014271d1d2e6bdbe7d58f15786&amp;oe=5862B6E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163" y="2317831"/>
            <a:ext cx="3091374" cy="412183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scontent-lhr3-1.xx.fbcdn.net/v/t1.0-9/13226749_1270619046301360_8631535735522866852_n.png?oh=dd452dc9c58c6bcf15b2cc3ac83d3152&amp;oe=58ABA6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566" y="2697065"/>
            <a:ext cx="3237876" cy="31640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10800000" flipV="1">
            <a:off x="1119350" y="6006662"/>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13256940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1353800" cy="1325563"/>
          </a:xfrm>
        </p:spPr>
        <p:txBody>
          <a:bodyPr>
            <a:normAutofit/>
          </a:bodyPr>
          <a:lstStyle/>
          <a:p>
            <a:r>
              <a:rPr lang="en-GB" sz="4000" u="sng" dirty="0" smtClean="0">
                <a:latin typeface="Times New Roman" panose="02020603050405020304" pitchFamily="18" charset="0"/>
                <a:cs typeface="Times New Roman" panose="02020603050405020304" pitchFamily="18" charset="0"/>
              </a:rPr>
              <a:t>Receptions at </a:t>
            </a:r>
            <a:r>
              <a:rPr lang="en-GB" sz="4000" u="sng" dirty="0" err="1" smtClean="0">
                <a:latin typeface="Times New Roman" panose="02020603050405020304" pitchFamily="18" charset="0"/>
                <a:cs typeface="Times New Roman" panose="02020603050405020304" pitchFamily="18" charset="0"/>
              </a:rPr>
              <a:t>Mr.Speaker’s</a:t>
            </a:r>
            <a:r>
              <a:rPr lang="en-GB" sz="4000" u="sng" dirty="0" smtClean="0">
                <a:latin typeface="Times New Roman" panose="02020603050405020304" pitchFamily="18" charset="0"/>
                <a:cs typeface="Times New Roman" panose="02020603050405020304" pitchFamily="18" charset="0"/>
              </a:rPr>
              <a:t> House and </a:t>
            </a:r>
            <a:br>
              <a:rPr lang="en-GB" sz="4000" u="sng" dirty="0" smtClean="0">
                <a:latin typeface="Times New Roman" panose="02020603050405020304" pitchFamily="18" charset="0"/>
                <a:cs typeface="Times New Roman" panose="02020603050405020304" pitchFamily="18" charset="0"/>
              </a:rPr>
            </a:br>
            <a:r>
              <a:rPr lang="en-GB" sz="4000" u="sng" dirty="0" smtClean="0">
                <a:latin typeface="Times New Roman" panose="02020603050405020304" pitchFamily="18" charset="0"/>
                <a:cs typeface="Times New Roman" panose="02020603050405020304" pitchFamily="18" charset="0"/>
              </a:rPr>
              <a:t>Westminster Abbey </a:t>
            </a:r>
            <a:endParaRPr lang="en-GB" sz="4000" u="sng"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327" y="1826182"/>
            <a:ext cx="2408150" cy="4314037"/>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5330" y="1690686"/>
            <a:ext cx="4236621" cy="4585027"/>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10022" y="3198795"/>
            <a:ext cx="1933956" cy="2939796"/>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24804" y="2938297"/>
            <a:ext cx="2521821" cy="3201922"/>
          </a:xfrm>
          <a:prstGeom prst="rect">
            <a:avLst/>
          </a:prstGeom>
        </p:spPr>
      </p:pic>
      <p:sp>
        <p:nvSpPr>
          <p:cNvPr id="7" name="Rectangle 6"/>
          <p:cNvSpPr/>
          <p:nvPr/>
        </p:nvSpPr>
        <p:spPr>
          <a:xfrm rot="10800000" flipV="1">
            <a:off x="3787600" y="6400717"/>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pic>
        <p:nvPicPr>
          <p:cNvPr id="11266" name="Picture 2" descr="Image result for thomas more hat at stonyhurst colle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6771" y="1170351"/>
            <a:ext cx="1932181" cy="176794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thomas more hat at stonyhurst colle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0022" y="433453"/>
            <a:ext cx="2003680" cy="2504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3316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an0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04" y="580268"/>
            <a:ext cx="5584461" cy="5947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5908" y="229169"/>
            <a:ext cx="5161613" cy="29155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909" y="3372785"/>
            <a:ext cx="5161612" cy="3005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499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477957200"/>
              </p:ext>
            </p:extLst>
          </p:nvPr>
        </p:nvGraphicFramePr>
        <p:xfrm>
          <a:off x="299804" y="382249"/>
          <a:ext cx="5801194" cy="4818126"/>
        </p:xfrm>
        <a:graphic>
          <a:graphicData uri="http://schemas.openxmlformats.org/presentationml/2006/ole">
            <mc:AlternateContent xmlns:mc="http://schemas.openxmlformats.org/markup-compatibility/2006">
              <mc:Choice xmlns:v="urn:schemas-microsoft-com:vml" Requires="v">
                <p:oleObj spid="_x0000_s6162" name="Acrobat Document" r:id="rId3" imgW="5667139" imgH="8019997" progId="AcroExch.Document.11">
                  <p:embed/>
                </p:oleObj>
              </mc:Choice>
              <mc:Fallback>
                <p:oleObj name="Acrobat Document" r:id="rId3" imgW="5667139" imgH="8019997" progId="AcroExch.Document.11">
                  <p:embed/>
                  <p:pic>
                    <p:nvPicPr>
                      <p:cNvPr id="0" name=""/>
                      <p:cNvPicPr/>
                      <p:nvPr/>
                    </p:nvPicPr>
                    <p:blipFill>
                      <a:blip r:embed="rId4"/>
                      <a:stretch>
                        <a:fillRect/>
                      </a:stretch>
                    </p:blipFill>
                    <p:spPr>
                      <a:xfrm>
                        <a:off x="299804" y="382249"/>
                        <a:ext cx="5801194" cy="4818126"/>
                      </a:xfrm>
                      <a:prstGeom prst="rect">
                        <a:avLst/>
                      </a:prstGeom>
                    </p:spPr>
                  </p:pic>
                </p:oleObj>
              </mc:Fallback>
            </mc:AlternateContent>
          </a:graphicData>
        </a:graphic>
      </p:graphicFrame>
      <p:pic>
        <p:nvPicPr>
          <p:cNvPr id="6146" name="Picture 2" descr="Image result for archbishop john carr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6039" y="319865"/>
            <a:ext cx="3831809" cy="299053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Image result for charles carro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6039" y="3552446"/>
            <a:ext cx="3831809" cy="26874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10800000" flipV="1">
            <a:off x="935853" y="6481945"/>
            <a:ext cx="10330290" cy="376055"/>
          </a:xfrm>
          <a:prstGeom prst="rect">
            <a:avLst/>
          </a:prstGeom>
        </p:spPr>
        <p:txBody>
          <a:bodyPr wrap="square">
            <a:spAutoFit/>
          </a:bodyPr>
          <a:lstStyle/>
          <a:p>
            <a:r>
              <a:rPr lang="en-GB" b="1" dirty="0">
                <a:solidFill>
                  <a:srgbClr val="FF0000"/>
                </a:solidFill>
              </a:rPr>
              <a:t>+ If a faith is worth dying for it might be worth living for.</a:t>
            </a:r>
          </a:p>
        </p:txBody>
      </p:sp>
      <p:sp>
        <p:nvSpPr>
          <p:cNvPr id="2" name="Rectangle 1"/>
          <p:cNvSpPr/>
          <p:nvPr/>
        </p:nvSpPr>
        <p:spPr>
          <a:xfrm rot="10800000" flipV="1">
            <a:off x="629586" y="5200375"/>
            <a:ext cx="5666279" cy="1200329"/>
          </a:xfrm>
          <a:prstGeom prst="rect">
            <a:avLst/>
          </a:prstGeom>
        </p:spPr>
        <p:txBody>
          <a:bodyPr wrap="square">
            <a:spAutoFit/>
          </a:bodyPr>
          <a:lstStyle/>
          <a:p>
            <a:pPr algn="r"/>
            <a:r>
              <a:rPr lang="en-GB" i="1" dirty="0">
                <a:latin typeface="Lato"/>
              </a:rPr>
              <a:t>The Christian Heritage Centre at Stonyhurst deserves the support of everyone who </a:t>
            </a:r>
            <a:r>
              <a:rPr lang="en-GB" i="1" dirty="0" smtClean="0">
                <a:latin typeface="Lato"/>
              </a:rPr>
              <a:t>values Christian </a:t>
            </a:r>
            <a:r>
              <a:rPr lang="en-GB" i="1" dirty="0">
                <a:latin typeface="Lato"/>
              </a:rPr>
              <a:t>truth.</a:t>
            </a:r>
          </a:p>
          <a:p>
            <a:pPr algn="r"/>
            <a:r>
              <a:rPr lang="en-GB" i="1" dirty="0">
                <a:solidFill>
                  <a:srgbClr val="660033"/>
                </a:solidFill>
                <a:latin typeface="Lato"/>
              </a:rPr>
              <a:t>– Paul Johnson, author of A History of the American People</a:t>
            </a:r>
            <a:endParaRPr lang="en-GB" b="0" i="1" dirty="0">
              <a:solidFill>
                <a:srgbClr val="660033"/>
              </a:solidFill>
              <a:effectLst/>
              <a:latin typeface="Lato"/>
            </a:endParaRPr>
          </a:p>
        </p:txBody>
      </p:sp>
    </p:spTree>
    <p:extLst>
      <p:ext uri="{BB962C8B-B14F-4D97-AF65-F5344CB8AC3E}">
        <p14:creationId xmlns:p14="http://schemas.microsoft.com/office/powerpoint/2010/main" val="3623450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731" y="346841"/>
            <a:ext cx="6583638" cy="5745201"/>
          </a:xfrm>
        </p:spPr>
        <p:txBody>
          <a:bodyPr>
            <a:normAutofit/>
          </a:bodyPr>
          <a:lstStyle/>
          <a:p>
            <a:r>
              <a:rPr lang="en-GB" sz="3100" dirty="0">
                <a:solidFill>
                  <a:schemeClr val="tx1"/>
                </a:solidFill>
              </a:rPr>
              <a:t>In 1914, Christians made up a quarter of that region’s population. Now they are less than 5%. </a:t>
            </a:r>
            <a:r>
              <a:rPr lang="en-GB" sz="3100" dirty="0" smtClean="0">
                <a:solidFill>
                  <a:schemeClr val="tx1"/>
                </a:solidFill>
              </a:rPr>
              <a:t/>
            </a:r>
            <a:br>
              <a:rPr lang="en-GB" sz="3100" dirty="0" smtClean="0">
                <a:solidFill>
                  <a:schemeClr val="tx1"/>
                </a:solidFill>
              </a:rPr>
            </a:br>
            <a:r>
              <a:rPr lang="en-GB" sz="3100" dirty="0"/>
              <a:t/>
            </a:r>
            <a:br>
              <a:rPr lang="en-GB" sz="3100" dirty="0"/>
            </a:br>
            <a:endParaRPr lang="en-GB" dirty="0"/>
          </a:p>
        </p:txBody>
      </p:sp>
      <p:pic>
        <p:nvPicPr>
          <p:cNvPr id="15362" name="Picture 2" descr="Image result for fr van der lug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005" y="2206877"/>
            <a:ext cx="5975089" cy="357906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killing of syrian christi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501" y="2938938"/>
            <a:ext cx="3047486" cy="315310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184" y="475789"/>
            <a:ext cx="3069803" cy="22989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flipH="1">
            <a:off x="793005" y="5975131"/>
            <a:ext cx="6474897" cy="369332"/>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41182556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Universe Features on the CHC</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34" y="1334124"/>
            <a:ext cx="4901783" cy="4646951"/>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297969017"/>
              </p:ext>
            </p:extLst>
          </p:nvPr>
        </p:nvGraphicFramePr>
        <p:xfrm>
          <a:off x="5616548" y="1334125"/>
          <a:ext cx="4591754" cy="4646950"/>
        </p:xfrm>
        <a:graphic>
          <a:graphicData uri="http://schemas.openxmlformats.org/presentationml/2006/ole">
            <mc:AlternateContent xmlns:mc="http://schemas.openxmlformats.org/markup-compatibility/2006">
              <mc:Choice xmlns:v="urn:schemas-microsoft-com:vml" Requires="v">
                <p:oleObj spid="_x0000_s9230" name="Acrobat Document" r:id="rId4" imgW="8505567" imgH="12906334" progId="AcroExch.Document.11">
                  <p:embed/>
                </p:oleObj>
              </mc:Choice>
              <mc:Fallback>
                <p:oleObj name="Acrobat Document" r:id="rId4" imgW="8505567" imgH="12906334" progId="AcroExch.Document.11">
                  <p:embed/>
                  <p:pic>
                    <p:nvPicPr>
                      <p:cNvPr id="0" name=""/>
                      <p:cNvPicPr/>
                      <p:nvPr/>
                    </p:nvPicPr>
                    <p:blipFill>
                      <a:blip r:embed="rId5"/>
                      <a:stretch>
                        <a:fillRect/>
                      </a:stretch>
                    </p:blipFill>
                    <p:spPr>
                      <a:xfrm>
                        <a:off x="5616548" y="1334125"/>
                        <a:ext cx="4591754" cy="4646950"/>
                      </a:xfrm>
                      <a:prstGeom prst="rect">
                        <a:avLst/>
                      </a:prstGeom>
                    </p:spPr>
                  </p:pic>
                </p:oleObj>
              </mc:Fallback>
            </mc:AlternateContent>
          </a:graphicData>
        </a:graphic>
      </p:graphicFrame>
      <p:sp>
        <p:nvSpPr>
          <p:cNvPr id="6" name="Rectangle 5"/>
          <p:cNvSpPr/>
          <p:nvPr/>
        </p:nvSpPr>
        <p:spPr>
          <a:xfrm rot="10800000" flipV="1">
            <a:off x="3787600" y="6400717"/>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15167867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84813"/>
            <a:ext cx="9381066" cy="1214203"/>
          </a:xfrm>
        </p:spPr>
        <p:txBody>
          <a:bodyPr>
            <a:normAutofit fontScale="90000"/>
          </a:bodyPr>
          <a:lstStyle/>
          <a:p>
            <a:r>
              <a:rPr lang="en-GB" dirty="0" smtClean="0">
                <a:solidFill>
                  <a:schemeClr val="tx1"/>
                </a:solidFill>
              </a:rPr>
              <a:t>Many visitors …but the collections remain largely inaccessible to the general public: Recent visitors included Cardinal Charles Bo of Burma and Carl Anderson the US Supreme Knight of the Knights of Columbus.</a:t>
            </a:r>
            <a:endParaRPr lang="en-GB" dirty="0">
              <a:solidFill>
                <a:schemeClr val="tx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370" y="3117954"/>
            <a:ext cx="3099735" cy="319273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3056" y="2608290"/>
            <a:ext cx="4024696" cy="150839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3056" y="4229070"/>
            <a:ext cx="4024695" cy="1946878"/>
          </a:xfrm>
          <a:prstGeom prst="rect">
            <a:avLst/>
          </a:prstGeom>
        </p:spPr>
      </p:pic>
      <p:pic>
        <p:nvPicPr>
          <p:cNvPr id="4098" name="Picture 2" descr="https://scontent-lhr3-1.xx.fbcdn.net/v/t1.0-9/13494838_1291693490860582_3643849953385370575_n.jpg?oh=30dc0b533305521dbd134b3ab0f45682&amp;oe=585FEC9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4047" y="2608290"/>
            <a:ext cx="2407639" cy="35676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10800000" flipV="1">
            <a:off x="3787600" y="6400717"/>
            <a:ext cx="7457090" cy="376055"/>
          </a:xfrm>
          <a:prstGeom prst="rect">
            <a:avLst/>
          </a:prstGeom>
        </p:spPr>
        <p:txBody>
          <a:bodyPr wrap="square">
            <a:spAutoFit/>
          </a:bodyPr>
          <a:lstStyle/>
          <a:p>
            <a:r>
              <a:rPr lang="en-GB" b="1" dirty="0">
                <a:solidFill>
                  <a:srgbClr val="FF0000"/>
                </a:solidFill>
              </a:rPr>
              <a:t>+ If a faith is worth dying for it might be worth living for.</a:t>
            </a:r>
          </a:p>
        </p:txBody>
      </p:sp>
    </p:spTree>
    <p:extLst>
      <p:ext uri="{BB962C8B-B14F-4D97-AF65-F5344CB8AC3E}">
        <p14:creationId xmlns:p14="http://schemas.microsoft.com/office/powerpoint/2010/main" val="10202078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tx1"/>
                </a:solidFill>
                <a:latin typeface="Times New Roman" panose="02020603050405020304" pitchFamily="18" charset="0"/>
                <a:cs typeface="Times New Roman" panose="02020603050405020304" pitchFamily="18" charset="0"/>
              </a:rPr>
              <a:t>Phase Four will be the development of a Christian heritage Centre Visitors centre - a major resource for </a:t>
            </a:r>
            <a:r>
              <a:rPr lang="en-GB" dirty="0" err="1" smtClean="0">
                <a:solidFill>
                  <a:schemeClr val="tx1"/>
                </a:solidFill>
                <a:latin typeface="Times New Roman" panose="02020603050405020304" pitchFamily="18" charset="0"/>
                <a:cs typeface="Times New Roman" panose="02020603050405020304" pitchFamily="18" charset="0"/>
              </a:rPr>
              <a:t>Ribble</a:t>
            </a:r>
            <a:r>
              <a:rPr lang="en-GB" dirty="0" smtClean="0">
                <a:solidFill>
                  <a:schemeClr val="tx1"/>
                </a:solidFill>
                <a:latin typeface="Times New Roman" panose="02020603050405020304" pitchFamily="18" charset="0"/>
                <a:cs typeface="Times New Roman" panose="02020603050405020304" pitchFamily="18" charset="0"/>
              </a:rPr>
              <a:t> Valley </a:t>
            </a:r>
            <a:endParaRPr lang="en-GB" dirty="0">
              <a:solidFill>
                <a:schemeClr val="tx1"/>
              </a:solidFill>
              <a:latin typeface="Times New Roman" panose="02020603050405020304" pitchFamily="18" charset="0"/>
              <a:cs typeface="Times New Roman" panose="02020603050405020304" pitchFamily="18" charset="0"/>
            </a:endParaRPr>
          </a:p>
        </p:txBody>
      </p:sp>
      <p:pic>
        <p:nvPicPr>
          <p:cNvPr id="6146" name="Picture 2" descr="http://www.clitheroecentre.co.uk/Stonyhurst_Standen/images/02%20-%20Stonyhurst%20Colle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5403" y="2269588"/>
            <a:ext cx="6203022" cy="4448175"/>
          </a:xfrm>
          <a:prstGeom prst="rect">
            <a:avLst/>
          </a:prstGeom>
          <a:noFill/>
          <a:extLst>
            <a:ext uri="{909E8E84-426E-40dd-AFC4-6F175D3DCCD1}">
              <a14:hiddenFill xmlns="" xmlns:a14="http://schemas.microsoft.com/office/drawing/2010/main">
                <a:solidFill>
                  <a:srgbClr val="FFFFFF"/>
                </a:solidFill>
              </a14:hiddenFill>
            </a:ext>
          </a:extLst>
        </p:spPr>
      </p:pic>
      <p:pic>
        <p:nvPicPr>
          <p:cNvPr id="6148" name="Picture 4" descr="http://media-cdn.tripadvisor.com/media/photo-s/06/8e/bb/a9/stonyhurst-colleg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1887" y="2304336"/>
            <a:ext cx="4487349" cy="437867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832431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414" y="-551046"/>
            <a:ext cx="4347857" cy="4996922"/>
          </a:xfrm>
        </p:spPr>
        <p:txBody>
          <a:bodyPr>
            <a:normAutofit/>
          </a:bodyPr>
          <a:lstStyle/>
          <a:p>
            <a:r>
              <a:rPr lang="en-GB" b="1" u="sng" dirty="0" smtClean="0">
                <a:latin typeface="Times New Roman" panose="02020603050405020304" pitchFamily="18" charset="0"/>
                <a:cs typeface="Times New Roman" panose="02020603050405020304" pitchFamily="18" charset="0"/>
              </a:rPr>
              <a:t>Four Phases:</a:t>
            </a:r>
            <a:br>
              <a:rPr lang="en-GB" b="1" u="sng" dirty="0" smtClean="0">
                <a:latin typeface="Times New Roman" panose="02020603050405020304" pitchFamily="18" charset="0"/>
                <a:cs typeface="Times New Roman" panose="02020603050405020304" pitchFamily="18" charset="0"/>
              </a:rPr>
            </a:br>
            <a:r>
              <a:rPr lang="en-GB" b="1" u="sng" dirty="0" smtClean="0">
                <a:latin typeface="Times New Roman" panose="02020603050405020304" pitchFamily="18" charset="0"/>
                <a:cs typeface="Times New Roman" panose="02020603050405020304" pitchFamily="18" charset="0"/>
              </a:rPr>
              <a:t/>
            </a:r>
            <a:br>
              <a:rPr lang="en-GB" b="1" u="sng" dirty="0" smtClean="0">
                <a:latin typeface="Times New Roman" panose="02020603050405020304" pitchFamily="18" charset="0"/>
                <a:cs typeface="Times New Roman" panose="02020603050405020304" pitchFamily="18" charset="0"/>
              </a:rPr>
            </a:br>
            <a:r>
              <a:rPr lang="en-GB" sz="2700" dirty="0" smtClean="0">
                <a:latin typeface="Times New Roman" panose="02020603050405020304" pitchFamily="18" charset="0"/>
                <a:cs typeface="Times New Roman" panose="02020603050405020304" pitchFamily="18" charset="0"/>
              </a:rPr>
              <a:t>The final phase will cost in the region of £6 million. It is a chance to create an international visitors’ attraction; to tell the Catholic story; and a place to promote religious coexistence.</a:t>
            </a:r>
            <a:r>
              <a:rPr lang="en-GB" sz="2700" b="1" dirty="0" smtClean="0">
                <a:latin typeface="Times New Roman" panose="02020603050405020304" pitchFamily="18" charset="0"/>
                <a:cs typeface="Times New Roman" panose="02020603050405020304" pitchFamily="18" charset="0"/>
              </a:rPr>
              <a:t>  </a:t>
            </a:r>
            <a:r>
              <a:rPr lang="en-GB" sz="2700" b="1" dirty="0">
                <a:latin typeface="Times New Roman" panose="02020603050405020304" pitchFamily="18" charset="0"/>
                <a:cs typeface="Times New Roman" panose="02020603050405020304" pitchFamily="18" charset="0"/>
              </a:rPr>
              <a:t/>
            </a:r>
            <a:br>
              <a:rPr lang="en-GB" sz="2700" b="1" dirty="0">
                <a:latin typeface="Times New Roman" panose="02020603050405020304" pitchFamily="18" charset="0"/>
                <a:cs typeface="Times New Roman" panose="02020603050405020304" pitchFamily="18" charset="0"/>
              </a:rPr>
            </a:br>
            <a:endParaRPr lang="en-GB" sz="2700" dirty="0"/>
          </a:p>
        </p:txBody>
      </p:sp>
      <p:pic>
        <p:nvPicPr>
          <p:cNvPr id="8" name="Picture 2" descr="http://www.buildingpanoramics.com/wp-content/uploads/2012/04/Stonyhurst-West-Fro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08100" y="205646"/>
            <a:ext cx="6203851" cy="272240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8150799" y="3547025"/>
            <a:ext cx="3061152" cy="2973350"/>
          </a:xfrm>
          <a:prstGeom prst="rect">
            <a:avLst/>
          </a:prstGeom>
        </p:spPr>
      </p:pic>
      <p:pic>
        <p:nvPicPr>
          <p:cNvPr id="7170" name="Picture 2" descr="https://www.rhs.org.uk/getmedia/23bb87c7-8ad9-46f9-ae8c-f37bef649c09/RHS_MAR0009820.jpg?width=364&amp;height=24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8100" y="3547025"/>
            <a:ext cx="3016348" cy="297335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tangle 12"/>
          <p:cNvSpPr/>
          <p:nvPr/>
        </p:nvSpPr>
        <p:spPr>
          <a:xfrm>
            <a:off x="280414" y="4675495"/>
            <a:ext cx="4347857" cy="2031325"/>
          </a:xfrm>
          <a:prstGeom prst="rect">
            <a:avLst/>
          </a:prstGeom>
        </p:spPr>
        <p:txBody>
          <a:bodyPr wrap="square">
            <a:spAutoFit/>
          </a:bodyPr>
          <a:lstStyle/>
          <a:p>
            <a:endParaRPr lang="en-GB" b="1" i="0" u="none" strike="noStrike" baseline="0" dirty="0" smtClean="0">
              <a:solidFill>
                <a:srgbClr val="000000"/>
              </a:solidFill>
              <a:latin typeface="DanteMTStd-Regular"/>
            </a:endParaRPr>
          </a:p>
          <a:p>
            <a:r>
              <a:rPr lang="en-GB" b="1" i="0" u="none" strike="noStrike" baseline="0" dirty="0" smtClean="0">
                <a:solidFill>
                  <a:srgbClr val="000000"/>
                </a:solidFill>
                <a:latin typeface="DanteMTStd-Regular"/>
              </a:rPr>
              <a:t>The Christian Heritage Centre</a:t>
            </a:r>
          </a:p>
          <a:p>
            <a:r>
              <a:rPr lang="en-GB" b="1" i="0" u="none" strike="noStrike" baseline="0" dirty="0" smtClean="0">
                <a:solidFill>
                  <a:srgbClr val="000000"/>
                </a:solidFill>
                <a:latin typeface="DanteMTStd-Regular"/>
              </a:rPr>
              <a:t>at Stonyhurst </a:t>
            </a:r>
          </a:p>
          <a:p>
            <a:endParaRPr lang="en-GB" b="1" dirty="0">
              <a:solidFill>
                <a:srgbClr val="000000"/>
              </a:solidFill>
              <a:latin typeface="DanteMTStd-Regular"/>
            </a:endParaRPr>
          </a:p>
          <a:p>
            <a:r>
              <a:rPr lang="en-GB" b="0" i="0" u="none" strike="noStrike" baseline="0" dirty="0" smtClean="0">
                <a:solidFill>
                  <a:srgbClr val="73424C"/>
                </a:solidFill>
                <a:latin typeface="AJensonPro-SemiboldDisp"/>
              </a:rPr>
              <a:t>THE WORLD IS OUR HOUSE</a:t>
            </a:r>
            <a:endParaRPr lang="en-GB" dirty="0" smtClean="0"/>
          </a:p>
          <a:p>
            <a:endParaRPr lang="en-GB" b="1" dirty="0" smtClean="0"/>
          </a:p>
          <a:p>
            <a:r>
              <a:rPr lang="en-GB" b="1" dirty="0" smtClean="0"/>
              <a:t>http://www.christianheritagecentre.com/</a:t>
            </a:r>
            <a:endParaRPr lang="en-GB" b="1" dirty="0"/>
          </a:p>
        </p:txBody>
      </p:sp>
    </p:spTree>
    <p:extLst>
      <p:ext uri="{BB962C8B-B14F-4D97-AF65-F5344CB8AC3E}">
        <p14:creationId xmlns:p14="http://schemas.microsoft.com/office/powerpoint/2010/main" val="41220550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910321" cy="1320800"/>
          </a:xfrm>
        </p:spPr>
        <p:txBody>
          <a:bodyPr>
            <a:normAutofit fontScale="90000"/>
          </a:bodyPr>
          <a:lstStyle/>
          <a:p>
            <a:r>
              <a:rPr lang="en-GB" dirty="0" smtClean="0">
                <a:solidFill>
                  <a:schemeClr val="tx1"/>
                </a:solidFill>
              </a:rPr>
              <a:t>Theodore House: Work begins on the feast of St. Joseph the Worker at the beginning of Mary’s month. A Service of Blessing will follow “Music of A May Morning” at 8.00 am.</a:t>
            </a:r>
            <a:endParaRPr lang="en-GB" dirty="0">
              <a:solidFill>
                <a:schemeClr val="tx1"/>
              </a:solidFill>
            </a:endParaRPr>
          </a:p>
        </p:txBody>
      </p:sp>
      <p:pic>
        <p:nvPicPr>
          <p:cNvPr id="3" name="Picture 2"/>
          <p:cNvPicPr>
            <a:picLocks noChangeAspect="1"/>
          </p:cNvPicPr>
          <p:nvPr/>
        </p:nvPicPr>
        <p:blipFill>
          <a:blip r:embed="rId2"/>
          <a:stretch>
            <a:fillRect/>
          </a:stretch>
        </p:blipFill>
        <p:spPr>
          <a:xfrm>
            <a:off x="938772" y="2346471"/>
            <a:ext cx="4610691" cy="3514684"/>
          </a:xfrm>
          <a:prstGeom prst="rect">
            <a:avLst/>
          </a:prstGeom>
        </p:spPr>
      </p:pic>
      <p:pic>
        <p:nvPicPr>
          <p:cNvPr id="19458" name="Picture 2" descr="ii_j1c4dv6o0_15b57ed0102267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891" y="2346470"/>
            <a:ext cx="3638550" cy="311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208960" y="5464337"/>
            <a:ext cx="6096000" cy="646331"/>
          </a:xfrm>
          <a:prstGeom prst="rect">
            <a:avLst/>
          </a:prstGeom>
        </p:spPr>
        <p:txBody>
          <a:bodyPr>
            <a:spAutoFit/>
          </a:bodyPr>
          <a:lstStyle/>
          <a:p>
            <a:r>
              <a:rPr lang="en-GB"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The Risen Christ from a 15</a:t>
            </a:r>
            <a:r>
              <a:rPr lang="en-GB" baseline="30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th</a:t>
            </a:r>
            <a:r>
              <a:rPr lang="en-GB"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century Book of Devotions </a:t>
            </a:r>
            <a:r>
              <a:rPr lang="en-GB" dirty="0">
                <a:solidFill>
                  <a:srgbClr val="000000"/>
                </a:solidFill>
                <a:latin typeface="Calibri" panose="020F0502020204030204" pitchFamily="34" charset="0"/>
                <a:ea typeface="Calibri" panose="020F0502020204030204" pitchFamily="34" charset="0"/>
                <a:cs typeface="Times New Roman" panose="02020603050405020304" pitchFamily="18" charset="0"/>
              </a:rPr>
              <a:t>produced for the French Royal </a:t>
            </a:r>
            <a:r>
              <a:rPr lang="en-GB"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Family.</a:t>
            </a:r>
            <a:endParaRPr lang="en-GB" dirty="0"/>
          </a:p>
        </p:txBody>
      </p:sp>
      <p:sp>
        <p:nvSpPr>
          <p:cNvPr id="6" name="Rectangle 5"/>
          <p:cNvSpPr/>
          <p:nvPr/>
        </p:nvSpPr>
        <p:spPr>
          <a:xfrm rot="10800000" flipV="1">
            <a:off x="1148635" y="6304002"/>
            <a:ext cx="10648882" cy="553998"/>
          </a:xfrm>
          <a:prstGeom prst="rect">
            <a:avLst/>
          </a:prstGeom>
        </p:spPr>
        <p:txBody>
          <a:bodyPr wrap="square">
            <a:spAutoFit/>
          </a:bodyPr>
          <a:lstStyle/>
          <a:p>
            <a:pPr>
              <a:lnSpc>
                <a:spcPts val="1800"/>
              </a:lnSpc>
            </a:pPr>
            <a:r>
              <a:rPr lang="en-GB" i="1" dirty="0">
                <a:latin typeface="Seravek"/>
                <a:ea typeface="Calibri" panose="020F0502020204030204" pitchFamily="34" charset="0"/>
              </a:rPr>
              <a:t>‘Christianity has died many times and risen again; for it had a God who knew the way out of the grave’</a:t>
            </a:r>
            <a:r>
              <a:rPr lang="en-GB" dirty="0">
                <a:latin typeface="Seravek"/>
                <a:ea typeface="Calibri" panose="020F0502020204030204" pitchFamily="34" charset="0"/>
              </a:rPr>
              <a:t>   G.K.Chesterton -</a:t>
            </a:r>
            <a:r>
              <a:rPr lang="en-GB" i="1" dirty="0">
                <a:latin typeface="Seravek"/>
                <a:ea typeface="Calibri" panose="020F0502020204030204" pitchFamily="34" charset="0"/>
              </a:rPr>
              <a:t> The Everlasting Man</a:t>
            </a:r>
            <a:endParaRPr lang="en-GB" sz="1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437913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Good Friday, April 14</a:t>
            </a:r>
            <a:r>
              <a:rPr lang="en-GB" baseline="30000" dirty="0" smtClean="0"/>
              <a:t>th</a:t>
            </a:r>
            <a:r>
              <a:rPr lang="en-GB" dirty="0" smtClean="0"/>
              <a:t> 2017</a:t>
            </a:r>
            <a:br>
              <a:rPr lang="en-GB" dirty="0" smtClean="0"/>
            </a:br>
            <a:r>
              <a:rPr lang="en-GB" dirty="0" smtClean="0"/>
              <a:t>Stonyhurst Retreat</a:t>
            </a:r>
            <a:endParaRPr lang="en-GB" dirty="0"/>
          </a:p>
        </p:txBody>
      </p:sp>
      <p:sp>
        <p:nvSpPr>
          <p:cNvPr id="3" name="Content Placeholder 2"/>
          <p:cNvSpPr>
            <a:spLocks noGrp="1"/>
          </p:cNvSpPr>
          <p:nvPr>
            <p:ph idx="1"/>
          </p:nvPr>
        </p:nvSpPr>
        <p:spPr>
          <a:xfrm>
            <a:off x="677334" y="2160589"/>
            <a:ext cx="8596668" cy="4539756"/>
          </a:xfrm>
        </p:spPr>
        <p:txBody>
          <a:bodyPr>
            <a:normAutofit/>
          </a:bodyPr>
          <a:lstStyle/>
          <a:p>
            <a:r>
              <a:rPr lang="en-GB" sz="4400" i="1" dirty="0" smtClean="0">
                <a:solidFill>
                  <a:srgbClr val="7030A0"/>
                </a:solidFill>
              </a:rPr>
              <a:t>As Others Die For Their Faith, How Can We Encourage British Christians To Live for Theirs?</a:t>
            </a:r>
          </a:p>
          <a:p>
            <a:endParaRPr lang="en-GB" sz="3600" u="sng" dirty="0" smtClean="0">
              <a:solidFill>
                <a:schemeClr val="accent1"/>
              </a:solidFill>
              <a:hlinkClick r:id="rId2"/>
            </a:endParaRPr>
          </a:p>
          <a:p>
            <a:r>
              <a:rPr lang="en-GB" sz="3600" u="sng" dirty="0" smtClean="0">
                <a:solidFill>
                  <a:schemeClr val="accent1"/>
                </a:solidFill>
                <a:hlinkClick r:id="rId2"/>
              </a:rPr>
              <a:t>www.davidalton.net</a:t>
            </a:r>
            <a:endParaRPr lang="en-GB" sz="3600" u="sng" dirty="0" smtClean="0">
              <a:solidFill>
                <a:schemeClr val="accent1"/>
              </a:solidFill>
            </a:endParaRPr>
          </a:p>
          <a:p>
            <a:endParaRPr lang="en-GB" sz="3600" u="sng" dirty="0">
              <a:solidFill>
                <a:schemeClr val="accent1"/>
              </a:solidFill>
            </a:endParaRPr>
          </a:p>
        </p:txBody>
      </p:sp>
    </p:spTree>
    <p:extLst>
      <p:ext uri="{BB962C8B-B14F-4D97-AF65-F5344CB8AC3E}">
        <p14:creationId xmlns:p14="http://schemas.microsoft.com/office/powerpoint/2010/main" val="343791196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596</TotalTime>
  <Words>3533</Words>
  <Application>Microsoft Office PowerPoint</Application>
  <PresentationFormat>Widescreen</PresentationFormat>
  <Paragraphs>265</Paragraphs>
  <Slides>95</Slides>
  <Notes>1</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113" baseType="lpstr">
      <vt:lpstr>AJensonPro-Regular</vt:lpstr>
      <vt:lpstr>AJensonPro-SemiboldDisp</vt:lpstr>
      <vt:lpstr>Arial</vt:lpstr>
      <vt:lpstr>Calibri</vt:lpstr>
      <vt:lpstr>Century Gothic</vt:lpstr>
      <vt:lpstr>DanteMTStd-MediumItalic</vt:lpstr>
      <vt:lpstr>DanteMTStd-Regular</vt:lpstr>
      <vt:lpstr>GillSansStd-Italic</vt:lpstr>
      <vt:lpstr>inherit</vt:lpstr>
      <vt:lpstr>Lato</vt:lpstr>
      <vt:lpstr>Open Sans</vt:lpstr>
      <vt:lpstr>Palatino Linotype</vt:lpstr>
      <vt:lpstr>Seravek</vt:lpstr>
      <vt:lpstr>Times New Roman</vt:lpstr>
      <vt:lpstr>Trebuchet MS</vt:lpstr>
      <vt:lpstr>Wingdings 3</vt:lpstr>
      <vt:lpstr>Facet</vt:lpstr>
      <vt:lpstr>Acrobat Document</vt:lpstr>
      <vt:lpstr>Good Friday, April 14th 2017 Stonyhurst Retreat</vt:lpstr>
      <vt:lpstr>‘Christianity has died many times and risen again; for it had a God who knew the way out of the grave’   G.K.Chesterton - The Everlasting Man </vt:lpstr>
      <vt:lpstr>Palm Sunday 2017: two suicide bombings killed 44 people at Coptic churches in Egypt as the Coptic patriarch, Pope Tawadros II, led a Palm Sunday service inside. </vt:lpstr>
      <vt:lpstr>Christianity Being Crucified  - as the world remains silent. </vt:lpstr>
      <vt:lpstr>2013 - Egypt’s Kristallnacht - the burning or bombing of more than 50 of Egypt’s churches in Alexandria, Arish, Assiut, Beni Suef, Cairo, Fayoum, Gharbiya, Giza, Minya, Qena, Sohag and Suez. Also attacked were schools, homes and businesses belonging to Coptic Christians.</vt:lpstr>
      <vt:lpstr>“in the moment of their barbaric execution”, some of the 21 Christians were repeating the words “Lord, Jesus Christ,” – February 2015</vt:lpstr>
      <vt:lpstr>December 2016 Explosion kills 25 Coptic Orthodox worshippers during Sunday worship in Cairo –100,000 Copts leavening Egypt each year.</vt:lpstr>
      <vt:lpstr>Iraq and Syria: 2017 - Genocide The Crime Above All Crimes.  </vt:lpstr>
      <vt:lpstr>In 1914, Christians made up a quarter of that region’s population. Now they are less than 5%.   </vt:lpstr>
      <vt:lpstr>Pope Francis has said that Christians are subject to genocide. Prince Charles says it is “horrendous and heart-breaking”, describing events in Syria and Iraq as an “indescribable tragedy”. </vt:lpstr>
      <vt:lpstr>Council of Europe, European Parliament, Australian House of Representatives, American Congress, British House of Commons…named the genoicde for what it is: </vt:lpstr>
      <vt:lpstr>Sudan’s Field Marshall Omar al Bashir Bashir – indicted by the ICC for Genocide and Crimes against humanity -has travelled with impunity to Kenya, South Africa, China, Nigeria, UAE, Saudi Arabia, Ethiopia, Qatar and Egypt. </vt:lpstr>
      <vt:lpstr>Sudan</vt:lpstr>
      <vt:lpstr>South Kordofan – Sudan – “the second genocide of the 21st century” - Chemical weapons now being used against civilians. Is it to be business as usual? </vt:lpstr>
      <vt:lpstr>Nigeria: Boko Haram openly say their interim goal is "to eradicate Christians from certain parts of the country.“ There are endless killings. </vt:lpstr>
      <vt:lpstr>Pakistan 2011 - Shabaz Bhatti  was murdered for challenging persecution of minorities and challenging the Blasphemy Laws.</vt:lpstr>
      <vt:lpstr>The Use of Blasphemy and Apostasy Laws To Persecute</vt:lpstr>
      <vt:lpstr>“I cried alone, putting my head in my hands. I can no longer bear the sight of people full of hatred, applauding the killing of a poor farm worker. I no longer see them, but I still hear them, the crowd who gave the judge a standing ovation, saying: "Kill her, kill her! Allahu Akbar!" The court house is invaded by a euphoric horde who break down the doors, chanting: "Vengeance for the holy prophet. Allah is great!" I was then thrown like an old rubbish sack into the van... I had lost all humanity in their eyes” – Asia Bibbi –mother of five (one of whom is significantly disabled).   </vt:lpstr>
      <vt:lpstr>2016 - Easter in Lahore: More than 70 dead; 340 injured</vt:lpstr>
      <vt:lpstr>2016 - Pakistani Christians kept like caged animals in detention centres</vt:lpstr>
      <vt:lpstr>Taking evidence from persecuted Pakistani Christians who have escaped</vt:lpstr>
      <vt:lpstr>2016 Report launched in Parliament which catalogues the systematic campaign targeting Pakistan’s religious minorities</vt:lpstr>
      <vt:lpstr>Muhammad Ali Jinnah   -“You may belong to any religion, caste or creed—that has nothing to do with the business of the State…Minorities, to whichever community they may belong, will be safeguarded. Their religion, faith or belief will be secure. There will be no interference of any kind with their freedom of worship. They will have their protection with regard to their religion, faith, their life and their culture. They will be, in all respects, the citizens of Pakistan without any distinction of caste and creed” – the white in the flag represents different religious faiths and minorities.</vt:lpstr>
      <vt:lpstr>More than £1 billion of British aid, given over the past two years to Pakistan: “it’s not persecution” – British Government</vt:lpstr>
      <vt:lpstr>2016 - The urgency of addressing the incessant hatemongering and export of radical Islamist ideology was starkly underlined by the execution of the 84-year-old French priest Fr. Jacques Hamel and by the murder of the Glasgow shopkeeper, Asad Shah – who had wished his customers a Happy Easter.</vt:lpstr>
      <vt:lpstr>Iran</vt:lpstr>
      <vt:lpstr>China</vt:lpstr>
      <vt:lpstr>China 1500 churches in Zhejiang province have had their crosses removed – some demolished. Since July 280 rights lawyers, like Zhang Kai, have been arrested. Bishop Ma under house arrest since 2012</vt:lpstr>
      <vt:lpstr>North Korea</vt:lpstr>
      <vt:lpstr>PowerPoint Presentation</vt:lpstr>
      <vt:lpstr>PowerPoint Presentation</vt:lpstr>
      <vt:lpstr>PowerPoint Presentation</vt:lpstr>
      <vt:lpstr>Religious Persecution Is In Violation of the 1948 UDHR, Ruins Lives, Destroys Countries and is a Key Driver for Forced Migration.</vt:lpstr>
      <vt:lpstr>Like the canary in the mine, early indications of abuses of freedom or religion or belief are a harbinger of far worse that will come. </vt:lpstr>
      <vt:lpstr>PowerPoint Presentation</vt:lpstr>
      <vt:lpstr>Article 18 remains one of the most important but overlooked of the 30 articles that comprise the 1948  Universal Declaration of Human Rights. The declaration’s stated objective was to realise, “a common standard of achievement for all peoples and all nations”.  </vt:lpstr>
      <vt:lpstr>“Religious freedom cannot just mean freedom for some…it must be freedom of all religious people”.   She rejoiced in having friends from all faiths and all races. </vt:lpstr>
      <vt:lpstr>The Genocide Convention was the culmination of years of campaigning by the Jewish lawyer, Raphael Lemkin. It recognised that “international co-operation” was needed, “to liberate mankind from such an odious scourge”. </vt:lpstr>
      <vt:lpstr>Lemkin studied the 1915 genocide of Armenian Christians and the massacre of Assyrian Christians at Simele, in Iraq, in 1933. </vt:lpstr>
      <vt:lpstr>In 1933 Franz Werfel published, The Forty Days of Musa Dagh, a novel based on a true story about the Armenian genocide. His books were burnt by the Nazis.  A convert to Catholicism he later wrote “The Song of Bernadette.”</vt:lpstr>
      <vt:lpstr>Article 18 and the Genocide Convention  emerged from the infamies of the 20th century</vt:lpstr>
      <vt:lpstr>Hitler famously asked, “Who now remembers the Armenians?” The Armenian deportations and genocide claimed the lives of an estimated 1.5 million Armenian Christians. </vt:lpstr>
      <vt:lpstr>The bloodiest century in human history with the loss of 100 million lives. The Dead Were Measured In Their Millions</vt:lpstr>
      <vt:lpstr>When, in 1948, the 30 articles of the UDHR were adopted by the General Assembly, the eight abstentions included the Soviet Union and Saudi Arabia – the latter argued that there was a conflict with Sharia Law  Simultaneously the international community adopted the Genocide Convention  </vt:lpstr>
      <vt:lpstr>Genocide:  “never again” all over again</vt:lpstr>
      <vt:lpstr>The four great murderers of the 20th century—Mao, Stalin, Hitler and Pol Pot—were united by their hatred of religious faith.    </vt:lpstr>
      <vt:lpstr>So What Might We Do?  Show Solidarity Speak Out Promote Dialogue and Reconciliation Evangelise - Let the blood of martyrs be the seed of the church. </vt:lpstr>
      <vt:lpstr>“Silence in the face of evil is itself evil…not to speak is to speak. Not to act is to act.” Dietrich Bonhoeffer</vt:lpstr>
      <vt:lpstr>PowerPoint Presentation</vt:lpstr>
      <vt:lpstr>November 23rd 2016 Was Designated Red Wednesday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 Each other's Stories and Speak Up For Others Who suffer For their Beliefs</vt:lpstr>
      <vt:lpstr>Jonathan (Lord) Sacks, in his brilliant critique, Not in God’s Name: Confronting Religious Violence, provides some valuable insights into the shared stories of the Abrahamic faiths – including the story of Ismael and displacement   “The great faiths provide meaning and purpose for their adherents. The question is: can they make space for those who are not its adherents, who sing a different song, hear a different music, tell a different story?”.  -The Dignity of Difference </vt:lpstr>
      <vt:lpstr>Dignitatis Humanae</vt:lpstr>
      <vt:lpstr>PowerPoint Presentation</vt:lpstr>
      <vt:lpstr>Where Theodore House and the Christian Heritage Centre Come In – a place where you can “understand religion” and deepen your faith.   Theodore of Tarsus (602 – 19 September 690) was 8th Archbishop of Canterbury from 668 to 690, best known for his reform of the English Church and establishment of a school in Canterbury - sent to England by Pope St.Pope St.Vitalian</vt:lpstr>
      <vt:lpstr>Theodore House– Phase Three </vt:lpstr>
      <vt:lpstr>PowerPoint Presentation</vt:lpstr>
      <vt:lpstr>The Theodore Trust </vt:lpstr>
      <vt:lpstr>PowerPoint Presentation</vt:lpstr>
      <vt:lpstr>PowerPoint Presentation</vt:lpstr>
      <vt:lpstr>Other Funds: The Bowland Charitable Trust  £300,000 From: Tony Cann  Sent: 12 January 2016 09:06 To: ALTON OF LIVERPOOL, Lord  Subject: Our meeting and more   I enjoyed our meeting and support your idea of what I would call St Deniols of the north.  If you proceed we (Bowland Charitable Trust) will donate at least £300,000 and this could be more as plans and directions unfold.    </vt:lpstr>
      <vt:lpstr>Other Funds:   £100,000 – anonymous donation towards the Theodore House Chapel  £200,000 Ben Kim  £10,000 – family of Fr.Nick King SJ for a named room   £13,6000 (Mark Thompson, John Stiller and Charles Wilson) – towards the cost of the Peter and Bridget Hardwick Library  $60,000 – Leonard Leo – Catholic American Charity  £200,000 Knight of Columbus</vt:lpstr>
      <vt:lpstr>The Stations of the North</vt:lpstr>
      <vt:lpstr>Stations of the North: 1.Making a Choice 2.Betrayal 3.Blasphemy 4.Denial 5.Judgement 6.King 7.Humility 8. Solidarity 9. Desolation and Consolation 10. Trust and Obedience 11.Promise 12.Tenderness 13.It is Finished 14.Patience 15.Walk With Me</vt:lpstr>
      <vt:lpstr>PowerPoint Presentation</vt:lpstr>
      <vt:lpstr>The Stations of the North</vt:lpstr>
      <vt:lpstr>A Tolkien Trail and a Hopkins Trail</vt:lpstr>
      <vt:lpstr>PowerPoint Presentation</vt:lpstr>
      <vt:lpstr>Some of Our Patrons</vt:lpstr>
      <vt:lpstr>Our Trustees</vt:lpstr>
      <vt:lpstr>          Phase One </vt:lpstr>
      <vt:lpstr>Phase Two </vt:lpstr>
      <vt:lpstr>E.L.Wiegand Foundation: Phase Two, the Old Chapel Museum and Historic Libraries</vt:lpstr>
      <vt:lpstr>The Collections are the oldest surviving museum collection in the English-speaking world. Some objects remind us of the price paid for religious freedom and the cost of persecution </vt:lpstr>
      <vt:lpstr>The cultural significance of the Stonyhurst collection transcends national boundaries and is of common importance for present and future generations of many peoples and nations – underscoring the importance of mutual respect.</vt:lpstr>
      <vt:lpstr>Christian Heritage Centre Events and Exhibitions: the tale of Two Thomas’ s Thomas Becket’s Fight For Conscience and Religious Freedom Commemorated at Westminster.    A Symposium on the relevance of Becket’s story, held at Lambeth, was sponsored by Christian Heritage Centre.  The Archbishop of Canterbury, the Rt. Revd.Justin Welby, was the key note speaker. </vt:lpstr>
      <vt:lpstr>Receptions at Mr.Speaker’s House and  Westminster Abbey </vt:lpstr>
      <vt:lpstr>PowerPoint Presentation</vt:lpstr>
      <vt:lpstr>PowerPoint Presentation</vt:lpstr>
      <vt:lpstr>The Universe Features on the CHC</vt:lpstr>
      <vt:lpstr>Many visitors …but the collections remain largely inaccessible to the general public: Recent visitors included Cardinal Charles Bo of Burma and Carl Anderson the US Supreme Knight of the Knights of Columbus.</vt:lpstr>
      <vt:lpstr>Phase Four will be the development of a Christian heritage Centre Visitors centre - a major resource for Ribble Valley </vt:lpstr>
      <vt:lpstr>Four Phases:  The final phase will cost in the region of £6 million. It is a chance to create an international visitors’ attraction; to tell the Catholic story; and a place to promote religious coexistence.   </vt:lpstr>
      <vt:lpstr>Theodore House: Work begins on the feast of St. Joseph the Worker at the beginning of Mary’s month. A Service of Blessing will follow “Music of A May Morning” at 8.00 am.</vt:lpstr>
      <vt:lpstr>Good Friday, April 14th 2017 Stonyhurst Retreat</vt:lpstr>
    </vt:vector>
  </TitlesOfParts>
  <Company>Houses of Parliament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ALTON, Lord</dc:creator>
  <cp:lastModifiedBy>ALTON, Lord</cp:lastModifiedBy>
  <cp:revision>59</cp:revision>
  <dcterms:created xsi:type="dcterms:W3CDTF">2015-09-29T11:16:16Z</dcterms:created>
  <dcterms:modified xsi:type="dcterms:W3CDTF">2017-04-13T07:39:05Z</dcterms:modified>
</cp:coreProperties>
</file>