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438" r:id="rId3"/>
    <p:sldId id="403" r:id="rId4"/>
    <p:sldId id="404" r:id="rId5"/>
    <p:sldId id="432" r:id="rId6"/>
    <p:sldId id="433" r:id="rId7"/>
    <p:sldId id="406" r:id="rId8"/>
    <p:sldId id="409" r:id="rId9"/>
    <p:sldId id="287" r:id="rId10"/>
    <p:sldId id="408" r:id="rId11"/>
    <p:sldId id="435" r:id="rId12"/>
    <p:sldId id="395" r:id="rId13"/>
    <p:sldId id="396" r:id="rId14"/>
    <p:sldId id="397" r:id="rId15"/>
    <p:sldId id="398" r:id="rId16"/>
    <p:sldId id="257" r:id="rId17"/>
    <p:sldId id="400" r:id="rId18"/>
    <p:sldId id="413" r:id="rId19"/>
    <p:sldId id="412" r:id="rId20"/>
    <p:sldId id="399" r:id="rId21"/>
    <p:sldId id="411" r:id="rId22"/>
    <p:sldId id="410" r:id="rId23"/>
    <p:sldId id="416" r:id="rId24"/>
    <p:sldId id="414" r:id="rId25"/>
    <p:sldId id="417" r:id="rId26"/>
    <p:sldId id="418" r:id="rId27"/>
    <p:sldId id="419" r:id="rId28"/>
    <p:sldId id="420" r:id="rId29"/>
    <p:sldId id="421" r:id="rId30"/>
    <p:sldId id="430" r:id="rId31"/>
    <p:sldId id="424" r:id="rId32"/>
    <p:sldId id="426" r:id="rId33"/>
    <p:sldId id="431" r:id="rId34"/>
    <p:sldId id="429" r:id="rId35"/>
    <p:sldId id="348" r:id="rId36"/>
    <p:sldId id="258" r:id="rId37"/>
    <p:sldId id="359" r:id="rId38"/>
    <p:sldId id="349" r:id="rId39"/>
    <p:sldId id="358" r:id="rId40"/>
    <p:sldId id="356" r:id="rId41"/>
    <p:sldId id="284" r:id="rId42"/>
    <p:sldId id="389" r:id="rId43"/>
    <p:sldId id="300" r:id="rId44"/>
    <p:sldId id="301" r:id="rId45"/>
    <p:sldId id="302" r:id="rId46"/>
    <p:sldId id="282" r:id="rId47"/>
    <p:sldId id="436" r:id="rId48"/>
    <p:sldId id="390" r:id="rId49"/>
    <p:sldId id="283" r:id="rId50"/>
    <p:sldId id="286" r:id="rId51"/>
    <p:sldId id="289" r:id="rId52"/>
    <p:sldId id="288" r:id="rId53"/>
    <p:sldId id="293" r:id="rId54"/>
    <p:sldId id="290" r:id="rId55"/>
    <p:sldId id="294" r:id="rId56"/>
    <p:sldId id="299" r:id="rId57"/>
    <p:sldId id="298" r:id="rId58"/>
    <p:sldId id="332" r:id="rId59"/>
    <p:sldId id="439" r:id="rId60"/>
    <p:sldId id="344" r:id="rId61"/>
    <p:sldId id="434" r:id="rId62"/>
    <p:sldId id="44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576" autoAdjust="0"/>
  </p:normalViewPr>
  <p:slideViewPr>
    <p:cSldViewPr>
      <p:cViewPr varScale="1">
        <p:scale>
          <a:sx n="71" d="100"/>
          <a:sy n="71" d="100"/>
        </p:scale>
        <p:origin x="1098" y="60"/>
      </p:cViewPr>
      <p:guideLst>
        <p:guide orient="horz" pos="2160"/>
        <p:guide pos="2880"/>
      </p:guideLst>
    </p:cSldViewPr>
  </p:slideViewPr>
  <p:outlineViewPr>
    <p:cViewPr>
      <p:scale>
        <a:sx n="33" d="100"/>
        <a:sy n="33" d="100"/>
      </p:scale>
      <p:origin x="0" y="1305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D54E3-4D43-4C39-BBDE-89FA13AF464A}" type="datetimeFigureOut">
              <a:rPr lang="en-GB" smtClean="0"/>
              <a:pPr/>
              <a:t>21/03/2015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27640-B61C-4843-81E4-441A0D7CC132}" type="slidenum">
              <a:rPr lang="en-GB" smtClean="0"/>
              <a:pPr/>
              <a:t>‹#›</a:t>
            </a:fld>
            <a:endParaRPr lang="en-GB"/>
          </a:p>
        </p:txBody>
      </p:sp>
    </p:spTree>
    <p:extLst>
      <p:ext uri="{BB962C8B-B14F-4D97-AF65-F5344CB8AC3E}">
        <p14:creationId xmlns:p14="http://schemas.microsoft.com/office/powerpoint/2010/main" val="197896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4.bp.blogspot.com/-bmExytjR3Pw/UdA6b_NKZ4I/AAAAAAAAAgs/VUSP5yFzdPc/s640/an+orphaned+right.net.png"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Nadia_Eweida" TargetMode="Externa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46.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davidalton.net/2012/07/14/two-korean-kims-two-remarkable-and-brave-men/" TargetMode="Externa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5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6.xml"/><Relationship Id="rId5" Type="http://schemas.openxmlformats.org/officeDocument/2006/relationships/image" Target="../media/image115.jpg"/><Relationship Id="rId4" Type="http://schemas.openxmlformats.org/officeDocument/2006/relationships/image" Target="../media/image11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914400"/>
            <a:ext cx="8136904" cy="4724400"/>
          </a:xfrm>
        </p:spPr>
        <p:txBody>
          <a:bodyPr>
            <a:normAutofit fontScale="92500"/>
          </a:bodyPr>
          <a:lstStyle/>
          <a:p>
            <a:r>
              <a:rPr lang="en-GB" dirty="0" smtClean="0"/>
              <a:t> </a:t>
            </a:r>
          </a:p>
          <a:p>
            <a:r>
              <a:rPr lang="en-GB" dirty="0" smtClean="0">
                <a:solidFill>
                  <a:srgbClr val="FFC000"/>
                </a:solidFill>
              </a:rPr>
              <a:t>.</a:t>
            </a:r>
          </a:p>
          <a:p>
            <a:r>
              <a:rPr lang="en-GB" sz="3600" dirty="0" smtClean="0">
                <a:solidFill>
                  <a:schemeClr val="bg1">
                    <a:lumMod val="95000"/>
                    <a:lumOff val="5000"/>
                  </a:schemeClr>
                </a:solidFill>
              </a:rPr>
              <a:t>A Faith Worth Dying For Might Be Worth Living </a:t>
            </a:r>
            <a:r>
              <a:rPr lang="en-GB" sz="3600" dirty="0" smtClean="0">
                <a:solidFill>
                  <a:schemeClr val="bg1">
                    <a:lumMod val="95000"/>
                    <a:lumOff val="5000"/>
                  </a:schemeClr>
                </a:solidFill>
              </a:rPr>
              <a:t>For</a:t>
            </a:r>
          </a:p>
          <a:p>
            <a:r>
              <a:rPr lang="en-GB" sz="3600" dirty="0" smtClean="0">
                <a:solidFill>
                  <a:schemeClr val="bg1">
                    <a:lumMod val="95000"/>
                    <a:lumOff val="5000"/>
                  </a:schemeClr>
                </a:solidFill>
              </a:rPr>
              <a:t>“Laying Down Their Lives for their Faith”</a:t>
            </a:r>
            <a:endParaRPr lang="en-GB" sz="3600" dirty="0" smtClean="0">
              <a:solidFill>
                <a:schemeClr val="bg1">
                  <a:lumMod val="95000"/>
                  <a:lumOff val="5000"/>
                </a:schemeClr>
              </a:solidFill>
            </a:endParaRPr>
          </a:p>
          <a:p>
            <a:r>
              <a:rPr lang="en-GB" sz="5700" u="sng" dirty="0" smtClean="0">
                <a:solidFill>
                  <a:srgbClr val="FFC000"/>
                </a:solidFill>
              </a:rPr>
              <a:t>Celebrate 2015</a:t>
            </a:r>
          </a:p>
          <a:p>
            <a:r>
              <a:rPr lang="en-GB" sz="5700" u="sng" dirty="0" smtClean="0">
                <a:solidFill>
                  <a:srgbClr val="0070C0"/>
                </a:solidFill>
              </a:rPr>
              <a:t>www.davidalton.net</a:t>
            </a:r>
            <a:r>
              <a:rPr lang="en-GB" sz="5700" dirty="0" smtClean="0">
                <a:solidFill>
                  <a:srgbClr val="0070C0"/>
                </a:solidFill>
              </a:rPr>
              <a:t> </a:t>
            </a:r>
          </a:p>
          <a:p>
            <a:endParaRPr lang="en-GB" sz="1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23529" y="-81679"/>
            <a:ext cx="80648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“Everyone has the right to freedom of thought, conscience and religion;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right includes freedom to change his religion or belief, and freedom,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either alone or in community with others and in public or private,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manifest his religion or belief in teaching, practice, worship and observance.”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2800" b="1" i="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Article 18 - An Orphaned Right</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See full size image">
            <a:hlinkClick r:id="rId2"/>
          </p:cNvPr>
          <p:cNvPicPr>
            <a:picLocks noChangeAspect="1" noChangeArrowheads="1"/>
          </p:cNvPicPr>
          <p:nvPr/>
        </p:nvPicPr>
        <p:blipFill>
          <a:blip r:embed="rId3" cstate="print"/>
          <a:srcRect/>
          <a:stretch>
            <a:fillRect/>
          </a:stretch>
        </p:blipFill>
        <p:spPr bwMode="auto">
          <a:xfrm>
            <a:off x="6156176" y="3501008"/>
            <a:ext cx="2664296" cy="3356992"/>
          </a:xfrm>
          <a:prstGeom prst="rect">
            <a:avLst/>
          </a:prstGeom>
          <a:noFill/>
        </p:spPr>
      </p:pic>
      <p:pic>
        <p:nvPicPr>
          <p:cNvPr id="4" name="Picture 2" descr="http://1.bp.blogspot.com/-NvwEjbmVAb8/TmUVFjXqbCI/AAAAAAAAEig/XtMb1od01zw/s1600/cross.jpg"/>
          <p:cNvPicPr>
            <a:picLocks noChangeAspect="1" noChangeArrowheads="1"/>
          </p:cNvPicPr>
          <p:nvPr/>
        </p:nvPicPr>
        <p:blipFill>
          <a:blip r:embed="rId4" cstate="print"/>
          <a:srcRect/>
          <a:stretch>
            <a:fillRect/>
          </a:stretch>
        </p:blipFill>
        <p:spPr bwMode="auto">
          <a:xfrm>
            <a:off x="467544" y="4983062"/>
            <a:ext cx="4465687" cy="1614290"/>
          </a:xfrm>
          <a:prstGeom prst="rect">
            <a:avLst/>
          </a:prstGeom>
          <a:noFill/>
        </p:spPr>
      </p:pic>
    </p:spTree>
    <p:extLst>
      <p:ext uri="{BB962C8B-B14F-4D97-AF65-F5344CB8AC3E}">
        <p14:creationId xmlns:p14="http://schemas.microsoft.com/office/powerpoint/2010/main" val="3956504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Ukraine: with Ivan Gel and Bishop Vasylyk – who between them spent more than 30 years in Soviet jails.</a:t>
            </a:r>
            <a:endParaRPr lang="en-GB" sz="3200" dirty="0"/>
          </a:p>
        </p:txBody>
      </p:sp>
      <p:pic>
        <p:nvPicPr>
          <p:cNvPr id="66562" name="Picture 2" descr="http://t1.gstatic.com/images?q=tbn:ANd9GcQw06vfWV-7h-ZecVPny3aW_5m-neA1eaavdszaFZTTZqYPKGpAbObXyZRJ"/>
          <p:cNvPicPr>
            <a:picLocks noChangeAspect="1" noChangeArrowheads="1"/>
          </p:cNvPicPr>
          <p:nvPr/>
        </p:nvPicPr>
        <p:blipFill>
          <a:blip r:embed="rId2" cstate="print"/>
          <a:srcRect/>
          <a:stretch>
            <a:fillRect/>
          </a:stretch>
        </p:blipFill>
        <p:spPr bwMode="auto">
          <a:xfrm>
            <a:off x="5868144" y="1988840"/>
            <a:ext cx="2952328" cy="4392488"/>
          </a:xfrm>
          <a:prstGeom prst="rect">
            <a:avLst/>
          </a:prstGeom>
          <a:noFill/>
        </p:spPr>
      </p:pic>
      <p:pic>
        <p:nvPicPr>
          <p:cNvPr id="66563" name="Picture 3" descr="C:\Users\ALTOND\Desktop\Archive\1986 Ukraine With Ivan Gel and Bishop Vasylyk before addressing a huge protest meeting in Lvov - 85.jpg"/>
          <p:cNvPicPr>
            <a:picLocks noChangeAspect="1" noChangeArrowheads="1"/>
          </p:cNvPicPr>
          <p:nvPr/>
        </p:nvPicPr>
        <p:blipFill>
          <a:blip r:embed="rId3" cstate="print"/>
          <a:srcRect/>
          <a:stretch>
            <a:fillRect/>
          </a:stretch>
        </p:blipFill>
        <p:spPr bwMode="auto">
          <a:xfrm>
            <a:off x="153989" y="2060848"/>
            <a:ext cx="5426124" cy="4257402"/>
          </a:xfrm>
          <a:prstGeom prst="rect">
            <a:avLst/>
          </a:prstGeom>
          <a:noFill/>
        </p:spPr>
      </p:pic>
    </p:spTree>
    <p:extLst>
      <p:ext uri="{BB962C8B-B14F-4D97-AF65-F5344CB8AC3E}">
        <p14:creationId xmlns:p14="http://schemas.microsoft.com/office/powerpoint/2010/main" val="655640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1043608" y="750647"/>
            <a:ext cx="735491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 A poll showed that more than four out of five churchgoers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(84 per cent) think that religious freedoms,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of speech and action, are at risk in the UK. A similar proportion (82 per cent)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feel it is becoming more difficult to live as a Christian in an increasingly secular country.</a:t>
            </a:r>
            <a:endParaRPr kumimoji="0" lang="en-GB" sz="3200" b="0" i="0" u="none" strike="noStrike" cap="none" normalizeH="0" baseline="0" dirty="0" smtClean="0">
              <a:ln>
                <a:noFill/>
              </a:ln>
              <a:effectLst/>
              <a:latin typeface="Arial" pitchFamily="34" charset="0"/>
              <a:cs typeface="Arial" pitchFamily="34" charset="0"/>
            </a:endParaRPr>
          </a:p>
        </p:txBody>
      </p:sp>
      <p:pic>
        <p:nvPicPr>
          <p:cNvPr id="104451" name="Picture 3" descr="http://1.bp.blogspot.com/-eoHnsm_hYIY/T0KPTnvRjtI/AAAAAAAAA_o/b9nAdxgQ9KQ/s1600/religious-freedom-sunday.jpg"/>
          <p:cNvPicPr>
            <a:picLocks noChangeAspect="1" noChangeArrowheads="1"/>
          </p:cNvPicPr>
          <p:nvPr/>
        </p:nvPicPr>
        <p:blipFill>
          <a:blip r:embed="rId2" cstate="print"/>
          <a:srcRect/>
          <a:stretch>
            <a:fillRect/>
          </a:stretch>
        </p:blipFill>
        <p:spPr bwMode="auto">
          <a:xfrm>
            <a:off x="4427984" y="4365104"/>
            <a:ext cx="4286250" cy="22814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Scottish Catholic midwives ordered to take part in abortions</a:t>
            </a:r>
            <a:endParaRPr lang="en-GB" dirty="0"/>
          </a:p>
        </p:txBody>
      </p:sp>
      <p:pic>
        <p:nvPicPr>
          <p:cNvPr id="101378" name="Picture 2" descr="http://2.bp.blogspot.com/-XlsontYtdKY/T046nGQ7NHI/AAAAAAAABGg/BboNyxhB3pg/s1600/courtofsession.gif"/>
          <p:cNvPicPr>
            <a:picLocks noChangeAspect="1" noChangeArrowheads="1"/>
          </p:cNvPicPr>
          <p:nvPr/>
        </p:nvPicPr>
        <p:blipFill>
          <a:blip r:embed="rId2" cstate="print"/>
          <a:srcRect/>
          <a:stretch>
            <a:fillRect/>
          </a:stretch>
        </p:blipFill>
        <p:spPr bwMode="auto">
          <a:xfrm>
            <a:off x="5796136" y="1484784"/>
            <a:ext cx="2857500" cy="2209801"/>
          </a:xfrm>
          <a:prstGeom prst="rect">
            <a:avLst/>
          </a:prstGeom>
          <a:noFill/>
        </p:spPr>
      </p:pic>
      <p:pic>
        <p:nvPicPr>
          <p:cNvPr id="101380" name="Picture 4" descr="http://www.nationalrighttolifenews.org/news/wp-content/uploads/2012/03/DooganandWood.jpg"/>
          <p:cNvPicPr>
            <a:picLocks noChangeAspect="1" noChangeArrowheads="1"/>
          </p:cNvPicPr>
          <p:nvPr/>
        </p:nvPicPr>
        <p:blipFill>
          <a:blip r:embed="rId3" cstate="print"/>
          <a:srcRect/>
          <a:stretch>
            <a:fillRect/>
          </a:stretch>
        </p:blipFill>
        <p:spPr bwMode="auto">
          <a:xfrm>
            <a:off x="971600" y="3140968"/>
            <a:ext cx="4491236" cy="35242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153394"/>
          </a:xfrm>
        </p:spPr>
        <p:txBody>
          <a:bodyPr>
            <a:normAutofit fontScale="90000"/>
          </a:bodyPr>
          <a:lstStyle/>
          <a:p>
            <a:r>
              <a:rPr lang="en-GB" dirty="0" smtClean="0">
                <a:hlinkClick r:id="rId2"/>
              </a:rPr>
              <a:t>British Airways go to Court to stop Nadia Eweida from wearing a cross around her neck</a:t>
            </a:r>
            <a:endParaRPr lang="en-GB" dirty="0"/>
          </a:p>
        </p:txBody>
      </p:sp>
      <p:pic>
        <p:nvPicPr>
          <p:cNvPr id="108546" name="Picture 2" descr="http://static.guim.co.uk/sys-images/Guardian/Pix/pictures/2012/3/12/1331564096754/British-Airways-employee--007.jpg"/>
          <p:cNvPicPr>
            <a:picLocks noChangeAspect="1" noChangeArrowheads="1"/>
          </p:cNvPicPr>
          <p:nvPr/>
        </p:nvPicPr>
        <p:blipFill>
          <a:blip r:embed="rId3" cstate="print"/>
          <a:srcRect/>
          <a:stretch>
            <a:fillRect/>
          </a:stretch>
        </p:blipFill>
        <p:spPr bwMode="auto">
          <a:xfrm>
            <a:off x="539552" y="2636912"/>
            <a:ext cx="4381500" cy="2628900"/>
          </a:xfrm>
          <a:prstGeom prst="rect">
            <a:avLst/>
          </a:prstGeom>
          <a:noFill/>
        </p:spPr>
      </p:pic>
      <p:pic>
        <p:nvPicPr>
          <p:cNvPr id="108548" name="Picture 4" descr="http://images52.fotki.com/v639/photos/1/1222605/5412105/britishairways_-vi.jpg"/>
          <p:cNvPicPr>
            <a:picLocks noChangeAspect="1" noChangeArrowheads="1"/>
          </p:cNvPicPr>
          <p:nvPr/>
        </p:nvPicPr>
        <p:blipFill>
          <a:blip r:embed="rId4" cstate="print"/>
          <a:srcRect/>
          <a:stretch>
            <a:fillRect/>
          </a:stretch>
        </p:blipFill>
        <p:spPr bwMode="auto">
          <a:xfrm>
            <a:off x="5148064" y="3645024"/>
            <a:ext cx="3517404" cy="27432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solidFill>
                  <a:schemeClr val="tx1"/>
                </a:solidFill>
              </a:rPr>
              <a:t>Yorkshire College removes Easter and Christmas from the calendar in case it offends people; Perth Hospital told to remove Communion Table; Bideford Council told to ban prayers</a:t>
            </a:r>
            <a:r>
              <a:rPr lang="en-GB" sz="2000" dirty="0" smtClean="0"/>
              <a:t>.</a:t>
            </a:r>
            <a:endParaRPr lang="en-GB" sz="2000" dirty="0"/>
          </a:p>
        </p:txBody>
      </p:sp>
      <p:pic>
        <p:nvPicPr>
          <p:cNvPr id="107522" name="Picture 2" descr="http://4.bp.blogspot.com/-0mA_ZN7JdxI/TsNjsgywCAI/AAAAAAAABHA/Ve-ZRsAxLlM/s220/banned%2B3.jpg"/>
          <p:cNvPicPr>
            <a:picLocks noChangeAspect="1" noChangeArrowheads="1"/>
          </p:cNvPicPr>
          <p:nvPr/>
        </p:nvPicPr>
        <p:blipFill>
          <a:blip r:embed="rId2" cstate="print"/>
          <a:srcRect/>
          <a:stretch>
            <a:fillRect/>
          </a:stretch>
        </p:blipFill>
        <p:spPr bwMode="auto">
          <a:xfrm>
            <a:off x="2051720" y="1988840"/>
            <a:ext cx="4896544" cy="38164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505200"/>
            <a:ext cx="8219256" cy="685800"/>
          </a:xfrm>
        </p:spPr>
        <p:txBody>
          <a:bodyPr>
            <a:noAutofit/>
          </a:bodyPr>
          <a:lstStyle/>
          <a:p>
            <a:r>
              <a:rPr lang="en-GB" sz="3200" dirty="0" smtClean="0"/>
              <a:t>Barely a day passes without reports of some new atrocity being committed against Christians. </a:t>
            </a:r>
            <a:br>
              <a:rPr lang="en-GB" sz="3200" dirty="0" smtClean="0"/>
            </a:br>
            <a:r>
              <a:rPr lang="en-GB" sz="3200" i="1" dirty="0" smtClean="0">
                <a:solidFill>
                  <a:srgbClr val="FF0000"/>
                </a:solidFill>
              </a:rPr>
              <a:t>Christian girl gang raped in Pakistan; husband and wife burnt alive; Asia Bibbi sentenced to death; hundreds of girls kidnapped and sold into slavery by Boko Haram in Nigeria; men publically crucified and beheaded in Syria; Kenyans shot at point blank range. 21 Coptic Christians </a:t>
            </a:r>
            <a:r>
              <a:rPr lang="en-GB" sz="3200" i="1" dirty="0" err="1" smtClean="0">
                <a:solidFill>
                  <a:srgbClr val="FF0000"/>
                </a:solidFill>
              </a:rPr>
              <a:t>behaded</a:t>
            </a:r>
            <a:r>
              <a:rPr lang="en-GB" sz="3200" i="1" dirty="0" smtClean="0">
                <a:solidFill>
                  <a:srgbClr val="FF0000"/>
                </a:solidFill>
              </a:rPr>
              <a:t>.</a:t>
            </a:r>
            <a:endParaRPr lang="en-GB" sz="3200" i="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Nigerian Abductions</a:t>
            </a:r>
            <a:endParaRPr lang="en-GB" dirty="0"/>
          </a:p>
        </p:txBody>
      </p:sp>
      <p:pic>
        <p:nvPicPr>
          <p:cNvPr id="2050" name="Picture 2" descr="A still from a video released by Boko Haram claiming to show the missing Nigerian schoolgir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760" y="1684338"/>
            <a:ext cx="3832860" cy="47085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VFRQVFRgYFxcYFxgYFxcZHRgXGBgVFhoYHCggGBwlHBcXITEhJSksLi4uFx8zODMsNygtLisBCgoKDg0OGxAQGjQkICU0LCwtLCwsLCwsLCwsLCwsNCwsLCwsLCwsLCwsLCwsLCwsLCwsLCwsLCwsLCwsLCwsLP/AABEIAKgBKwMBIgACEQEDEQH/xAAcAAABBQEBAQAAAAAAAAAAAAAGAgMEBQcAAQj/xABDEAACAQIDBQYDBAgFBAIDAAABAgMAEQQSIQUGMUFREyJhcYGRBzKhFFKxwSMzQmJygtHwFZKiwuFDk7LxJNMWVGP/xAAaAQADAQEBAQAAAAAAAAAAAAAAAgMBBAUG/8QALhEAAgIBAwMBBgYDAAAAAAAAAAECEQMSITEEQVFhEyJxgaHBMpGx4fDxFCPR/9oADAMBAAIRAxEAPwCHFMri6m4pdBqOyG6Ejyqcu8ThbFQW5HgPUV0w6mL5OLJ0ck/d3CBwBrewqJNtKJf2r+WtC2IxbubsxP4e1R2kqcupfZFIdGq95hJPt5R8ov51WYjedh932/5qgxeItVfIjM4VtL8ufrU/azl3LLBjj2Ctd6HI1IHkAak4Levvd/XQ2PAi4tyqDhMGioOFRsVGh0IoWSad2a8UGqpGr7rSJIUaMqRddRx8jR/PCJFKtqDp/wAivnDd3br4CYOLslxmW/Ef1rbtn77YWYKUc94Dlw8+lPLJr5J48WiyqxeGMblTy59RyNICUS7cwgkTOvFdfNaHVFRkqKCMtKy16RXClA4JSwtq8FKoAUKUKSKcSigHUFLrhXhNMB6TTEjV6xpiU0ANu9JWWkE0hqwCS01MMabvXUWBxFeFKWKVWWAxlpVqdy11FgNZKbZLVJpL0WBFtS46cy1wWmsDzJS1WlE0kmgDjSKVautQBmGHnBFdKnSqjCYirKKe9IdHIhqjSNbjUmam1KkjNpatEewRbsbugkTTi5/YU8vE+NCu2wq4mQjhmIFWI27ig5RJUcAcbAi3oOVU+KXM5LHUnj+dXnOGlRRzQhPW5SZY4XaTnu5R7WqHJjmZrEfTU14uLykZVLW8ePjpXRYgEnOhsfceIqJ0jklnU9bU1gtotEdCRyqZBlPy8KpsYlyTwty9aEK0bHu78T41hWORC7Ktu6eP8RP5VUYjexrt2YCqSSATmyjoD0rOMDpViZ6jknK6Pb6LBg0apxt+oQYreeZrhmNiOA0vUbD7aZASjsvTU+xFUE0x/vh/xTMEup6UmltWdP8Akwi9CSp+iCFt8Jgf1je9WOzd/ZAbNZx+8LH3FWOA3MwqYdpJblmiLFpNBHdb6KOBHjc0AYHBa/eJ9vXrV+EeHGKnJvsaps7fKCQ5X7h63uvuOFEuHlDAMpBB4EG4NYyCvy638hb+lX25G1RDPlMgETgggnuh+II6dOmtCb7iywwf4H8n9uTUb1DG0Ii2USIWOlgwv5UEbf3rMjMkbZUGmnFvM9PChWPGsZAy6ZWXL530prJLHtZtDGqnEQuDcOW8DVhDJcC+hIGleSrTJkz3A4PtkYqbOD8vI+XQ1CcEEgixHEHiKGt4duywzFI5XhAALZDlL3536UZwY4YrCQyumSa2pvfOo+ViTxvx18aLTdIZwpWV9dUzHYFovmHHgRwPrTuxcJHMxjclSR3GHUciDxrKFexX1wq02lsOSHj3l6j8xyqtIrKA6vL0q1NtRQCr14a8BpQFFAJFe2pWWvbUAJtXlqWBSwlaA1avctOhKXkoAwB+42VbnrUqOelRRAXPM0iUisZWNoTNjLUysxY8aYk1NP4eO2poMbLLYEFmzE1F2vHlc2OgY+19PpTWDx5jPC4qTisQkxYi65raHqFAv7g1snsjIxdsRs4MWACZxbhmy+5qTiYJAfkVOozl/wAzaqmJiptmK25ipeGnAbVyet6yhibgVtSkkhdXTOFbI5DHgxBzKt+RI0pBlGVrdKiwYATLeIEOP2eTfw+PhWcBFN8EeFqmKbjjUEqVNmBBHEHQ09E1JNHp4MlbBluDh8M0tpVzTcYyxup8Av3hx1q4l+H6HECRXtGXzNGRc8b5VPQ/SgLDzFSGUkMpBBHIjnWvbq7ejxaKMwEwHfQ6G/Mr1B/OiEr2ZLq8UoP2kOP0KD4m4wpAkY0EjEnyUA29yPahHBRplOc2svjx9PGjP4r4NMkDSPkALiwFySVBFvb60C4SVWJB58BTNHNCXuJfEXHHl1WMlWve7a28jTUGHzcBZdQb/MONrj2pWJwhFmaZgSSSGW6W5WtwqXsbDMXAcWVVZmPVQCVb1FqAvS0yjjm1P1q03bw/bYqJeQYMfTWqS19Rzo1+Hqokt3IBZSATwB46nlpehM3LCS7GhGvGY08Y68aOnOMD9+cMpRHOjAkeYtf8fxog+HZb7MsU/PvIeeU6gGhjfSe75PugD1P9ii/ZrouSK4zhAVHOwABog/eKu1BIMsGAFMMyh4z8rf3wNVO2tlfZR26NdE73iAD9am7NxZNlIuToBTu/eCeTBSohs4TMPHKQ2X1tanyKuAgtTpk3Y+148XH2kJOUNlbMpHpr51D2vsESDNEAri9xwDf0P9apvhJhF+zPMC15Gsy30BUcbdTejYICOFuOlJF2rZsopNozKYMpKsCCNCDypFFm+eztBMo4WV/9p/L2oSNaSaFKKeVajg04hrDBb2AuTYeNMfaU++v+Yf1qr3y3efGRIqOFysSQ17NpblzH50Fy/DfEjg8J9WH+2tND3a22kw8Ze6seS5gCdQCR14jh1odxXxHjCDJGTJrcE90evFqAcbgexOUyo9r3yElR4A2Fz5VHijVgbAi3PrQbsafuhvq2LmMbxogCFswboRpY+dGDYqMaF0/zCsV2Ls+DtsmIZuyOiypoASL964OnLwozG5+A/wD2m/7kf9KDAAjmuKi4l6YR7VztesopZ4p1pySe4sKZpSLc1piV7Dyx30qdhMEBck309PTrU7AbOzLe19KglGVnzgqx015eFElUSkXqyJIVLgO0DZRqNR1IPKqgi1GWz4B3GvYFQDbyqFvHswKwkUWDEg+Y5+34VKM96KZcVK0UEANXu72JRGEchsrHRjwGvPpVdHBTrxDgaaStE8bcXaNIk2RpmUCeP7wCuw8x+16a+HOoEu7WGmBy/o36qALeBTh6aGqfdreF8M4SW4Fu6zAggdDfiPGi3bsnbIJIzlkUcuY5WP5VzNOLO3G7X3ATa2wZcMMx78d7Z1BsD0YHVT9Kg4aQ3uDYjUGtF2DtIyaOlzqGUi8bA6eXpTeL+HwabNC6xxMLlSCxU8wvUetNGMpdi8eojCWmb2B6XbJkwcmHn/SkZZIXPzI2YZhfmMpNCD5gSw4X9q27Zfw6wwW8peSw5nKPZdfrRDsvd/DQfqoI08QozerHU11Qxyr3jz+oyYVL/TwYZs3Z2PxAAjw8rryJXKv+Z7D61oce5eKliKMI8PnTK5zmR7W4aCxHK2bhR1iscEIWxZyLqi2LEdddFHiSBUeLHYjOoOHUITqe1BZR1Itr6Gn9nFELlLcEcD8IoFA7WeZz+6EQexDEe9Lxfw2WMDsMS6Bbnvor6WNwbFaP+1pvHxl4pFX5ijBf4ipA+tEscfBq6jJVXsZfuJtl3JgkIay5o2Bv3RYFT0tcWohx+2oYgc0i5gPlBub9NOFYl/irobKMjWym2h8QfbhTaY5ieNS3M0psNkxSSzoZGFi92J4eXvappxEv+JxLGpZzOq/yXsfTKTQZhAWdF+8wFaZufEDtdNNbPY9LZR+F6VIr3Crau1v8PImZcyq4VgOOU3Fx4jSiuTHR4rDdrE2aOSNrEeRuD0I4VQb9SwKUWR0/SXBVuBta2Y/s3vUvZKRYfAOqAIqJI9gdNVJJHrVpb7iwVSBX4I7VF5sOTxVZV/8AF/8AZWp9n5nXn+HjXzn8PdoGDHYZhpe6HyYcPcCvoxTm1HSkhwZP8R5iMMJEZDwYEVlOWtfQVme1cMI55VHAObDwOo/GtZKRAEdKRKcCU6kdAopBTG04S8MqjQtG4HmVIFTlSvbUAYJtrZyLHHJHcBhqLk8rjj5Gq+BcgJPpWm43cWVyVEqCLMWUZSWAJJAPLS9qEN4d1cRA8mVHkiQAmTLpY9LeN61jIojjeQ4Vw2g39moeWpUNrC8mXwy3tQAnE4UrqBpTcUDNoqk+Qo1bZuVsp4nUf0FWmz9m5RcWHJgb2/mHEelTWS3SH01HUBmC3Ymc94BPM6nyA41LOyOyOUrm8ToDR3HhL6Bbfu3sfNCOP98rmqbeDAr88rPlUc3IPHgRpc0znpVsVJydIDZNoyIxETZV6LqPPWm0LNq1yTxNSdpY1GGWONY0vyGp8zx+taXuF8PrqmIxPBgGWIHiCLgufrYUW5qki8KxPUwO2GoKhWLaaAcB71fwbo4jHxERqFXQiR9F9+Lc+XOtJj3PwatmEK9ba5f8vCrrtsugAt+FEcG9sJ9TapGWbH+DkmYHE4lcgPyxgkt4XawHsa0jZ+w8NhECQxqp+9YFz4luP5U9LjiOlUu3ZpzBKYQTJkOXKLm50BHlxq2hLc53OUtrBP4xYeKSOJgymdGy5AbuUbjoOhA9zSNlbtyRYaMuzGy5pLKWK31yAAa2HHifKrrcrcUqO3xhJxBByre/ZXHznrJ462ohTHRwQsrn9S5jA4s37SAdSVK+t6TQrtnTCb0aY/Qp9i7OieMPEQ69R16EcjTcm2YkaVSWHYlQ/dPEmwy9dfxqTuRhgO2kLKDK2bsgR3BckXHI628gKrN5MBafGdJML2g81eMn/wADTa3pTHj0+N5pQb2/dBpCwKKV1BAIPW4uDQ5ulj74Ms51jaQOfJi/4MKn7DkaNUgkOojDRt95LC481Jt5EGhOHuDaGHH78ijwDG9v5cvtQ5cMzHgTUo+qd+l19wm3cJeMzNq0zFvJQSEUeAA+tW5XrpVNufGJsFGmpGVkaxIPEjiNQbfjVbt3ZMMOJw9l/RZgJQSzKLt3c5a/HX2o1VFMz2KyZpRbqr7eAtRRbNmFutxr5U6Bano8OiLlRVUdFAA+lJmbSnON12MC+L27f2bFdugtFiCW04LJ+2vhf5h5npQVhU1vX0vvNsaPG4WSGTgRcEcVYahh+HkTXzxioMun3dPbnXPklTo6cOJzi5eCx3eT9MG+4C2vC4Gn1o/3CcnaMbN8wjdzr1RifxFZqmJ7KAkfNIwA/hGp+tqNvhrK5Dy5D3UlQNoLlojYXJ4gqoA/eJqfqMmr3JW+ztPEHY/OzMet+I9LUY7OxI//AB+Owv8A/HeInoQWU39RWf7Uxva4de6V7Pje9uQ0NuNzw8KOdxMdCuxGMjKI1aZWzaDMTfKOpJbTzpk7Y9LVfqZNu6zNiYQvESKfY3P0vX1FgPkQg3BAN/OvmTdOL/5UbW/VhnPjlUm1a3urvWJo80LBWtrExuB6dPamic02zTA1Ae+UfZ4kMbBZV0Nx8w0It5WNJ3f+J+Hkcw4ofZZ1OU5jeMte1lfl5Nb1qf8AEHBx4rBSEMpMY7VCCCQV1IHQlbim5Ma8lAKfRajbIkDxRuA1mRSL8eHOpoBvwrET4PbUhqcN6acGtAbY00TThQ022HPjQYAfxA2PhliMoQJKWAGXQMeeYcDpzrNGw/St62rDGsLtMAYwpzXF9PKsdMQNypAW5sCutvGgZMc2Rtjs2InZjroxuSPDrVzPvvEuixs5Gga4XToeN6GNqJd20sRofOqs1iVDunwGa7+sFIEIvyuxIHiNL+lDu0dpy4h7yNfXRR8o9Kr4xc1Lih7wHhWNjQj3Fsulbl8LdqGbBIrHvQns/wCUC6f6SB/LWMyYaw9AaNfhVjuzmyk92ZNB+8uo+masxSqRXLC4GwST5RUHtGNdEe0J8KnRYeuo4yvjlUvkzAyE2CAjNwvqOQtrenMfhJTlWOVlObvCNRlC8wWOubhbUeVV+J2OIsaksZy9vdJDxKm17qeRYLl8PWidAALDQUm8uTpbji0yjva7oFN5dt4uBgVQJHyOjBuZBPLyqNsvHxzYyKZl/XRWAOoWVSVJHouh8RV/vaAcJKCL93u/xXGW3jeh/D7rucNBZ+znjLOCRpdiCFPQiw+tTalq8nXiyYnh3Wl7xtfDn86CbaOzkl1PdcfLIujqfA9PDhVCMaWmjjnA7WNuycjRZYpRlEgH8WUW5FquZdsRR5VmkjRyBcZtL87eFOyYCN5VlIuQhUdCpZWHnYqCPOqNXwcuPI4fjW29fsMDCCWFY2JDxd0ONGV00DjzFjbmGoWw+zcQm0RI0ZYMRnZNUKlchbXh1ynhRNtja3YTQpkusxOZ72ta3IDXl6VYYvFLHG0jHuqpY25gC+lY0n8hoZZ41xaldfMhYXdyKMt2bSorG5RZCq/TUe9PwPh3aTCqoIUAyC1wS3Ik6lvGmsDDNOFkMzR5gGVIwhUA6gOWUl/HhVJjsQYcbiY0sHnRez/iawv6d4+lDaXYaEZZG1KVtL62i8wG143Zoo87dkcpcju6aWzX7xqTmqLgMCsMaxpwA48yebHxNSgtUjdbnJlcXJ6eCBisT2d+HFePDW9/oKxDeXALFMyZg2tiRpfS4PgdfpWtb8YbEPAfswvJcG2gJAzaLfS+orH8VjZ5I3hnjsU712TLIrZgSL2B4E6a8a5s8Uzt6HK4Sceb7EvdOBDMonAysrooIBC3WykX568fGrnczeiPBTSYdkIhkkIck5jG3yrJ+8trXoNw1xzOnDwpvEYfKS44NxHQ/wBKljmrpnV1fRt41PGuOV9zdsbukXhESFQruskhW+X5sz5Ab2BubA9bUEbxbn4/Dw9gn6fCJK8y5Fs+Zhbvrck2HS9Ffwm3kbEYZoXIMmHUWIN7xn5b+Itb2rQcJOGAPEVRrweZGbT33Pm7d+QoMS9tUgcW53PdtSdgbRVGU27wZWBHHQ6r5H8q37be52ExJzumVmPeMZyl9LWk5Nxqhf4TbOWQv+m+Ykr2ndOt7WUAgVmljOcaMsxMqjHu01mKyM2VdczDUAeHj4UiPZCus0shIYv3hqvfY5jcdOPGt9wmzIIiWjiQMbXfKMx0sLsdToBVrhcJG2cmNbyDv6DvWFu910ocGYsi8GIzb5rg4IY1TtJClwL2VFvZcx66Vc7rb0nEnLIgRjqCtyD4G/A0Ubf+GuFm1jXs84CSWJNkGq5A17EGqdfhg+Gt2WIZwWA+TKV42a4bW1FySF0xbLRq8EdXibtEAXlubanLx8eNVO3tj4iNP0LKzOco7tslx8xuTeqWS0sbZAup0A4mqJ98MIHyBy2tswUlfeg/ePF42BZYJmNiNc2txzKNzFDeHxS5bUuodYvJqO+uLtgZGSxDBRf90kC4rFQ99fzrW9zMd28LxNZgvDTkR+VZzLglUkW4edMt0LVOi63n2AZAZEHfA7w+8OvnWdtxrc4mDqGHBgCPWs/383e7M/aIx3WPfA/ZP3vI/jVJx7gmDGzYszVc4XDDOSeQFvXrUHZGUC5I/vlVngiGLEG+o8B/etcs3udmJKkOTRixPjb8Ki7LxLxIHU2yNdfMH8KnTJZTeoOK/VWHAA/jSRZeX4Tb919orMkci8JUv5G17HyIIolU1lfw3xVsOEvrGQw8m1/EH3rTI3uL13p6lZ5clTo82rl7JizZbWIbowIKn/Nak4LaSyoGAOYjVbag8x/zT3aU1LjMvACitxtS000KeK9mfUjgOS+XU+NUu8e3DAYlA/XOEz8kFwCfOxv6VYSYoselQt4NnDEYd0PG2ZDzDDVbfh60STrYbFKOta+CHvkqLhuyC3d2UIALte9y3U6X96fXbf2aNFkgnWJFVe0sCBoACQDcUrd5BKq4mQ5pHQW6IOajob3v41b4jKylGAKsCCOoOhFLpb3RZ5IxSxyV099/0KLb+042+zPHeQrMhGUE3VtOPAE6aE1E2s82R17IRYeXuEO4JRmuAwC6KpbKCL21vprVbu7M/ZYuIDMsDB0/jRixt55BRntCETwsv7Mi/QjQ/gaRe9uWyNYWo8pd/wAmN7mYzPhgODp+jI5grpr6Wqq25hV+1QynKwV+xlvY27Qfoyb8O9YfzVE3RwspJkWXs2v2c6Fc13XTPrwJFjfxoplwSBGjNyHvmJ+ZieLE9fwsKZW0SyOOPI2nz9+f2KnF7uixMDvh5ORRiFJ/eT5SKh7t7axBnfC4oDtEXMGGmYAgX00IN9CKJo10AJuQBc9fGo+KWJHWRyivZlUniQe8VHX5b2pnHe0TjluLhJX4fdDkmpt1Boa3t2EuJhZgv6ZFNiOLi2qHr4ePnUg7ywmYxjOJFFwGRlv5Zh60/iMROstxGrxl7NkJ7RBe2ax0YczaxpZaZWjMccmOSlw/Uw1o8pI6fhTsJHA8DRb8St2mgl+0ILwynW3/AE36HwPEeo6UHwAG4PQ28+lefOLjKmfTYM0ckVKIYfCcGDahjHyzQuPA2s6n2BrSMBt+KOdsO0gDK5ABuLHkLnThQFuThWjxWBkzBxmy35oHjkOUjnqRr5CpPxQwXZ46Qj/qRLIPEgFT/wCP1q2pqJ5EsEMmdx42s1+N71VnbEXbGHMQ/Qgi56AnjQpBtzvQIzZZBEpDHqeKt4G1St4IHlAkMZSaMXt99RzU9Rx8qdzrgjj6ZOtT54/ngMoxVjhBr6UA7E2tJMHjZ+/lzoRodOI09KLtj4pyiki7ZB78zTKeolkwSxtpvgsGmAYKeJvbxtxpeK0W/SqaTFszMpsHQkqetuIPpVzJ34x4jX2oTEnj0pFZjcWFseFzb1qofbKPLkDaAcepNV+/WID4ZlDWaM5l8hoD9aDNjo6gHKWa19L2bncVeMUc7lRom18DDi4zFIARyI+ZTbl0NA+9XwwLMZMO4JNiyHTXqhHDyq32XMgAlZirPy6nxowwkuaME8RSOKHUgM3T3eWOH9GMrm4cOTfOuhGtZxjcGVkdXtmV2BtwuCQbVuc8gQE24m+nsTWL72yZcZOP/wChPvr+dEkkYuQnggCKqjgoAHpTOPeMRt2pXIQQ2bgRzqm3i3ujgBEY7R/D5R5ms22ttmbEteRiRyUaKPIU7mjFE9xixh2ERLRhjlJGtunj51Y7FJA4GxJ4eVr1UiFgOBq32ecsYGut+Fckj0IbJInzvfS99NKgYs/o/Q1NiTiW4WAHgf8A1UCUXW37wH1FIhpuohNutihDiYlJ0kXsz0va6/UAfzVr2y5c0YHMae3D6WrAMZIUZWAAKkMpvexBuDWzbtY8Sqrr8siBx+Y/vpXVge1HHnW9hBJLbgPWoRe9TM1eelXIERoW5ClDP0NTRSr0GA3hFngeRBEHiLGRbHKRmJLrroe9c8f2qemnxMgyxRCInTO7A5fEKvH3q/FOIKWivtN7pWQthbGTCx5F1JJLseLMeJNPqgUBQLKAAByAGgFOvOobJfvEZreF7E1Ai2rC8hjSRGkGpUHXxo2Rj1ytvfuPgWJtbgCevPU+1UO1MVjGmjkh7PsbXMZPfdeZJI0NuAv51Z7XxGTDyuOIicj/ACmlwRBkVlsbxgC/DgLVj8DQelaqvtuMYrbkUcLzg9oicchBubgW42vc0NQbTbE4/Duy5U+zl1W98pNwdeugqy2tsJEwU0MK5QUZsup73zc/KqZoJFODfDqGZsMyC5sB3VN/MDNSybs6MMYaXXqrfwJe1Ie1xwKj9RAxc/vG5RL9eJ9au58VIsxKR9rGwBOVlDqbC9g1gw4cxzqn2Vi1CvEiFJEzGYSEdpmNrPpcOGudQdLCn9kbWSPsBIbdoAM3IHLz9bD1oS3sWWraNXX9hEcZhp0aCbTOMpjlBQm/TNxPQg1jO+W677PnsbtC5Jjk8Put0cfXj5bVt/ZgxEDIR3gLoejDl68Ko9jYEY/Z7QT3KhiqP+0tgCrA9QTby0qeSGp0dHTZVij7SL2umvujOdyo2G0cLYkK0mtjoe6zAHrrqP8AitF+NOE7uHmA1GaM/wAwBF/UH3rPMLhpcFiRFLo8EqPfk8YYHOvUEXHqRyrZviFgu32eeZDxt/qy/gb+lQitmmdHVSUc0MseGjLd5UviABockYt4+FaemJDARyEjhle2qkc/EVku25j9sy9HjX2K1q2Kb9EX1OQE+JA1tTw7nL1N6caXgc2dsgYfEmS94ZRoV1XMf2TbgCdR6irqRMjsF4ZMw/v0oV2PvHHJGWCG6yBRm65cwNhx9avxIe1IJuSdD4FDp9K1V2Enrb9/n/hYSEDIzi+lw38Q10p7DYzMt7cyPypnOpgBbkAPW1Vf249kW4BGUevOtujFDUuAe3unQQ4hCpMhGh8mvby1qp3exMrAMLFI0tl4WNuAq43k70veW6up58edgaHNnbXfDIUEejEkX5X5E89LV0qWxyOO6IpmiaTtS5BZgQNbAcxbl51oOxsYrAqDqRp+VY1BMc7qwFy179PAUebA2hldQOWUG59DUtaZ0S6acI2y3xxxbK4AjUr8t9Q3n0rMtv4GU4hy+XMct7cL5RwrZ8QO95ig3aWDvIxPh9ABVKtHNwYxNhro9he39k1RZaJ5UsLgm5HpVHPEAygVzwexVrcmM2npUzCr3V1PU1XyN3TUuFiFA8P/AFU2dKJUk1x4VDjfvqt9M1/bWlHx0pEH6zTWw/G1Yh3wPbQJPHhRn8N9qXhaK/eha4/ha5/HNQdjlJBuLetVeA2pJA5aNspKlT4g1XE6ZDMrR9F4DHBxY8anigD4b7S7fCKWOaRHZGJ4nXMPowHpRxDJXVycjJQr0VCG0ULFQSzLxABNqcjxyE2zWbkp0J8geNFm6X4JamqfenbbYURFVBDv3ieAUWJHmQa7D4he3WRGvHiY7eGdNQR0JUsD/BTO++EMmFYjjGQ48tVb6E+1LJvS6OjDCKyxU+H/AF+pBfaU82NlgvaNUuqcM4sCO9xF715HsVY8fDIiCO8LNIim6q3y6eeb/TS4YxHi4JidJcMxJPVQpt7H6U7DtgjPOcPOQxtmCjRBw0JvbifWpqu50ybW2NbVXxfBbbTh7SKRPvoy+4IFVe5e0BJhuJLx2VlJ4WFlt0uB7g1NwG1Yp1zRMD1HAqehHKhTGocBizOAfs02klh+rYm9zblfX1I6U8uVI58cbjLFLnlfHx8yww+0sRLi1imBgQqXVBYmT91m97gdKlwR9nCBzws5/wC2T/8AXJ9Kr9s4jt3hOHKtLGTIGv3ctvlJH3jYU9jtq3DWUjtoipU6EMNLHxsxH8tYkNKapUq9P55RH3wmC4iCRNGuY3t+0hBIB62N/em9ibCxGIcCdFTDqoABILE2+ZSp7rePC3I1NwOxDPZpLixDA8ww4EXoyhWwrXGycc7ilXK2+BDwuzZ0GRcUSgAC5o1Z1HQNfXzINWWz8GkKCNBZR7kk3JPjelKard5N5cPgYu0ne33UGrueiD8+A5mtpInLJKXI1vdsKLExZmISSMEpIdAOqt+6f+ausLL9owAI1zxIRbqQD+NfO2+O/uJx2Yfq4LjLEPA3DM3Et9K2r4Y4otsmDXXsrf5WYflUZU3aH1v2ai3wAfxAxDLOVIyZdeHUC9tNNRTW7e8ZAMbyFgeF2J9OOtafj4RIrFluQNCAD6EW4aVSYXDopuFUa3+Ue46VNw3uzph1mmGnSiOuynWFHiU5WnDcDfKRYXHhRdgHZyBlK9nkIuLdQR6Cm8JiSAACRrz1161PwZsaZRojLPKS39fqTsPBdGVrW10A046fSlDDLlKhQAdTpxPWvFe3kfxp1WpiTkygxuz810sLAg3PEX6dKD/iFsxopIgrHIyAAeIOv5UdyuVm1+VhY/lagf4p4hlmg1NuyOh63rU99h1tWrjkFd88GIMWACFzJG2QcLldW9xU3Zh0BFVW/wDie1xcDW/6Ef0H/NEmxgMqi3Hn+VLGF7nV/laI+za+YZYWQtGjHiBY1X4zC3cnr/SpOz1spBqsk3vwKkhsVEGBsQW1BGhBq0XscEuT5+m2ocuVdddT/SmswYqfGoz4cjpU7sggFSqkMe4zwpL4qwFtdbfn+dNzya03bUed/wAqnSLK6J0J0JbXT/1XYE98+QFJjnA/v1pWBPfY8qwovQcxgsTbS9Uj8at8U/GxuKpzTQJ5WaZ8HpCO3UnRsrAeVwx/1L7Vpcj2Rje1gT9KyfcLFdhNhwdA5yt/OLD/AFWrVsct43UcSrD6Gr4pWmRnDTJEbdRx9nVucl3J/iJP4VdzwpIuV1DKeR/LpQtuZiw+EjA4oMjDmCp0v6WNX0chFPHeKMy3HI/iCOLc4Nnw41CMMTA54nW7Ix53GYX/AK0ariEnw+e/6OSMnyBGvqPyoK25i1xGPhjGuUFWPnqa92BhcWgfC5f0JbVyflF+9l6hhUk6bXY78kFPHGTdS5f8+paRqsuHwbvr2UoRvrHr65TRQ1VeI2cbTKtgsigr+7IBa/8ApQ+hqfGxKgsLGwuOh5iqRVHHmmpcev13AjevBNhpVxeHGXW0gHym/AkdDwPjbnV7HjFkiR2sA6BrHXiNR41K2pF2iPHbR1Kn1FRcFscKiq2uVQPahKn6BPKp40nyu/oQPtaL3YUAv90WH0qx2dsWxzy6seXIVYYTBIpGUWqcwpiDZ0S2p15AoJJAA4k6AUIbz7/4XBXXN2so/wCmh4H99uC/jWRb0b54nG/rGyxnhElwo10zc2Pn7VjkkakaXvX8UYogyYO00g07Q/q1Ph98+WnjWObS2pLiZTLO5kdubchyAHAAdBSENlA6g/hUSpydjInOO6a3b4OT5tmIL3ytIv8AqLAf6qwiF7qfI1rvwJxBOGnj+7KD/mQD/bSAaQMQeAJGnC+lulVuIhCsbcDYinMTLk7xNgt83lzNBeH3hLjGYq57JAEiXqRexHnce9YaG8Btl6Xq5w7UI7s4cx4eIMSXJzOb37zan8aKMG2tAE3E4kKBe+p5An105VDbeFRM8QR7xoWLW7nAHjTc05VXa+twB0tfUU3hpxNkNrCSB1I8QwBFaBJmxbvJdMpiCBs37VyLgjqLUJ/ErA9uIZU1AUqb6E68bH1q13fkk7GEKtwydk5+4Yyy3I8Rce1WW0tlu8SZ3VgBY2W3e0sb30oQGU7Xwp+0R6XIQAewor2VhbKL1bf4OuckgEjga97O1MmbJ2xyBrEVmW8u4LPipXSwVmzDTqAT9b1pLGpi2IvQIz5cZ7m9SsUQV0rq6kTOmcUkiMzA2rwHW54V1dSjI8br14f37VYYHCkrmvqRce9e11Y+DU6IuOOlQIluQOpArq6mhwSybyCN3IKleKkEeFiCPqK2vBYoSxpIODqGHqL11dTYOWjeoWyYKbT2TPhZmnwlyrm7INbHibjmPwpmfenFOMiwZXI42bT0Irq6nlHS9mWwzWSNzim13Lbc/d5oyZpv1jfT/mjBRaurqrGKiqRxZcjyS1M9zUmRq6urSZEEpBp4YivK6sNKzbW92FwakyuC9u7Gurn05eZrL9v/ABBxGLuqHsYvuqe8R+835CurqRvc2gFka5J6mvX5eVdXVMcW/ToKZrq6tZiHcO2tah8CZrPil/djb6uD+Ve11KwYZb0lpo3XNkAa8h4fox8wHsPegrD4Qyww4RQUErNiJD9xb2VT6Wrq6sNCHcfFRo8uGR3fLKSGbUAAAG7cNTejHF40IpAuzHkv411dQA1g8awjdXGrOqC2oDEXGvPlRBg8IsaqALlQbE8ddT9a6uoAcaUL0AqP/j0Jjchs4Qd5V4i3PWurqwCvwu0BLGJbZQwvr08aqpdoMSezjZh14A+VdXUJu6KRS06mNjaIzBWUoSLi/Dy86nLNaurqZBkikk13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SEhUUExQVFRQVFRgYFxcYFxgYFxcZHRgXGBgVFhoYHCggGBwlHBcXITEhJSksLi4uFx8zODMsNygtLisBCgoKDg0OGxAQGjQkICU0LCwtLCwsLCwsLCwsLCwsNCwsLCwsLCwsLCwsLCwsLCwsLCwsLCwsLCwsLCwsLCwsLP/AABEIAKgBKwMBIgACEQEDEQH/xAAcAAABBQEBAQAAAAAAAAAAAAAGAgMEBQcAAQj/xABDEAACAQIDBQYDBAgFBAIDAAABAgMAEQQSIQUGMUFREyJhcYGRBzKhFFKxwSMzQmJygtHwFZKiwuFDk7LxJNMWVGP/xAAaAQADAQEBAQAAAAAAAAAAAAAAAgMBBAUG/8QALhEAAgIBAwMBBgYDAAAAAAAAAAECEQMSITEEQVFhEyJxgaHBMpGx4fDxFCPR/9oADAMBAAIRAxEAPwCHFMri6m4pdBqOyG6Ejyqcu8ThbFQW5HgPUV0w6mL5OLJ0ck/d3CBwBrewqJNtKJf2r+WtC2IxbubsxP4e1R2kqcupfZFIdGq95hJPt5R8ov51WYjedh932/5qgxeItVfIjM4VtL8ufrU/azl3LLBjj2Ctd6HI1IHkAak4Levvd/XQ2PAi4tyqDhMGioOFRsVGh0IoWSad2a8UGqpGr7rSJIUaMqRddRx8jR/PCJFKtqDp/wAivnDd3br4CYOLslxmW/Ef1rbtn77YWYKUc94Dlw8+lPLJr5J48WiyqxeGMblTy59RyNICUS7cwgkTOvFdfNaHVFRkqKCMtKy16RXClA4JSwtq8FKoAUKUKSKcSigHUFLrhXhNMB6TTEjV6xpiU0ANu9JWWkE0hqwCS01MMabvXUWBxFeFKWKVWWAxlpVqdy11FgNZKbZLVJpL0WBFtS46cy1wWmsDzJS1WlE0kmgDjSKVautQBmGHnBFdKnSqjCYirKKe9IdHIhqjSNbjUmam1KkjNpatEewRbsbugkTTi5/YU8vE+NCu2wq4mQjhmIFWI27ig5RJUcAcbAi3oOVU+KXM5LHUnj+dXnOGlRRzQhPW5SZY4XaTnu5R7WqHJjmZrEfTU14uLykZVLW8ePjpXRYgEnOhsfceIqJ0jklnU9bU1gtotEdCRyqZBlPy8KpsYlyTwty9aEK0bHu78T41hWORC7Ktu6eP8RP5VUYjexrt2YCqSSATmyjoD0rOMDpViZ6jknK6Pb6LBg0apxt+oQYreeZrhmNiOA0vUbD7aZASjsvTU+xFUE0x/vh/xTMEup6UmltWdP8Akwi9CSp+iCFt8Jgf1je9WOzd/ZAbNZx+8LH3FWOA3MwqYdpJblmiLFpNBHdb6KOBHjc0AYHBa/eJ9vXrV+EeHGKnJvsaps7fKCQ5X7h63uvuOFEuHlDAMpBB4EG4NYyCvy638hb+lX25G1RDPlMgETgggnuh+II6dOmtCb7iywwf4H8n9uTUb1DG0Ii2USIWOlgwv5UEbf3rMjMkbZUGmnFvM9PChWPGsZAy6ZWXL530prJLHtZtDGqnEQuDcOW8DVhDJcC+hIGleSrTJkz3A4PtkYqbOD8vI+XQ1CcEEgixHEHiKGt4duywzFI5XhAALZDlL3536UZwY4YrCQyumSa2pvfOo+ViTxvx18aLTdIZwpWV9dUzHYFovmHHgRwPrTuxcJHMxjclSR3GHUciDxrKFexX1wq02lsOSHj3l6j8xyqtIrKA6vL0q1NtRQCr14a8BpQFFAJFe2pWWvbUAJtXlqWBSwlaA1avctOhKXkoAwB+42VbnrUqOelRRAXPM0iUisZWNoTNjLUysxY8aYk1NP4eO2poMbLLYEFmzE1F2vHlc2OgY+19PpTWDx5jPC4qTisQkxYi65raHqFAv7g1snsjIxdsRs4MWACZxbhmy+5qTiYJAfkVOozl/wAzaqmJiptmK25ipeGnAbVyet6yhibgVtSkkhdXTOFbI5DHgxBzKt+RI0pBlGVrdKiwYATLeIEOP2eTfw+PhWcBFN8EeFqmKbjjUEqVNmBBHEHQ09E1JNHp4MlbBluDh8M0tpVzTcYyxup8Av3hx1q4l+H6HECRXtGXzNGRc8b5VPQ/SgLDzFSGUkMpBBHIjnWvbq7ejxaKMwEwHfQ6G/Mr1B/OiEr2ZLq8UoP2kOP0KD4m4wpAkY0EjEnyUA29yPahHBRplOc2svjx9PGjP4r4NMkDSPkALiwFySVBFvb60C4SVWJB58BTNHNCXuJfEXHHl1WMlWve7a28jTUGHzcBZdQb/MONrj2pWJwhFmaZgSSSGW6W5WtwqXsbDMXAcWVVZmPVQCVb1FqAvS0yjjm1P1q03bw/bYqJeQYMfTWqS19Rzo1+Hqokt3IBZSATwB46nlpehM3LCS7GhGvGY08Y68aOnOMD9+cMpRHOjAkeYtf8fxog+HZb7MsU/PvIeeU6gGhjfSe75PugD1P9ii/ZrouSK4zhAVHOwABog/eKu1BIMsGAFMMyh4z8rf3wNVO2tlfZR26NdE73iAD9am7NxZNlIuToBTu/eCeTBSohs4TMPHKQ2X1tanyKuAgtTpk3Y+148XH2kJOUNlbMpHpr51D2vsESDNEAri9xwDf0P9apvhJhF+zPMC15Gsy30BUcbdTejYICOFuOlJF2rZsopNozKYMpKsCCNCDypFFm+eztBMo4WV/9p/L2oSNaSaFKKeVajg04hrDBb2AuTYeNMfaU++v+Yf1qr3y3efGRIqOFysSQ17NpblzH50Fy/DfEjg8J9WH+2tND3a22kw8Ze6seS5gCdQCR14jh1odxXxHjCDJGTJrcE90evFqAcbgexOUyo9r3yElR4A2Fz5VHijVgbAi3PrQbsafuhvq2LmMbxogCFswboRpY+dGDYqMaF0/zCsV2Ls+DtsmIZuyOiypoASL964OnLwozG5+A/wD2m/7kf9KDAAjmuKi4l6YR7VztesopZ4p1pySe4sKZpSLc1piV7Dyx30qdhMEBck309PTrU7AbOzLe19KglGVnzgqx015eFElUSkXqyJIVLgO0DZRqNR1IPKqgi1GWz4B3GvYFQDbyqFvHswKwkUWDEg+Y5+34VKM96KZcVK0UEANXu72JRGEchsrHRjwGvPpVdHBTrxDgaaStE8bcXaNIk2RpmUCeP7wCuw8x+16a+HOoEu7WGmBy/o36qALeBTh6aGqfdreF8M4SW4Fu6zAggdDfiPGi3bsnbIJIzlkUcuY5WP5VzNOLO3G7X3ATa2wZcMMx78d7Z1BsD0YHVT9Kg4aQ3uDYjUGtF2DtIyaOlzqGUi8bA6eXpTeL+HwabNC6xxMLlSCxU8wvUetNGMpdi8eojCWmb2B6XbJkwcmHn/SkZZIXPzI2YZhfmMpNCD5gSw4X9q27Zfw6wwW8peSw5nKPZdfrRDsvd/DQfqoI08QozerHU11Qxyr3jz+oyYVL/TwYZs3Z2PxAAjw8rryJXKv+Z7D61oce5eKliKMI8PnTK5zmR7W4aCxHK2bhR1iscEIWxZyLqi2LEdddFHiSBUeLHYjOoOHUITqe1BZR1Itr6Gn9nFELlLcEcD8IoFA7WeZz+6EQexDEe9Lxfw2WMDsMS6Bbnvor6WNwbFaP+1pvHxl4pFX5ijBf4ipA+tEscfBq6jJVXsZfuJtl3JgkIay5o2Bv3RYFT0tcWohx+2oYgc0i5gPlBub9NOFYl/irobKMjWym2h8QfbhTaY5ieNS3M0psNkxSSzoZGFi92J4eXvappxEv+JxLGpZzOq/yXsfTKTQZhAWdF+8wFaZufEDtdNNbPY9LZR+F6VIr3Crau1v8PImZcyq4VgOOU3Fx4jSiuTHR4rDdrE2aOSNrEeRuD0I4VQb9SwKUWR0/SXBVuBta2Y/s3vUvZKRYfAOqAIqJI9gdNVJJHrVpb7iwVSBX4I7VF5sOTxVZV/8AF/8AZWp9n5nXn+HjXzn8PdoGDHYZhpe6HyYcPcCvoxTm1HSkhwZP8R5iMMJEZDwYEVlOWtfQVme1cMI55VHAObDwOo/GtZKRAEdKRKcCU6kdAopBTG04S8MqjQtG4HmVIFTlSvbUAYJtrZyLHHJHcBhqLk8rjj5Gq+BcgJPpWm43cWVyVEqCLMWUZSWAJJAPLS9qEN4d1cRA8mVHkiQAmTLpY9LeN61jIojjeQ4Vw2g39moeWpUNrC8mXwy3tQAnE4UrqBpTcUDNoqk+Qo1bZuVsp4nUf0FWmz9m5RcWHJgb2/mHEelTWS3SH01HUBmC3Ymc94BPM6nyA41LOyOyOUrm8ToDR3HhL6Bbfu3sfNCOP98rmqbeDAr88rPlUc3IPHgRpc0znpVsVJydIDZNoyIxETZV6LqPPWm0LNq1yTxNSdpY1GGWONY0vyGp8zx+taXuF8PrqmIxPBgGWIHiCLgufrYUW5qki8KxPUwO2GoKhWLaaAcB71fwbo4jHxERqFXQiR9F9+Lc+XOtJj3PwatmEK9ba5f8vCrrtsugAt+FEcG9sJ9TapGWbH+DkmYHE4lcgPyxgkt4XawHsa0jZ+w8NhECQxqp+9YFz4luP5U9LjiOlUu3ZpzBKYQTJkOXKLm50BHlxq2hLc53OUtrBP4xYeKSOJgymdGy5AbuUbjoOhA9zSNlbtyRYaMuzGy5pLKWK31yAAa2HHifKrrcrcUqO3xhJxBByre/ZXHznrJ462ohTHRwQsrn9S5jA4s37SAdSVK+t6TQrtnTCb0aY/Qp9i7OieMPEQ69R16EcjTcm2YkaVSWHYlQ/dPEmwy9dfxqTuRhgO2kLKDK2bsgR3BckXHI628gKrN5MBafGdJML2g81eMn/wADTa3pTHj0+N5pQb2/dBpCwKKV1BAIPW4uDQ5ulj74Ms51jaQOfJi/4MKn7DkaNUgkOojDRt95LC481Jt5EGhOHuDaGHH78ijwDG9v5cvtQ5cMzHgTUo+qd+l19wm3cJeMzNq0zFvJQSEUeAA+tW5XrpVNufGJsFGmpGVkaxIPEjiNQbfjVbt3ZMMOJw9l/RZgJQSzKLt3c5a/HX2o1VFMz2KyZpRbqr7eAtRRbNmFutxr5U6Bano8OiLlRVUdFAA+lJmbSnON12MC+L27f2bFdugtFiCW04LJ+2vhf5h5npQVhU1vX0vvNsaPG4WSGTgRcEcVYahh+HkTXzxioMun3dPbnXPklTo6cOJzi5eCx3eT9MG+4C2vC4Gn1o/3CcnaMbN8wjdzr1RifxFZqmJ7KAkfNIwA/hGp+tqNvhrK5Dy5D3UlQNoLlojYXJ4gqoA/eJqfqMmr3JW+ztPEHY/OzMet+I9LUY7OxI//AB+Owv8A/HeInoQWU39RWf7Uxva4de6V7Pje9uQ0NuNzw8KOdxMdCuxGMjKI1aZWzaDMTfKOpJbTzpk7Y9LVfqZNu6zNiYQvESKfY3P0vX1FgPkQg3BAN/OvmTdOL/5UbW/VhnPjlUm1a3urvWJo80LBWtrExuB6dPamic02zTA1Ae+UfZ4kMbBZV0Nx8w0It5WNJ3f+J+Hkcw4ofZZ1OU5jeMte1lfl5Nb1qf8AEHBx4rBSEMpMY7VCCCQV1IHQlbim5Ma8lAKfRajbIkDxRuA1mRSL8eHOpoBvwrET4PbUhqcN6acGtAbY00TThQ022HPjQYAfxA2PhliMoQJKWAGXQMeeYcDpzrNGw/St62rDGsLtMAYwpzXF9PKsdMQNypAW5sCutvGgZMc2Rtjs2InZjroxuSPDrVzPvvEuixs5Gga4XToeN6GNqJd20sRofOqs1iVDunwGa7+sFIEIvyuxIHiNL+lDu0dpy4h7yNfXRR8o9Kr4xc1Lih7wHhWNjQj3Fsulbl8LdqGbBIrHvQns/wCUC6f6SB/LWMyYaw9AaNfhVjuzmyk92ZNB+8uo+masxSqRXLC4GwST5RUHtGNdEe0J8KnRYeuo4yvjlUvkzAyE2CAjNwvqOQtrenMfhJTlWOVlObvCNRlC8wWOubhbUeVV+J2OIsaksZy9vdJDxKm17qeRYLl8PWidAALDQUm8uTpbji0yjva7oFN5dt4uBgVQJHyOjBuZBPLyqNsvHxzYyKZl/XRWAOoWVSVJHouh8RV/vaAcJKCL93u/xXGW3jeh/D7rucNBZ+znjLOCRpdiCFPQiw+tTalq8nXiyYnh3Wl7xtfDn86CbaOzkl1PdcfLIujqfA9PDhVCMaWmjjnA7WNuycjRZYpRlEgH8WUW5FquZdsRR5VmkjRyBcZtL87eFOyYCN5VlIuQhUdCpZWHnYqCPOqNXwcuPI4fjW29fsMDCCWFY2JDxd0ONGV00DjzFjbmGoWw+zcQm0RI0ZYMRnZNUKlchbXh1ynhRNtja3YTQpkusxOZ72ta3IDXl6VYYvFLHG0jHuqpY25gC+lY0n8hoZZ41xaldfMhYXdyKMt2bSorG5RZCq/TUe9PwPh3aTCqoIUAyC1wS3Ik6lvGmsDDNOFkMzR5gGVIwhUA6gOWUl/HhVJjsQYcbiY0sHnRez/iawv6d4+lDaXYaEZZG1KVtL62i8wG143Zoo87dkcpcju6aWzX7xqTmqLgMCsMaxpwA48yebHxNSgtUjdbnJlcXJ6eCBisT2d+HFePDW9/oKxDeXALFMyZg2tiRpfS4PgdfpWtb8YbEPAfswvJcG2gJAzaLfS+orH8VjZ5I3hnjsU712TLIrZgSL2B4E6a8a5s8Uzt6HK4Sceb7EvdOBDMonAysrooIBC3WykX568fGrnczeiPBTSYdkIhkkIck5jG3yrJ+8trXoNw1xzOnDwpvEYfKS44NxHQ/wBKljmrpnV1fRt41PGuOV9zdsbukXhESFQruskhW+X5sz5Ab2BubA9bUEbxbn4/Dw9gn6fCJK8y5Fs+Zhbvrck2HS9Ffwm3kbEYZoXIMmHUWIN7xn5b+Itb2rQcJOGAPEVRrweZGbT33Pm7d+QoMS9tUgcW53PdtSdgbRVGU27wZWBHHQ6r5H8q37be52ExJzumVmPeMZyl9LWk5Nxqhf4TbOWQv+m+Ykr2ndOt7WUAgVmljOcaMsxMqjHu01mKyM2VdczDUAeHj4UiPZCus0shIYv3hqvfY5jcdOPGt9wmzIIiWjiQMbXfKMx0sLsdToBVrhcJG2cmNbyDv6DvWFu910ocGYsi8GIzb5rg4IY1TtJClwL2VFvZcx66Vc7rb0nEnLIgRjqCtyD4G/A0Ubf+GuFm1jXs84CSWJNkGq5A17EGqdfhg+Gt2WIZwWA+TKV42a4bW1FySF0xbLRq8EdXibtEAXlubanLx8eNVO3tj4iNP0LKzOco7tslx8xuTeqWS0sbZAup0A4mqJ98MIHyBy2tswUlfeg/ePF42BZYJmNiNc2txzKNzFDeHxS5bUuodYvJqO+uLtgZGSxDBRf90kC4rFQ99fzrW9zMd28LxNZgvDTkR+VZzLglUkW4edMt0LVOi63n2AZAZEHfA7w+8OvnWdtxrc4mDqGHBgCPWs/383e7M/aIx3WPfA/ZP3vI/jVJx7gmDGzYszVc4XDDOSeQFvXrUHZGUC5I/vlVngiGLEG+o8B/etcs3udmJKkOTRixPjb8Ki7LxLxIHU2yNdfMH8KnTJZTeoOK/VWHAA/jSRZeX4Tb919orMkci8JUv5G17HyIIolU1lfw3xVsOEvrGQw8m1/EH3rTI3uL13p6lZ5clTo82rl7JizZbWIbowIKn/Nak4LaSyoGAOYjVbag8x/zT3aU1LjMvACitxtS000KeK9mfUjgOS+XU+NUu8e3DAYlA/XOEz8kFwCfOxv6VYSYoselQt4NnDEYd0PG2ZDzDDVbfh60STrYbFKOta+CHvkqLhuyC3d2UIALte9y3U6X96fXbf2aNFkgnWJFVe0sCBoACQDcUrd5BKq4mQ5pHQW6IOajob3v41b4jKylGAKsCCOoOhFLpb3RZ5IxSxyV099/0KLb+042+zPHeQrMhGUE3VtOPAE6aE1E2s82R17IRYeXuEO4JRmuAwC6KpbKCL21vprVbu7M/ZYuIDMsDB0/jRixt55BRntCETwsv7Mi/QjQ/gaRe9uWyNYWo8pd/wAmN7mYzPhgODp+jI5grpr6Wqq25hV+1QynKwV+xlvY27Qfoyb8O9YfzVE3RwspJkWXs2v2c6Fc13XTPrwJFjfxoplwSBGjNyHvmJ+ZieLE9fwsKZW0SyOOPI2nz9+f2KnF7uixMDvh5ORRiFJ/eT5SKh7t7axBnfC4oDtEXMGGmYAgX00IN9CKJo10AJuQBc9fGo+KWJHWRyivZlUniQe8VHX5b2pnHe0TjluLhJX4fdDkmpt1Boa3t2EuJhZgv6ZFNiOLi2qHr4ePnUg7ywmYxjOJFFwGRlv5Zh60/iMROstxGrxl7NkJ7RBe2ax0YczaxpZaZWjMccmOSlw/Uw1o8pI6fhTsJHA8DRb8St2mgl+0ILwynW3/AE36HwPEeo6UHwAG4PQ28+lefOLjKmfTYM0ckVKIYfCcGDahjHyzQuPA2s6n2BrSMBt+KOdsO0gDK5ABuLHkLnThQFuThWjxWBkzBxmy35oHjkOUjnqRr5CpPxQwXZ46Qj/qRLIPEgFT/wCP1q2pqJ5EsEMmdx42s1+N71VnbEXbGHMQ/Qgi56AnjQpBtzvQIzZZBEpDHqeKt4G1St4IHlAkMZSaMXt99RzU9Rx8qdzrgjj6ZOtT54/ngMoxVjhBr6UA7E2tJMHjZ+/lzoRodOI09KLtj4pyiki7ZB78zTKeolkwSxtpvgsGmAYKeJvbxtxpeK0W/SqaTFszMpsHQkqetuIPpVzJ34x4jX2oTEnj0pFZjcWFseFzb1qofbKPLkDaAcepNV+/WID4ZlDWaM5l8hoD9aDNjo6gHKWa19L2bncVeMUc7lRom18DDi4zFIARyI+ZTbl0NA+9XwwLMZMO4JNiyHTXqhHDyq32XMgAlZirPy6nxowwkuaME8RSOKHUgM3T3eWOH9GMrm4cOTfOuhGtZxjcGVkdXtmV2BtwuCQbVuc8gQE24m+nsTWL72yZcZOP/wChPvr+dEkkYuQnggCKqjgoAHpTOPeMRt2pXIQQ2bgRzqm3i3ujgBEY7R/D5R5ms22ttmbEteRiRyUaKPIU7mjFE9xixh2ERLRhjlJGtunj51Y7FJA4GxJ4eVr1UiFgOBq32ecsYGut+Fckj0IbJInzvfS99NKgYs/o/Q1NiTiW4WAHgf8A1UCUXW37wH1FIhpuohNutihDiYlJ0kXsz0va6/UAfzVr2y5c0YHMae3D6WrAMZIUZWAAKkMpvexBuDWzbtY8Sqrr8siBx+Y/vpXVge1HHnW9hBJLbgPWoRe9TM1eelXIERoW5ClDP0NTRSr0GA3hFngeRBEHiLGRbHKRmJLrroe9c8f2qemnxMgyxRCInTO7A5fEKvH3q/FOIKWivtN7pWQthbGTCx5F1JJLseLMeJNPqgUBQLKAAByAGgFOvOobJfvEZreF7E1Ai2rC8hjSRGkGpUHXxo2Rj1ytvfuPgWJtbgCevPU+1UO1MVjGmjkh7PsbXMZPfdeZJI0NuAv51Z7XxGTDyuOIicj/ACmlwRBkVlsbxgC/DgLVj8DQelaqvtuMYrbkUcLzg9oicchBubgW42vc0NQbTbE4/Duy5U+zl1W98pNwdeugqy2tsJEwU0MK5QUZsup73zc/KqZoJFODfDqGZsMyC5sB3VN/MDNSybs6MMYaXXqrfwJe1Ie1xwKj9RAxc/vG5RL9eJ9au58VIsxKR9rGwBOVlDqbC9g1gw4cxzqn2Vi1CvEiFJEzGYSEdpmNrPpcOGudQdLCn9kbWSPsBIbdoAM3IHLz9bD1oS3sWWraNXX9hEcZhp0aCbTOMpjlBQm/TNxPQg1jO+W677PnsbtC5Jjk8Put0cfXj5bVt/ZgxEDIR3gLoejDl68Ko9jYEY/Z7QT3KhiqP+0tgCrA9QTby0qeSGp0dHTZVij7SL2umvujOdyo2G0cLYkK0mtjoe6zAHrrqP8AitF+NOE7uHmA1GaM/wAwBF/UH3rPMLhpcFiRFLo8EqPfk8YYHOvUEXHqRyrZviFgu32eeZDxt/qy/gb+lQitmmdHVSUc0MseGjLd5UviABockYt4+FaemJDARyEjhle2qkc/EVku25j9sy9HjX2K1q2Kb9EX1OQE+JA1tTw7nL1N6caXgc2dsgYfEmS94ZRoV1XMf2TbgCdR6irqRMjsF4ZMw/v0oV2PvHHJGWCG6yBRm65cwNhx9avxIe1IJuSdD4FDp9K1V2Enrb9/n/hYSEDIzi+lw38Q10p7DYzMt7cyPypnOpgBbkAPW1Vf249kW4BGUevOtujFDUuAe3unQQ4hCpMhGh8mvby1qp3exMrAMLFI0tl4WNuAq43k70veW6up58edgaHNnbXfDIUEejEkX5X5E89LV0qWxyOO6IpmiaTtS5BZgQNbAcxbl51oOxsYrAqDqRp+VY1BMc7qwFy179PAUebA2hldQOWUG59DUtaZ0S6acI2y3xxxbK4AjUr8t9Q3n0rMtv4GU4hy+XMct7cL5RwrZ8QO95ig3aWDvIxPh9ABVKtHNwYxNhro9he39k1RZaJ5UsLgm5HpVHPEAygVzwexVrcmM2npUzCr3V1PU1XyN3TUuFiFA8P/AFU2dKJUk1x4VDjfvqt9M1/bWlHx0pEH6zTWw/G1Yh3wPbQJPHhRn8N9qXhaK/eha4/ha5/HNQdjlJBuLetVeA2pJA5aNspKlT4g1XE6ZDMrR9F4DHBxY8anigD4b7S7fCKWOaRHZGJ4nXMPowHpRxDJXVycjJQr0VCG0ULFQSzLxABNqcjxyE2zWbkp0J8geNFm6X4JamqfenbbYURFVBDv3ieAUWJHmQa7D4he3WRGvHiY7eGdNQR0JUsD/BTO++EMmFYjjGQ48tVb6E+1LJvS6OjDCKyxU+H/AF+pBfaU82NlgvaNUuqcM4sCO9xF715HsVY8fDIiCO8LNIim6q3y6eeb/TS4YxHi4JidJcMxJPVQpt7H6U7DtgjPOcPOQxtmCjRBw0JvbifWpqu50ybW2NbVXxfBbbTh7SKRPvoy+4IFVe5e0BJhuJLx2VlJ4WFlt0uB7g1NwG1Yp1zRMD1HAqehHKhTGocBizOAfs02klh+rYm9zblfX1I6U8uVI58cbjLFLnlfHx8yww+0sRLi1imBgQqXVBYmT91m97gdKlwR9nCBzws5/wC2T/8AXJ9Kr9s4jt3hOHKtLGTIGv3ctvlJH3jYU9jtq3DWUjtoipU6EMNLHxsxH8tYkNKapUq9P55RH3wmC4iCRNGuY3t+0hBIB62N/em9ibCxGIcCdFTDqoABILE2+ZSp7rePC3I1NwOxDPZpLixDA8ww4EXoyhWwrXGycc7ilXK2+BDwuzZ0GRcUSgAC5o1Z1HQNfXzINWWz8GkKCNBZR7kk3JPjelKard5N5cPgYu0ne33UGrueiD8+A5mtpInLJKXI1vdsKLExZmISSMEpIdAOqt+6f+ausLL9owAI1zxIRbqQD+NfO2+O/uJx2Yfq4LjLEPA3DM3Et9K2r4Y4otsmDXXsrf5WYflUZU3aH1v2ai3wAfxAxDLOVIyZdeHUC9tNNRTW7e8ZAMbyFgeF2J9OOtafj4RIrFluQNCAD6EW4aVSYXDopuFUa3+Ue46VNw3uzph1mmGnSiOuynWFHiU5WnDcDfKRYXHhRdgHZyBlK9nkIuLdQR6Cm8JiSAACRrz1161PwZsaZRojLPKS39fqTsPBdGVrW10A046fSlDDLlKhQAdTpxPWvFe3kfxp1WpiTkygxuz810sLAg3PEX6dKD/iFsxopIgrHIyAAeIOv5UdyuVm1+VhY/lagf4p4hlmg1NuyOh63rU99h1tWrjkFd88GIMWACFzJG2QcLldW9xU3Zh0BFVW/wDie1xcDW/6Ef0H/NEmxgMqi3Hn+VLGF7nV/laI+za+YZYWQtGjHiBY1X4zC3cnr/SpOz1spBqsk3vwKkhsVEGBsQW1BGhBq0XscEuT5+m2ocuVdddT/SmswYqfGoz4cjpU7sggFSqkMe4zwpL4qwFtdbfn+dNzya03bUed/wAqnSLK6J0J0JbXT/1XYE98+QFJjnA/v1pWBPfY8qwovQcxgsTbS9Uj8at8U/GxuKpzTQJ5WaZ8HpCO3UnRsrAeVwx/1L7Vpcj2Rje1gT9KyfcLFdhNhwdA5yt/OLD/AFWrVsct43UcSrD6Gr4pWmRnDTJEbdRx9nVucl3J/iJP4VdzwpIuV1DKeR/LpQtuZiw+EjA4oMjDmCp0v6WNX0chFPHeKMy3HI/iCOLc4Nnw41CMMTA54nW7Ix53GYX/AK0ariEnw+e/6OSMnyBGvqPyoK25i1xGPhjGuUFWPnqa92BhcWgfC5f0JbVyflF+9l6hhUk6bXY78kFPHGTdS5f8+paRqsuHwbvr2UoRvrHr65TRQ1VeI2cbTKtgsigr+7IBa/8ApQ+hqfGxKgsLGwuOh5iqRVHHmmpcev13AjevBNhpVxeHGXW0gHym/AkdDwPjbnV7HjFkiR2sA6BrHXiNR41K2pF2iPHbR1Kn1FRcFscKiq2uVQPahKn6BPKp40nyu/oQPtaL3YUAv90WH0qx2dsWxzy6seXIVYYTBIpGUWqcwpiDZ0S2p15AoJJAA4k6AUIbz7/4XBXXN2so/wCmh4H99uC/jWRb0b54nG/rGyxnhElwo10zc2Pn7VjkkakaXvX8UYogyYO00g07Q/q1Ph98+WnjWObS2pLiZTLO5kdubchyAHAAdBSENlA6g/hUSpydjInOO6a3b4OT5tmIL3ytIv8AqLAf6qwiF7qfI1rvwJxBOGnj+7KD/mQD/bSAaQMQeAJGnC+lulVuIhCsbcDYinMTLk7xNgt83lzNBeH3hLjGYq57JAEiXqRexHnce9YaG8Btl6Xq5w7UI7s4cx4eIMSXJzOb37zan8aKMG2tAE3E4kKBe+p5An105VDbeFRM8QR7xoWLW7nAHjTc05VXa+twB0tfUU3hpxNkNrCSB1I8QwBFaBJmxbvJdMpiCBs37VyLgjqLUJ/ErA9uIZU1AUqb6E68bH1q13fkk7GEKtwydk5+4Yyy3I8Rce1WW0tlu8SZ3VgBY2W3e0sb30oQGU7Xwp+0R6XIQAewor2VhbKL1bf4OuckgEjga97O1MmbJ2xyBrEVmW8u4LPipXSwVmzDTqAT9b1pLGpi2IvQIz5cZ7m9SsUQV0rq6kTOmcUkiMzA2rwHW54V1dSjI8br14f37VYYHCkrmvqRce9e11Y+DU6IuOOlQIluQOpArq6mhwSybyCN3IKleKkEeFiCPqK2vBYoSxpIODqGHqL11dTYOWjeoWyYKbT2TPhZmnwlyrm7INbHibjmPwpmfenFOMiwZXI42bT0Irq6nlHS9mWwzWSNzim13Lbc/d5oyZpv1jfT/mjBRaurqrGKiqRxZcjyS1M9zUmRq6urSZEEpBp4YivK6sNKzbW92FwakyuC9u7Gurn05eZrL9v/ABBxGLuqHsYvuqe8R+835CurqRvc2gFka5J6mvX5eVdXVMcW/ToKZrq6tZiHcO2tah8CZrPil/djb6uD+Ve11KwYZb0lpo3XNkAa8h4fox8wHsPegrD4Qyww4RQUErNiJD9xb2VT6Wrq6sNCHcfFRo8uGR3fLKSGbUAAAG7cNTejHF40IpAuzHkv411dQA1g8awjdXGrOqC2oDEXGvPlRBg8IsaqALlQbE8ddT9a6uoAcaUL0AqP/j0Jjchs4Qd5V4i3PWurqwCvwu0BLGJbZQwvr08aqpdoMSezjZh14A+VdXUJu6KRS06mNjaIzBWUoSLi/Dy86nLNaurqZBkikk13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xQSEhUUExQVFRQVFRgYFxcYFxgYFxcZHRgXGBgVFhoYHCggGBwlHBcXITEhJSksLi4uFx8zODMsNygtLisBCgoKDg0OGxAQGjQkICU0LCwtLCwsLCwsLCwsLCwsNCwsLCwsLCwsLCwsLCwsLCwsLCwsLCwsLCwsLCwsLCwsLP/AABEIAKgBKwMBIgACEQEDEQH/xAAcAAABBQEBAQAAAAAAAAAAAAAGAgMEBQcAAQj/xABDEAACAQIDBQYDBAgFBAIDAAABAgMAEQQSIQUGMUFREyJhcYGRBzKhFFKxwSMzQmJygtHwFZKiwuFDk7LxJNMWVGP/xAAaAQADAQEBAQAAAAAAAAAAAAAAAgMBBAUG/8QALhEAAgIBAwMBBgYDAAAAAAAAAAECEQMSITEEQVFhEyJxgaHBMpGx4fDxFCPR/9oADAMBAAIRAxEAPwCHFMri6m4pdBqOyG6Ejyqcu8ThbFQW5HgPUV0w6mL5OLJ0ck/d3CBwBrewqJNtKJf2r+WtC2IxbubsxP4e1R2kqcupfZFIdGq95hJPt5R8ov51WYjedh932/5qgxeItVfIjM4VtL8ufrU/azl3LLBjj2Ctd6HI1IHkAak4Levvd/XQ2PAi4tyqDhMGioOFRsVGh0IoWSad2a8UGqpGr7rSJIUaMqRddRx8jR/PCJFKtqDp/wAivnDd3br4CYOLslxmW/Ef1rbtn77YWYKUc94Dlw8+lPLJr5J48WiyqxeGMblTy59RyNICUS7cwgkTOvFdfNaHVFRkqKCMtKy16RXClA4JSwtq8FKoAUKUKSKcSigHUFLrhXhNMB6TTEjV6xpiU0ANu9JWWkE0hqwCS01MMabvXUWBxFeFKWKVWWAxlpVqdy11FgNZKbZLVJpL0WBFtS46cy1wWmsDzJS1WlE0kmgDjSKVautQBmGHnBFdKnSqjCYirKKe9IdHIhqjSNbjUmam1KkjNpatEewRbsbugkTTi5/YU8vE+NCu2wq4mQjhmIFWI27ig5RJUcAcbAi3oOVU+KXM5LHUnj+dXnOGlRRzQhPW5SZY4XaTnu5R7WqHJjmZrEfTU14uLykZVLW8ePjpXRYgEnOhsfceIqJ0jklnU9bU1gtotEdCRyqZBlPy8KpsYlyTwty9aEK0bHu78T41hWORC7Ktu6eP8RP5VUYjexrt2YCqSSATmyjoD0rOMDpViZ6jknK6Pb6LBg0apxt+oQYreeZrhmNiOA0vUbD7aZASjsvTU+xFUE0x/vh/xTMEup6UmltWdP8Akwi9CSp+iCFt8Jgf1je9WOzd/ZAbNZx+8LH3FWOA3MwqYdpJblmiLFpNBHdb6KOBHjc0AYHBa/eJ9vXrV+EeHGKnJvsaps7fKCQ5X7h63uvuOFEuHlDAMpBB4EG4NYyCvy638hb+lX25G1RDPlMgETgggnuh+II6dOmtCb7iywwf4H8n9uTUb1DG0Ii2USIWOlgwv5UEbf3rMjMkbZUGmnFvM9PChWPGsZAy6ZWXL530prJLHtZtDGqnEQuDcOW8DVhDJcC+hIGleSrTJkz3A4PtkYqbOD8vI+XQ1CcEEgixHEHiKGt4duywzFI5XhAALZDlL3536UZwY4YrCQyumSa2pvfOo+ViTxvx18aLTdIZwpWV9dUzHYFovmHHgRwPrTuxcJHMxjclSR3GHUciDxrKFexX1wq02lsOSHj3l6j8xyqtIrKA6vL0q1NtRQCr14a8BpQFFAJFe2pWWvbUAJtXlqWBSwlaA1avctOhKXkoAwB+42VbnrUqOelRRAXPM0iUisZWNoTNjLUysxY8aYk1NP4eO2poMbLLYEFmzE1F2vHlc2OgY+19PpTWDx5jPC4qTisQkxYi65raHqFAv7g1snsjIxdsRs4MWACZxbhmy+5qTiYJAfkVOozl/wAzaqmJiptmK25ipeGnAbVyet6yhibgVtSkkhdXTOFbI5DHgxBzKt+RI0pBlGVrdKiwYATLeIEOP2eTfw+PhWcBFN8EeFqmKbjjUEqVNmBBHEHQ09E1JNHp4MlbBluDh8M0tpVzTcYyxup8Av3hx1q4l+H6HECRXtGXzNGRc8b5VPQ/SgLDzFSGUkMpBBHIjnWvbq7ejxaKMwEwHfQ6G/Mr1B/OiEr2ZLq8UoP2kOP0KD4m4wpAkY0EjEnyUA29yPahHBRplOc2svjx9PGjP4r4NMkDSPkALiwFySVBFvb60C4SVWJB58BTNHNCXuJfEXHHl1WMlWve7a28jTUGHzcBZdQb/MONrj2pWJwhFmaZgSSSGW6W5WtwqXsbDMXAcWVVZmPVQCVb1FqAvS0yjjm1P1q03bw/bYqJeQYMfTWqS19Rzo1+Hqokt3IBZSATwB46nlpehM3LCS7GhGvGY08Y68aOnOMD9+cMpRHOjAkeYtf8fxog+HZb7MsU/PvIeeU6gGhjfSe75PugD1P9ii/ZrouSK4zhAVHOwABog/eKu1BIMsGAFMMyh4z8rf3wNVO2tlfZR26NdE73iAD9am7NxZNlIuToBTu/eCeTBSohs4TMPHKQ2X1tanyKuAgtTpk3Y+148XH2kJOUNlbMpHpr51D2vsESDNEAri9xwDf0P9apvhJhF+zPMC15Gsy30BUcbdTejYICOFuOlJF2rZsopNozKYMpKsCCNCDypFFm+eztBMo4WV/9p/L2oSNaSaFKKeVajg04hrDBb2AuTYeNMfaU++v+Yf1qr3y3efGRIqOFysSQ17NpblzH50Fy/DfEjg8J9WH+2tND3a22kw8Ze6seS5gCdQCR14jh1odxXxHjCDJGTJrcE90evFqAcbgexOUyo9r3yElR4A2Fz5VHijVgbAi3PrQbsafuhvq2LmMbxogCFswboRpY+dGDYqMaF0/zCsV2Ls+DtsmIZuyOiypoASL964OnLwozG5+A/wD2m/7kf9KDAAjmuKi4l6YR7VztesopZ4p1pySe4sKZpSLc1piV7Dyx30qdhMEBck309PTrU7AbOzLe19KglGVnzgqx015eFElUSkXqyJIVLgO0DZRqNR1IPKqgi1GWz4B3GvYFQDbyqFvHswKwkUWDEg+Y5+34VKM96KZcVK0UEANXu72JRGEchsrHRjwGvPpVdHBTrxDgaaStE8bcXaNIk2RpmUCeP7wCuw8x+16a+HOoEu7WGmBy/o36qALeBTh6aGqfdreF8M4SW4Fu6zAggdDfiPGi3bsnbIJIzlkUcuY5WP5VzNOLO3G7X3ATa2wZcMMx78d7Z1BsD0YHVT9Kg4aQ3uDYjUGtF2DtIyaOlzqGUi8bA6eXpTeL+HwabNC6xxMLlSCxU8wvUetNGMpdi8eojCWmb2B6XbJkwcmHn/SkZZIXPzI2YZhfmMpNCD5gSw4X9q27Zfw6wwW8peSw5nKPZdfrRDsvd/DQfqoI08QozerHU11Qxyr3jz+oyYVL/TwYZs3Z2PxAAjw8rryJXKv+Z7D61oce5eKliKMI8PnTK5zmR7W4aCxHK2bhR1iscEIWxZyLqi2LEdddFHiSBUeLHYjOoOHUITqe1BZR1Itr6Gn9nFELlLcEcD8IoFA7WeZz+6EQexDEe9Lxfw2WMDsMS6Bbnvor6WNwbFaP+1pvHxl4pFX5ijBf4ipA+tEscfBq6jJVXsZfuJtl3JgkIay5o2Bv3RYFT0tcWohx+2oYgc0i5gPlBub9NOFYl/irobKMjWym2h8QfbhTaY5ieNS3M0psNkxSSzoZGFi92J4eXvappxEv+JxLGpZzOq/yXsfTKTQZhAWdF+8wFaZufEDtdNNbPY9LZR+F6VIr3Crau1v8PImZcyq4VgOOU3Fx4jSiuTHR4rDdrE2aOSNrEeRuD0I4VQb9SwKUWR0/SXBVuBta2Y/s3vUvZKRYfAOqAIqJI9gdNVJJHrVpb7iwVSBX4I7VF5sOTxVZV/8AF/8AZWp9n5nXn+HjXzn8PdoGDHYZhpe6HyYcPcCvoxTm1HSkhwZP8R5iMMJEZDwYEVlOWtfQVme1cMI55VHAObDwOo/GtZKRAEdKRKcCU6kdAopBTG04S8MqjQtG4HmVIFTlSvbUAYJtrZyLHHJHcBhqLk8rjj5Gq+BcgJPpWm43cWVyVEqCLMWUZSWAJJAPLS9qEN4d1cRA8mVHkiQAmTLpY9LeN61jIojjeQ4Vw2g39moeWpUNrC8mXwy3tQAnE4UrqBpTcUDNoqk+Qo1bZuVsp4nUf0FWmz9m5RcWHJgb2/mHEelTWS3SH01HUBmC3Ymc94BPM6nyA41LOyOyOUrm8ToDR3HhL6Bbfu3sfNCOP98rmqbeDAr88rPlUc3IPHgRpc0znpVsVJydIDZNoyIxETZV6LqPPWm0LNq1yTxNSdpY1GGWONY0vyGp8zx+taXuF8PrqmIxPBgGWIHiCLgufrYUW5qki8KxPUwO2GoKhWLaaAcB71fwbo4jHxERqFXQiR9F9+Lc+XOtJj3PwatmEK9ba5f8vCrrtsugAt+FEcG9sJ9TapGWbH+DkmYHE4lcgPyxgkt4XawHsa0jZ+w8NhECQxqp+9YFz4luP5U9LjiOlUu3ZpzBKYQTJkOXKLm50BHlxq2hLc53OUtrBP4xYeKSOJgymdGy5AbuUbjoOhA9zSNlbtyRYaMuzGy5pLKWK31yAAa2HHifKrrcrcUqO3xhJxBByre/ZXHznrJ462ohTHRwQsrn9S5jA4s37SAdSVK+t6TQrtnTCb0aY/Qp9i7OieMPEQ69R16EcjTcm2YkaVSWHYlQ/dPEmwy9dfxqTuRhgO2kLKDK2bsgR3BckXHI628gKrN5MBafGdJML2g81eMn/wADTa3pTHj0+N5pQb2/dBpCwKKV1BAIPW4uDQ5ulj74Ms51jaQOfJi/4MKn7DkaNUgkOojDRt95LC481Jt5EGhOHuDaGHH78ijwDG9v5cvtQ5cMzHgTUo+qd+l19wm3cJeMzNq0zFvJQSEUeAA+tW5XrpVNufGJsFGmpGVkaxIPEjiNQbfjVbt3ZMMOJw9l/RZgJQSzKLt3c5a/HX2o1VFMz2KyZpRbqr7eAtRRbNmFutxr5U6Bano8OiLlRVUdFAA+lJmbSnON12MC+L27f2bFdugtFiCW04LJ+2vhf5h5npQVhU1vX0vvNsaPG4WSGTgRcEcVYahh+HkTXzxioMun3dPbnXPklTo6cOJzi5eCx3eT9MG+4C2vC4Gn1o/3CcnaMbN8wjdzr1RifxFZqmJ7KAkfNIwA/hGp+tqNvhrK5Dy5D3UlQNoLlojYXJ4gqoA/eJqfqMmr3JW+ztPEHY/OzMet+I9LUY7OxI//AB+Owv8A/HeInoQWU39RWf7Uxva4de6V7Pje9uQ0NuNzw8KOdxMdCuxGMjKI1aZWzaDMTfKOpJbTzpk7Y9LVfqZNu6zNiYQvESKfY3P0vX1FgPkQg3BAN/OvmTdOL/5UbW/VhnPjlUm1a3urvWJo80LBWtrExuB6dPamic02zTA1Ae+UfZ4kMbBZV0Nx8w0It5WNJ3f+J+Hkcw4ofZZ1OU5jeMte1lfl5Nb1qf8AEHBx4rBSEMpMY7VCCCQV1IHQlbim5Ma8lAKfRajbIkDxRuA1mRSL8eHOpoBvwrET4PbUhqcN6acGtAbY00TThQ022HPjQYAfxA2PhliMoQJKWAGXQMeeYcDpzrNGw/St62rDGsLtMAYwpzXF9PKsdMQNypAW5sCutvGgZMc2Rtjs2InZjroxuSPDrVzPvvEuixs5Gga4XToeN6GNqJd20sRofOqs1iVDunwGa7+sFIEIvyuxIHiNL+lDu0dpy4h7yNfXRR8o9Kr4xc1Lih7wHhWNjQj3Fsulbl8LdqGbBIrHvQns/wCUC6f6SB/LWMyYaw9AaNfhVjuzmyk92ZNB+8uo+masxSqRXLC4GwST5RUHtGNdEe0J8KnRYeuo4yvjlUvkzAyE2CAjNwvqOQtrenMfhJTlWOVlObvCNRlC8wWOubhbUeVV+J2OIsaksZy9vdJDxKm17qeRYLl8PWidAALDQUm8uTpbji0yjva7oFN5dt4uBgVQJHyOjBuZBPLyqNsvHxzYyKZl/XRWAOoWVSVJHouh8RV/vaAcJKCL93u/xXGW3jeh/D7rucNBZ+znjLOCRpdiCFPQiw+tTalq8nXiyYnh3Wl7xtfDn86CbaOzkl1PdcfLIujqfA9PDhVCMaWmjjnA7WNuycjRZYpRlEgH8WUW5FquZdsRR5VmkjRyBcZtL87eFOyYCN5VlIuQhUdCpZWHnYqCPOqNXwcuPI4fjW29fsMDCCWFY2JDxd0ONGV00DjzFjbmGoWw+zcQm0RI0ZYMRnZNUKlchbXh1ynhRNtja3YTQpkusxOZ72ta3IDXl6VYYvFLHG0jHuqpY25gC+lY0n8hoZZ41xaldfMhYXdyKMt2bSorG5RZCq/TUe9PwPh3aTCqoIUAyC1wS3Ik6lvGmsDDNOFkMzR5gGVIwhUA6gOWUl/HhVJjsQYcbiY0sHnRez/iawv6d4+lDaXYaEZZG1KVtL62i8wG143Zoo87dkcpcju6aWzX7xqTmqLgMCsMaxpwA48yebHxNSgtUjdbnJlcXJ6eCBisT2d+HFePDW9/oKxDeXALFMyZg2tiRpfS4PgdfpWtb8YbEPAfswvJcG2gJAzaLfS+orH8VjZ5I3hnjsU712TLIrZgSL2B4E6a8a5s8Uzt6HK4Sceb7EvdOBDMonAysrooIBC3WykX568fGrnczeiPBTSYdkIhkkIck5jG3yrJ+8trXoNw1xzOnDwpvEYfKS44NxHQ/wBKljmrpnV1fRt41PGuOV9zdsbukXhESFQruskhW+X5sz5Ab2BubA9bUEbxbn4/Dw9gn6fCJK8y5Fs+Zhbvrck2HS9Ffwm3kbEYZoXIMmHUWIN7xn5b+Itb2rQcJOGAPEVRrweZGbT33Pm7d+QoMS9tUgcW53PdtSdgbRVGU27wZWBHHQ6r5H8q37be52ExJzumVmPeMZyl9LWk5Nxqhf4TbOWQv+m+Ykr2ndOt7WUAgVmljOcaMsxMqjHu01mKyM2VdczDUAeHj4UiPZCus0shIYv3hqvfY5jcdOPGt9wmzIIiWjiQMbXfKMx0sLsdToBVrhcJG2cmNbyDv6DvWFu910ocGYsi8GIzb5rg4IY1TtJClwL2VFvZcx66Vc7rb0nEnLIgRjqCtyD4G/A0Ubf+GuFm1jXs84CSWJNkGq5A17EGqdfhg+Gt2WIZwWA+TKV42a4bW1FySF0xbLRq8EdXibtEAXlubanLx8eNVO3tj4iNP0LKzOco7tslx8xuTeqWS0sbZAup0A4mqJ98MIHyBy2tswUlfeg/ePF42BZYJmNiNc2txzKNzFDeHxS5bUuodYvJqO+uLtgZGSxDBRf90kC4rFQ99fzrW9zMd28LxNZgvDTkR+VZzLglUkW4edMt0LVOi63n2AZAZEHfA7w+8OvnWdtxrc4mDqGHBgCPWs/383e7M/aIx3WPfA/ZP3vI/jVJx7gmDGzYszVc4XDDOSeQFvXrUHZGUC5I/vlVngiGLEG+o8B/etcs3udmJKkOTRixPjb8Ki7LxLxIHU2yNdfMH8KnTJZTeoOK/VWHAA/jSRZeX4Tb919orMkci8JUv5G17HyIIolU1lfw3xVsOEvrGQw8m1/EH3rTI3uL13p6lZ5clTo82rl7JizZbWIbowIKn/Nak4LaSyoGAOYjVbag8x/zT3aU1LjMvACitxtS000KeK9mfUjgOS+XU+NUu8e3DAYlA/XOEz8kFwCfOxv6VYSYoselQt4NnDEYd0PG2ZDzDDVbfh60STrYbFKOta+CHvkqLhuyC3d2UIALte9y3U6X96fXbf2aNFkgnWJFVe0sCBoACQDcUrd5BKq4mQ5pHQW6IOajob3v41b4jKylGAKsCCOoOhFLpb3RZ5IxSxyV099/0KLb+042+zPHeQrMhGUE3VtOPAE6aE1E2s82R17IRYeXuEO4JRmuAwC6KpbKCL21vprVbu7M/ZYuIDMsDB0/jRixt55BRntCETwsv7Mi/QjQ/gaRe9uWyNYWo8pd/wAmN7mYzPhgODp+jI5grpr6Wqq25hV+1QynKwV+xlvY27Qfoyb8O9YfzVE3RwspJkWXs2v2c6Fc13XTPrwJFjfxoplwSBGjNyHvmJ+ZieLE9fwsKZW0SyOOPI2nz9+f2KnF7uixMDvh5ORRiFJ/eT5SKh7t7axBnfC4oDtEXMGGmYAgX00IN9CKJo10AJuQBc9fGo+KWJHWRyivZlUniQe8VHX5b2pnHe0TjluLhJX4fdDkmpt1Boa3t2EuJhZgv6ZFNiOLi2qHr4ePnUg7ywmYxjOJFFwGRlv5Zh60/iMROstxGrxl7NkJ7RBe2ax0YczaxpZaZWjMccmOSlw/Uw1o8pI6fhTsJHA8DRb8St2mgl+0ILwynW3/AE36HwPEeo6UHwAG4PQ28+lefOLjKmfTYM0ckVKIYfCcGDahjHyzQuPA2s6n2BrSMBt+KOdsO0gDK5ABuLHkLnThQFuThWjxWBkzBxmy35oHjkOUjnqRr5CpPxQwXZ46Qj/qRLIPEgFT/wCP1q2pqJ5EsEMmdx42s1+N71VnbEXbGHMQ/Qgi56AnjQpBtzvQIzZZBEpDHqeKt4G1St4IHlAkMZSaMXt99RzU9Rx8qdzrgjj6ZOtT54/ngMoxVjhBr6UA7E2tJMHjZ+/lzoRodOI09KLtj4pyiki7ZB78zTKeolkwSxtpvgsGmAYKeJvbxtxpeK0W/SqaTFszMpsHQkqetuIPpVzJ34x4jX2oTEnj0pFZjcWFseFzb1qofbKPLkDaAcepNV+/WID4ZlDWaM5l8hoD9aDNjo6gHKWa19L2bncVeMUc7lRom18DDi4zFIARyI+ZTbl0NA+9XwwLMZMO4JNiyHTXqhHDyq32XMgAlZirPy6nxowwkuaME8RSOKHUgM3T3eWOH9GMrm4cOTfOuhGtZxjcGVkdXtmV2BtwuCQbVuc8gQE24m+nsTWL72yZcZOP/wChPvr+dEkkYuQnggCKqjgoAHpTOPeMRt2pXIQQ2bgRzqm3i3ujgBEY7R/D5R5ms22ttmbEteRiRyUaKPIU7mjFE9xixh2ERLRhjlJGtunj51Y7FJA4GxJ4eVr1UiFgOBq32ecsYGut+Fckj0IbJInzvfS99NKgYs/o/Q1NiTiW4WAHgf8A1UCUXW37wH1FIhpuohNutihDiYlJ0kXsz0va6/UAfzVr2y5c0YHMae3D6WrAMZIUZWAAKkMpvexBuDWzbtY8Sqrr8siBx+Y/vpXVge1HHnW9hBJLbgPWoRe9TM1eelXIERoW5ClDP0NTRSr0GA3hFngeRBEHiLGRbHKRmJLrroe9c8f2qemnxMgyxRCInTO7A5fEKvH3q/FOIKWivtN7pWQthbGTCx5F1JJLseLMeJNPqgUBQLKAAByAGgFOvOobJfvEZreF7E1Ai2rC8hjSRGkGpUHXxo2Rj1ytvfuPgWJtbgCevPU+1UO1MVjGmjkh7PsbXMZPfdeZJI0NuAv51Z7XxGTDyuOIicj/ACmlwRBkVlsbxgC/DgLVj8DQelaqvtuMYrbkUcLzg9oicchBubgW42vc0NQbTbE4/Duy5U+zl1W98pNwdeugqy2tsJEwU0MK5QUZsup73zc/KqZoJFODfDqGZsMyC5sB3VN/MDNSybs6MMYaXXqrfwJe1Ie1xwKj9RAxc/vG5RL9eJ9au58VIsxKR9rGwBOVlDqbC9g1gw4cxzqn2Vi1CvEiFJEzGYSEdpmNrPpcOGudQdLCn9kbWSPsBIbdoAM3IHLz9bD1oS3sWWraNXX9hEcZhp0aCbTOMpjlBQm/TNxPQg1jO+W677PnsbtC5Jjk8Put0cfXj5bVt/ZgxEDIR3gLoejDl68Ko9jYEY/Z7QT3KhiqP+0tgCrA9QTby0qeSGp0dHTZVij7SL2umvujOdyo2G0cLYkK0mtjoe6zAHrrqP8AitF+NOE7uHmA1GaM/wAwBF/UH3rPMLhpcFiRFLo8EqPfk8YYHOvUEXHqRyrZviFgu32eeZDxt/qy/gb+lQitmmdHVSUc0MseGjLd5UviABockYt4+FaemJDARyEjhle2qkc/EVku25j9sy9HjX2K1q2Kb9EX1OQE+JA1tTw7nL1N6caXgc2dsgYfEmS94ZRoV1XMf2TbgCdR6irqRMjsF4ZMw/v0oV2PvHHJGWCG6yBRm65cwNhx9avxIe1IJuSdD4FDp9K1V2Enrb9/n/hYSEDIzi+lw38Q10p7DYzMt7cyPypnOpgBbkAPW1Vf249kW4BGUevOtujFDUuAe3unQQ4hCpMhGh8mvby1qp3exMrAMLFI0tl4WNuAq43k70veW6up58edgaHNnbXfDIUEejEkX5X5E89LV0qWxyOO6IpmiaTtS5BZgQNbAcxbl51oOxsYrAqDqRp+VY1BMc7qwFy179PAUebA2hldQOWUG59DUtaZ0S6acI2y3xxxbK4AjUr8t9Q3n0rMtv4GU4hy+XMct7cL5RwrZ8QO95ig3aWDvIxPh9ABVKtHNwYxNhro9he39k1RZaJ5UsLgm5HpVHPEAygVzwexVrcmM2npUzCr3V1PU1XyN3TUuFiFA8P/AFU2dKJUk1x4VDjfvqt9M1/bWlHx0pEH6zTWw/G1Yh3wPbQJPHhRn8N9qXhaK/eha4/ha5/HNQdjlJBuLetVeA2pJA5aNspKlT4g1XE6ZDMrR9F4DHBxY8anigD4b7S7fCKWOaRHZGJ4nXMPowHpRxDJXVycjJQr0VCG0ULFQSzLxABNqcjxyE2zWbkp0J8geNFm6X4JamqfenbbYURFVBDv3ieAUWJHmQa7D4he3WRGvHiY7eGdNQR0JUsD/BTO++EMmFYjjGQ48tVb6E+1LJvS6OjDCKyxU+H/AF+pBfaU82NlgvaNUuqcM4sCO9xF715HsVY8fDIiCO8LNIim6q3y6eeb/TS4YxHi4JidJcMxJPVQpt7H6U7DtgjPOcPOQxtmCjRBw0JvbifWpqu50ybW2NbVXxfBbbTh7SKRPvoy+4IFVe5e0BJhuJLx2VlJ4WFlt0uB7g1NwG1Yp1zRMD1HAqehHKhTGocBizOAfs02klh+rYm9zblfX1I6U8uVI58cbjLFLnlfHx8yww+0sRLi1imBgQqXVBYmT91m97gdKlwR9nCBzws5/wC2T/8AXJ9Kr9s4jt3hOHKtLGTIGv3ctvlJH3jYU9jtq3DWUjtoipU6EMNLHxsxH8tYkNKapUq9P55RH3wmC4iCRNGuY3t+0hBIB62N/em9ibCxGIcCdFTDqoABILE2+ZSp7rePC3I1NwOxDPZpLixDA8ww4EXoyhWwrXGycc7ilXK2+BDwuzZ0GRcUSgAC5o1Z1HQNfXzINWWz8GkKCNBZR7kk3JPjelKard5N5cPgYu0ne33UGrueiD8+A5mtpInLJKXI1vdsKLExZmISSMEpIdAOqt+6f+ausLL9owAI1zxIRbqQD+NfO2+O/uJx2Yfq4LjLEPA3DM3Et9K2r4Y4otsmDXXsrf5WYflUZU3aH1v2ai3wAfxAxDLOVIyZdeHUC9tNNRTW7e8ZAMbyFgeF2J9OOtafj4RIrFluQNCAD6EW4aVSYXDopuFUa3+Ue46VNw3uzph1mmGnSiOuynWFHiU5WnDcDfKRYXHhRdgHZyBlK9nkIuLdQR6Cm8JiSAACRrz1161PwZsaZRojLPKS39fqTsPBdGVrW10A046fSlDDLlKhQAdTpxPWvFe3kfxp1WpiTkygxuz810sLAg3PEX6dKD/iFsxopIgrHIyAAeIOv5UdyuVm1+VhY/lagf4p4hlmg1NuyOh63rU99h1tWrjkFd88GIMWACFzJG2QcLldW9xU3Zh0BFVW/wDie1xcDW/6Ef0H/NEmxgMqi3Hn+VLGF7nV/laI+za+YZYWQtGjHiBY1X4zC3cnr/SpOz1spBqsk3vwKkhsVEGBsQW1BGhBq0XscEuT5+m2ocuVdddT/SmswYqfGoz4cjpU7sggFSqkMe4zwpL4qwFtdbfn+dNzya03bUed/wAqnSLK6J0J0JbXT/1XYE98+QFJjnA/v1pWBPfY8qwovQcxgsTbS9Uj8at8U/GxuKpzTQJ5WaZ8HpCO3UnRsrAeVwx/1L7Vpcj2Rje1gT9KyfcLFdhNhwdA5yt/OLD/AFWrVsct43UcSrD6Gr4pWmRnDTJEbdRx9nVucl3J/iJP4VdzwpIuV1DKeR/LpQtuZiw+EjA4oMjDmCp0v6WNX0chFPHeKMy3HI/iCOLc4Nnw41CMMTA54nW7Ix53GYX/AK0ariEnw+e/6OSMnyBGvqPyoK25i1xGPhjGuUFWPnqa92BhcWgfC5f0JbVyflF+9l6hhUk6bXY78kFPHGTdS5f8+paRqsuHwbvr2UoRvrHr65TRQ1VeI2cbTKtgsigr+7IBa/8ApQ+hqfGxKgsLGwuOh5iqRVHHmmpcev13AjevBNhpVxeHGXW0gHym/AkdDwPjbnV7HjFkiR2sA6BrHXiNR41K2pF2iPHbR1Kn1FRcFscKiq2uVQPahKn6BPKp40nyu/oQPtaL3YUAv90WH0qx2dsWxzy6seXIVYYTBIpGUWqcwpiDZ0S2p15AoJJAA4k6AUIbz7/4XBXXN2so/wCmh4H99uC/jWRb0b54nG/rGyxnhElwo10zc2Pn7VjkkakaXvX8UYogyYO00g07Q/q1Ph98+WnjWObS2pLiZTLO5kdubchyAHAAdBSENlA6g/hUSpydjInOO6a3b4OT5tmIL3ytIv8AqLAf6qwiF7qfI1rvwJxBOGnj+7KD/mQD/bSAaQMQeAJGnC+lulVuIhCsbcDYinMTLk7xNgt83lzNBeH3hLjGYq57JAEiXqRexHnce9YaG8Btl6Xq5w7UI7s4cx4eIMSXJzOb37zan8aKMG2tAE3E4kKBe+p5An105VDbeFRM8QR7xoWLW7nAHjTc05VXa+twB0tfUU3hpxNkNrCSB1I8QwBFaBJmxbvJdMpiCBs37VyLgjqLUJ/ErA9uIZU1AUqb6E68bH1q13fkk7GEKtwydk5+4Yyy3I8Rce1WW0tlu8SZ3VgBY2W3e0sb30oQGU7Xwp+0R6XIQAewor2VhbKL1bf4OuckgEjga97O1MmbJ2xyBrEVmW8u4LPipXSwVmzDTqAT9b1pLGpi2IvQIz5cZ7m9SsUQV0rq6kTOmcUkiMzA2rwHW54V1dSjI8br14f37VYYHCkrmvqRce9e11Y+DU6IuOOlQIluQOpArq6mhwSybyCN3IKleKkEeFiCPqK2vBYoSxpIODqGHqL11dTYOWjeoWyYKbT2TPhZmnwlyrm7INbHibjmPwpmfenFOMiwZXI42bT0Irq6nlHS9mWwzWSNzim13Lbc/d5oyZpv1jfT/mjBRaurqrGKiqRxZcjyS1M9zUmRq6urSZEEpBp4YivK6sNKzbW92FwakyuC9u7Gurn05eZrL9v/ABBxGLuqHsYvuqe8R+835CurqRvc2gFka5J6mvX5eVdXVMcW/ToKZrq6tZiHcO2tah8CZrPil/djb6uD+Ve11KwYZb0lpo3XNkAa8h4fox8wHsPegrD4Qyww4RQUErNiJD9xb2VT6Wrq6sNCHcfFRo8uGR3fLKSGbUAAAG7cNTejHF40IpAuzHkv411dQA1g8awjdXGrOqC2oDEXGvPlRBg8IsaqALlQbE8ddT9a6uoAcaUL0AqP/j0Jjchs4Qd5V4i3PWurqwCvwu0BLGJbZQwvr08aqpdoMSezjZh14A+VdXUJu6KRS06mNjaIzBWUoSLi/Dy86nLNaurqZBkikk13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Protesters gather outside Nigeria's parliament in Abuja on Wednesday, demanding security forces to search harder for 200 schoolgirls abducted by Islamist militants two weeks ago. A local civic group is reporting that the girls are being forced to marry their abdu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684339"/>
            <a:ext cx="3657600"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1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7470648" cy="1368152"/>
          </a:xfrm>
        </p:spPr>
        <p:txBody>
          <a:bodyPr>
            <a:noAutofit/>
          </a:bodyPr>
          <a:lstStyle/>
          <a:p>
            <a:r>
              <a:rPr lang="en-GB" sz="3200" dirty="0" smtClean="0"/>
              <a:t>Nigeria: Boko Haram openly say their interim goal is "</a:t>
            </a:r>
            <a:r>
              <a:rPr lang="en-GB" sz="3200" i="1" dirty="0" smtClean="0"/>
              <a:t>to eradicate Christians from certain parts of the country.“ 250 killed in 2012.</a:t>
            </a:r>
            <a:r>
              <a:rPr lang="en-GB" sz="3200" dirty="0" smtClean="0"/>
              <a:t/>
            </a:r>
            <a:br>
              <a:rPr lang="en-GB" sz="3200" dirty="0" smtClean="0"/>
            </a:br>
            <a:endParaRPr lang="en-GB" sz="3200" dirty="0"/>
          </a:p>
        </p:txBody>
      </p:sp>
      <p:pic>
        <p:nvPicPr>
          <p:cNvPr id="90114" name="Picture 2" descr="http://www.trust.org/contentAsset/resize-image/202f7698-2381-4411-ab1d-ad572dcdbd84/photowide/?w=460&amp;h=318&amp;vn=201201091507"/>
          <p:cNvPicPr>
            <a:picLocks noChangeAspect="1" noChangeArrowheads="1"/>
          </p:cNvPicPr>
          <p:nvPr/>
        </p:nvPicPr>
        <p:blipFill>
          <a:blip r:embed="rId2" cstate="print"/>
          <a:srcRect/>
          <a:stretch>
            <a:fillRect/>
          </a:stretch>
        </p:blipFill>
        <p:spPr bwMode="auto">
          <a:xfrm>
            <a:off x="755576" y="1916832"/>
            <a:ext cx="4381500" cy="3028950"/>
          </a:xfrm>
          <a:prstGeom prst="rect">
            <a:avLst/>
          </a:prstGeom>
          <a:noFill/>
        </p:spPr>
      </p:pic>
      <p:pic>
        <p:nvPicPr>
          <p:cNvPr id="90116" name="Picture 4" descr="http://www.teapartytribune.com/wp-content/uploads/2012/01/Christian_victims_of_Nigerian_Islamic_Extremists.jpg"/>
          <p:cNvPicPr>
            <a:picLocks noChangeAspect="1" noChangeArrowheads="1"/>
          </p:cNvPicPr>
          <p:nvPr/>
        </p:nvPicPr>
        <p:blipFill>
          <a:blip r:embed="rId3" cstate="print"/>
          <a:srcRect/>
          <a:stretch>
            <a:fillRect/>
          </a:stretch>
        </p:blipFill>
        <p:spPr bwMode="auto">
          <a:xfrm>
            <a:off x="685801" y="3581400"/>
            <a:ext cx="4451276" cy="3048001"/>
          </a:xfrm>
          <a:prstGeom prst="rect">
            <a:avLst/>
          </a:prstGeom>
          <a:noFill/>
        </p:spPr>
      </p:pic>
      <p:pic>
        <p:nvPicPr>
          <p:cNvPr id="5" name="Picture 6" descr="https://s-media-cache-ak0.pinimg.com/736x/59/67/47/596747585a960f403a5a27d5aa3b34d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851" y="1916833"/>
            <a:ext cx="3479949" cy="47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2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http://i1.ytimg.com/vi/c1ASlyvBCtM/0.jpg"/>
          <p:cNvPicPr>
            <a:picLocks noChangeAspect="1" noChangeArrowheads="1"/>
          </p:cNvPicPr>
          <p:nvPr/>
        </p:nvPicPr>
        <p:blipFill>
          <a:blip r:embed="rId2" cstate="print"/>
          <a:srcRect/>
          <a:stretch>
            <a:fillRect/>
          </a:stretch>
        </p:blipFill>
        <p:spPr bwMode="auto">
          <a:xfrm>
            <a:off x="539552" y="404664"/>
            <a:ext cx="5112568" cy="5832648"/>
          </a:xfrm>
          <a:prstGeom prst="rect">
            <a:avLst/>
          </a:prstGeom>
          <a:noFill/>
        </p:spPr>
      </p:pic>
      <p:sp>
        <p:nvSpPr>
          <p:cNvPr id="103430" name="AutoShape 6" descr="data:image/jpeg;base64,/9j/4AAQSkZJRgABAQAAAQABAAD/2wCEAAkGBxQTEhUUExQVFhUXGBgaGBgYGBcXFxgYFRcXFxgaGBoYHCggGBwlHBcUITEiJSkrLi4uFx8zODMsNygtLisBCgoKDg0OGhAQGiwkHBwsLCwsLCwsLCwsLCwsLCwsLCwsLCwsLCwsLCwsLDcsLCwsLDcsLCw3Nyw3LCssLCwsLP/AABEIAMIBAwMBIgACEQEDEQH/xAAcAAABBQEBAQAAAAAAAAAAAAAEAAIDBQYBBwj/xAA+EAABAwIEAwYEAwYFBQEAAAABAAIRAyEEEjFBBVFhBhMicYGRMqGxwRRC0SNSYnLw8QcVM4LhFlNjkqIk/8QAGAEAAwEBAAAAAAAAAAAAAAAAAAECAwT/xAAiEQEBAQEAAgIBBQEAAAAAAAAAARECITESQQMTIjJRYZH/2gAMAwEAAhEDEQA/APbkkkkA2qLFQYh3jpjnPyCIfoUP3gzt3JaY6CyJcFRcNbZ82IqP08/0UxEscAI+Iet0zAnxVR/5D82tP3RFJkT5k+5lAV2BALKTHRmBu3fR2yB4rS/au8h9FfOg5SOf2IQPEcMS6doRPaep4Z9zVAWqxqU0I5itlgOo1RPCKexQPamYeoFZdlm//ob/ACu+irqituyY/b/7D9QlT59tU50t/wB0f/SE4o+atFhAIOZxBv8ADAH1KmYwWuZL51Man09FDiROJZ0pE+7x+imNKbjsG11Os2AAY0G4aFgeM4drKtRrRAblb7SvRatP4zmcJcBY22GhXnfGqmavWP8A5D8gnC6V0rjXQnKN6djNf8A7Qml4H+KmdQbwDy/RH9osJhDR72kWhxiA068wW7LHAruaynFasuEcaNElrhnpOs5h0I6dVb9mKFD8S99LO7K0uYLCARBDp3ErIHVa/sCA3vnkH8rBAJ1PT0Sp8ts+pkaDEhrSTpt5+qzHY+ofw9WqWu/aOc6bfnJ69QrftFi8uFrvEzlLRYgybb/zKmxvG8Pw/BUhXfGbLDQC5xAiTA2sk0S9qseKeUEGAGi0a3dGv8IXldcy8n+r3+61XHeM08U0VaTs1NwJBgjWGXB00cspmkk8ynWZuZT1sYXtDSAXA2dvHIlDuCjcosEU9fEtBDXE55OZ0mOm+ihDQXGJI2KtX0G8h7JjKQAsFOLvWhu5XESWpJk+lgV1chcWgJ2ipm1gcXTAiO7Mc73urbN7KKng2Bwdl8TRAO8IsE6jmGYO8qGL5hf/AGN/REgLi61B7pRyXSEkkADi8CDJHsqatSWnUNbCtdqPVOVN5ZOqxDVGrQ4vhh2IhVeJw4YC55AaNefQDmTorQqXhWXZjMKpLQ0+A6kjccgUL+Hc68ATeJ05AqXh+IdQc52UOBbGum6VlOZrTMectMgDMSJuY+FxN4VXj69T8V8LbUm/mO7nEfl6IXCdqAaVN3dkRr7Fsi6C4nx0ucXspmcobte516iVPlp4cr4urkNRrgHCr8JJIu7n6LP1ahMuOpc4/ZOqY+plyhjhedRfVRU2ktbIuJ+ZTml1mGPKr8TxOk2xe0FWFZh5LG8ZYBGURJ28yjq4njn5L7/N6P8A3We6npYpjxLHBw5hYV4I0ujOFYxzWho05eZSl07xjXOpOBDp8JBt1B1XonYEAUNRLnkx0aF5njMbD+7/AHAGnzA8Xzleo9keI0W4WiDVpg5SSMwkEk6j1R0XMN7bYtvcNZmHjqtB8gZP0C8//wARuCVMRXOWoMopsDNwbXiOsrY9t+Itik1pB3nUXiY9FjxiyX6n4R7uMff5LXj8Us2p6/JZ4jGYQYnD0+6cYAJ2BGpOvqVB+PqjQj2Wi4pVljgLxv5CTPuFQjGtAGmb0T64kKdWhP8AqBzHgVIIOsCCOqu21wdFhsY7vK5tafkFoKWJ0Ern69tMXD3JhVe7Eqq4jxZ7agDTaLhSJLWkSWcbxipH5fYpI2K+FfW6Y5R4vFMptLnuDQOaoK/bfCsPi7wDY5DBWiavqdZriQ1wJGoBBjz5JxK80p9qRQxVapSZnp1YN5abbj3KsKn+IFIj/RcHebSFTO81ue9HMe4TX4xjRLnNA5kgLzHHdscQW52UoZPxEGPcQFzB9qsTlc4sYRH5gY9L6osPnmvRqvH8O0Emqy3Iz7KkwvbHNVIyTS2MQR87rztwe98kBuY6Tp5BX3D6TmgOnKG3zJY08vQaPHaJmXRBi6B7S8TacLV7uoA7LYjUGRp1WXbiQ27XNd1I1Unaw5sCKjAIFRmaNYn/AJCVmQ+Zfk7w/itXuGl+IIlsyYPuYQ+Lr1KrY76nUbMjTXY+Eqvw+FojDVBWJYQZLTYlurcp3aeQ3UWCdgazYFRlN2zX+A+hNionn7dGZfQqpTrRbN5tf+oQdRlb9+sPZymHBp/06hH+63yKGrsr0pl5IHODbzKfwo+Uv0gpY/MS1tZ3gMGWaEel1JVdVcI71hHoPoqXhuPc+nncweLNGWW2nXlPVEu4kzdpI5GD87FP0nxfpIMXXbVyNYLiS/KctrCCp2VKodJYHeRIhKlxLCFmlVr/AGA9pUJxtKYFaDrBcCfml8qd/Hz/AEJq8RcNaTx7FZ7HYfMdSPNp+yu21XEkNfbmRY+oXTUfu1jwl1bYOeeefTLY3hpy+Agm25H1Cm4Tg8lSm6oW5Rc+IH4bxruYCfie1OWq9ndU4aYnMRJ32XR2gBEmgCOYc0/ZTN5Lqc9AsTTzNqVX/HIIuLyfFumcCwpq1g3RsySSQBveCh+0eIL3MDGQMuYt89JhN4Pjn0nSAQ6IsQQQRBs4LTm+f3Mu+bn7WiqcbfiMSKMgspghrgImAr0Ug1w6T7MafuqH/D3hzS+s8me7gD96XCfoFf8AF2FlJ7zYu8IHIak/JdfF3na5e5nWMfxri7qVMhobL5Mm9nHZY/FVy8lx1PKyO7TVcz2RpCgwuCzycwAG25XP31bcb8ySaMoUoaBvCVWfXZCV8S4EiNP62QneOJMGFipZnET91U1nguMzqrClw2o4+F2bnsmHgtUSS1SqeD8O4hoA06lJdGGqDZJMa9s4pxEve12XNEgTvymVPxOgX4UCoKZeLiPCQDqC7eyxGLxJHgfmJaSLeyVdju5adgf4pvzJXRuxliUAAgGWxIvBReGoszt8QNwNHa7zaI9VV47HUntaQXh3KBHnKgwmLDKjXFwyggxcnXy1U6vGp47j2YeKZaXMeLj8pg2MHQ9VR1+Kl9qdGpE3EuMz5Cyj7TdoWV3gtpnw6Fx+wQJ7SVzYQPJoStEja8LwgdlLszTsHW25FW2HoOa6S5rhyOaI6NmPkshwLHYk1Guz5msh7mkWyi/i5K9dx6nUqOeH02sN4uCD7aKbzb9teeuZ9PTcCwOYCQ0yOQCDGPwdQvph1Jzm2eyATb+GLrz7/OKzagdh8S00yPEwOYR/9c159xXD4jvXVMjpLnGW+LUzq0pZZMLNuvX+P1sOIIeIFrh1ug6LOYtmEfcmk7QXtHqV58wmpZ5M/wAVRw0/mlWvCB3d2vD28pafqQs/hMb89/VaJhw1IkggBtzlc4A+RFiizXbWpZgHAOkZXakc7aKAkimHPoksdoYDh7KLE8So0oFSm9si3gP2uPVTnU/tpLzf6VbsT3DW0e6MScsciZ3i6gxdVpIDmup/zAx76Kwr8TwT4JqCW6SXCD6qI8Spn4asj+ZpHzlaz8tsR+lP7B/gpEtII6GUPWwro8TZHUSFW4rj+Ss5r2tc3mAA4dZCMf20phuRtN7hOpMEeUlVsrOzApwLAbNyn+GW/RE0qjmmTWqZQCS0wRAHW4T8HxKnWuAOsyI+yZx4tbReW5fhiQ6TdImepcP7xucuMuJPud1I7CPFNtORGYkknUmANegCmw+PZlaA5ugEIXH4sucAJgXkaSEbibzEWMqF1R7gfCCGi+zbBRsqPuW5onWD6qskzI1lWn+Zuc3K4jTyKfyTnkdwDiz6XevY4tM+hHI89lP2i47iXCHVDljYATPkqOhifAWBsEwJ5knVT8Zr5oHIa7Lp4/g5u/5hWUQQMxMxOqNwzwG5YzTyFxyPNVrXOfoAALWt6nqrzguLNB7aktzN0AAdpznVct6xvOdRYAk1AHNJsWkxA8yrDGcPbTaH+AhxiGkFw8xyR/He1lXEuFR9Om0gRmY3IT1N1R4XEuqPuYHTVL5HgrDOc0y23oiqmJqG/hndMPDgdKjkx3Cj+8SjKfhN+KdyCSH/AMvd19gkl5LwvaHG3B5LrEzJAkX9VY4/iofSLPCGwIP5idrbKhrVMtVzQWthztbWnyRweHeHKNt59VcqQWF4fUqmKYB8yB9VHUwuSoGPImb5TPzCazG9257cpcOhI0UuF4i4EGnTgGxuDmvvIVGt+IcLDaeVhi++9ll8FTdnJuANTsAt1xp8MmNm/OyyWMrsMjM0He/LSyVA7G9oabaJpUZJd8TuY5dVVYau97A1rd5MC58zsg2Vw2RmYPmfYI7gmODKgbeH7xAnZSci7w+Ca9sgZX3HkVle/NNz2OkOuJk68wtNR4pS7yA8S6xF9QqztTg7iq22gcfp+ieqxZ8Br+EeBp5nU+6sOIYeo7/TDRGpuFmOCDKRYAn8038rLT4J7gXGpWa1jR8MB5JGu4j5rXmTrwm34+Wv7E4A16YZifyPBAA8L2gTBI0uju03Z9uWtWiHZrDYtgREX5hYHhvbwsLmNY8A6EXMcyFoMP23eGwCM0auBB+YUXfptJzfMrF8ZxlVtQNyBo0AcLune4UHEaMNH7Nhedg0Tby6K44tiTXe6pU8T3CMwtl5ERuFTY3hVR0FjwI0O+kes3U/G/Z2WK3F0qQJNRmWbAyZmOSr3Gg1ph7j6QPmjeJYKqC0OFR7Br+aPJCYSllw9RwEPa7fXLPVLE2on1BSaCx3xC8IfE4iWG8lxuegTKFVrntkaGT1vOi2FCth4JDGgzpA3181XM1naxr6Tdrw2T1UROYWI8gtF2gwVCQ+gCLeMGQ0n+FVNfByMxAb66+inqZTm0K1t/hIt800akkaCysuG8OLnAZy1u51gbkDdGcW4T3IMk1C/wD0n2yuAMRA0PRKUYpqAyjM4ROg59UZwzhxxAc97g1rQSBzIiyhp8ErEnvGuYWgnK4EGB5hScPo5muAmJEwT9F0bnHj0wzevPsNicPF2uMckqFci0x6IyrgQD+Y/opaeEYufGuh2jN+ZSUaJaZCIGGa3aZtCa5hBGUR+vmjCTsxT+Q9P+USzFu5/L9EA1r91P3+URunoWLcXbX5FJUhxLv3Xe6SXyGLvFuZmNSpOtwIlR0+I0ZnKQAedz57ITijpkjTQqoFQDUSjRjQ8R4rSqf6dOHc519NCpMFXkgSA7lYfRUdHGsaZ7u/np8lO3ibM2buzm1nMB9AnoegccH7En+Df7rz1+De50wI1m8e51RmO7VV6lmw0RFhJ9yqTEB58T5M7kynaJFkzBgG5b/7NH3Uxpi2WowRzdMlUPdGFKKdtCTt/ZT4U2FDCU3APaGzrI57qyxVAVWOa7Qj+yz3ZmqWzTcbnxNHLmjOMY2pRZma1pG5N49N01M8Wmm85cwi2s6aqxdimug54LdCVn34txM6yZ9SpmveQLWPmlKGmZxlpAEAuHxGLQEzimKcGucWObEAAjUG8hRcOpM7twDRmEZswMxyGsqw47xBr2ZGgt8IsbkaQr5509VVBrsgcwFr3X+I+8GyJxnEMRTDWiCSBYgSZ8oRFehh24bvc5Y6wazN4v8AcDePJUuNxeYtexxIBsDrEfTVF8DyOocartnMwHyB+d0zHcSJALmC8iNriLzdd4dg6WQvrPPiMwDYdLJuOx+ELYgu5AW+am9U1SzICABJ1tsOpOqvDjabW5WCB/WqzzMQxzobmaIteT7q2wdAfvT53Ukgx7nPytab662/upadJzYL7gfvW6fZE13NaBaTqYtA59U2tiAWgS7KLgA7m190ywxz3FzQxoaBvGv6hLGAvOS5IghwEBr23BFkVRLGxJcWnQ6uTqleczA0O5E6eyCF8R7U4qrh+7xD2Oa4ASWAuEWsRBWWwuDfTLsrwWm8gGP+FbuABaXNl0flzQPU2UDaLgSRfNzRtzC+0f4gQJJJ6C3zTMLvLyJNhA0RFPCdTMkpYvDZm2aAYuTMn5o8l4BVCWAl0zNjzU9PEEgaLlPh7sozFptuSm08O9vKOiXkeEwcd4XHaiQo5cDp8kn1ncvsgkhef3SkntoPj4T/AOySfkJW4Qd3lzkjkASVRVaZzZQCTK2gwpDM9MBzdDG383JZbiTcleTaSD6FFOXQzcFUP5CnO4fUAJy28wtOMZh2tH7RnlmCHr8VoFsZxpsCUBmMNiS02PT0VniaBJlxgRYAzdU7XgF24IIH2Kne90NcTAiyKQqkW/mfHopamLpgQweL97p5KpqETqVLRABFp8ypXFph35crgZcDbXQ6glEV+MucC00wQRFydCg6dQ3sOn/KbncbWH1IKcuBPwrhLqk5iGs0kC5V07D0qQAc90dYPyAVK/jb2Qxoho5CSfMpsvxEi7TBN9T7pKGcOfTD8xqObJMSMwjS4mfkryrhi8FzH032jKMoB6kFZfAYYMmTJG2s+SLBkhsxaSIvHUrSdZ4LE2KxFcDI5sWuSGE+8kwqsYSqSS1kz1F/mrGm5mZwk5AImTr580M/BuOzyBOjzHSTNil4ac9Z4F4ThxqAmu9lFnUg3HJrVW9oMFhWlv4YvIuHkgtE7QFHQwh8QsDP5nTHQc0TTwAyHO+SLW08vNH0n71TMY0bIqlii3R0AeyueG8FbVpuIMGY05fVd/6ZdE5xMxBFpKfw6X+pwrhUD3CYnzm3krTD4UAX97CVK3sxUaZAvzF5SJOUy2ZEAkSAQpss9otl9JadBosFLkVTRfVaYif5WmL9Qi24/LdwLb7gx/ZNAtggS5pI+qFfW8Rhpy7G3spanaNrhGZvsgsTxKmIgkk8tAkLKMmdk422VTV4y2DEz0i6npcWY5t3Qdwdf+U9KyjM4ykZZJ57KsbSqHYDrMI5xBj+yTiN0khzTc0mfFAnML28wuNxQIJa77j5KdxgHLvzuq5mBaJJ33ghMAnccqT+X2KSL/Bt5JKfI8NDw7jwoVMp8THa9JQnaLgprxUom41ZzHNp+yo6uKpzJGnnJVjwjtC6m6WiWusWkSPMKuep6p5/1W/5dSaPEXSNQbH6LtGnRc2YiNz/AHWk4jUo1KZcWi8m9y0xbqPosh3rSIAHrCOpl9gU91JrYix3iZ8lXsvZskDpBT3GfzTHspTiIENyid9T7pHiKvRFspJ6RCnoU8o8QPyTqVQNJBJI3MT8k57hpoJsT8R9NkrFQbh2jQQi24YAXhB4PCEx4jAv1VjSw2Xr6pYYd9E7ROyGe17S5xPiOgHXW+yt3U7f2WbGErMdaTfWdU8GrSmx2UBsgxfTXz1KP4LwapVe1gOpud4OuijwjXFtx56L0v8AwzwbG5qtQgE2GmiVVHD2TpYamHOZIgkmCYiLlec8SIfUcMoAmwM6L27tbx6kyg9rarA4iBvfqF4ZiXQZPin9eSUO3YZ3bRLGi5F3cggq1BjPhc4azIGqkc+q0WDHDlEa9SVVcVqOkA2DdYIM/qtMZ3r/ABo+A4pjfjl1M9RM7H7InifEKdSl4GuAdrmiQBpEFYbEYoeHKXCPT6Kelxh4bDXTaIdcjyKrbJifFrSU6xpss8gRv1tbmhmY8ZDEvIMXtA1JCCrcTFQBrwRDdeo+yrWYrKTDolZ3V+G74X2vdORtCQBqyY6A/qrel2qE+Km5pOsgGPSV5nhOIFrhlJDdDG6uu8qZc2QkHckC3ULSfl7nhF45taTtTVoYmmHts4NgEAAgk7rB41j6cAnMPn6q+bxVhp92B4ztzQ2E4U6qXZnFomNJlR1b1dPm/FnXEf1OvJNdI3+S2f8A0tSG7j5wpf8AJ6LWHM3NY3O3lCR/qRnODYh/wiC0Dex9Fctq9D5WkfNC4XDsZ8IUweNhdGpqbMmlxtYKJleJ09RZRltQjMCPKE0iC1JB/injVnzXEBW0AGy4tznbMLD0BT206tRwa0AToBYDqeQRtWnl/NMdAFJTe3LABnUkfTqpUCxzXUxlHiEjMdieQ6IKWucJaQOU2VriqoiMqFp4Qnb5o0Y64gaAfog+7i4HqjmYUgGCJ5J1PBE3v9kSr8BcJMmWz11ujXVhqu0sEJm56f0U40jvAGyLTmDOEuJBMIzNzVXSxPiADoHQaq0Y+BqCjSStAIJ262XCEzPIXS7kjQ612XefRSsxz26EjoDCHIXXaIOO1yXOzGZPMyhCXSRofKYTMRXc3mANQEjjmgDUz0QZtWgcpuTbXRUlfBvcTAIG2Y39SFoCZII9lzPJ0EDZEqbNUJ4NUcLkA8kIeF1QfhnyIWvZV5BdyJ/JPxjHOFQfG0wdzrGi5SLBUE5g3oJK1FenmtaOoB9uSHZh2tJJA6kiTfojRiKkcMfg5bm/sjMfSquyhpIYR4jGgHJAMwzS8kgETa0SB9FpcJVz2QGebwcU3B5eXN5xcFEVcd3JDmuzNOrTrPMFWXFMHmpuAMGJ9ljMOwkyfF0JsjS9tthuOsc2XEAdbEfqouLcZpdy7I8OMaKqwWrcxAiwtYBP43g6LagnM8uEgz9LJps8qxvETAtJ9kVSxs6gofEYUMaCWxPM3TMO47WUHasqFQXBEDa/2Tm4slpY2BGk2CDax5MhsxrcpOrm/hHkDPzVeSEsrvAgtaTzv+qSGa48h7pILCqViSiKTyBoE6lTkKMl2kQFnrVDWLnamApQYCaKc/8ACnbT5iU9BmfoJ5rtbEuIgW8gbqWozkbck1rI0TDmGc7f9FE6m51hMexU5aZ5/NKtVh0E3/d5efIICShhgIhcqYhs5RL3DYWHqdAhvE8wCMvISPc6o+hSaGxb0QZjadV2pDW8m6+5Uj3kWifqutgeZ9UnCw+qNGIqNclxE/qic/K4Qb6LRdxy9d/RcpVyZJkDY6z5pge5oIuFGcK0iMoHVN74QN/NEsqDYoCNtIAaAFRuHL7qchRucNOXJAdY73TnHlqosg6+6TaeXmkCyndcLAnZlzMmQbJlm9lLhonNc766FMeSddF3OZ1sgOs4q7NDm+EzH7w81SVmw8uFg4mG7hWde5mbIV+VzgG7bkISlw99UQ2myRUJdDNjp7oYsmScwI+Y6qSi4vGTSYEG9h0QVLieCfiHgtygAT8Qg+UIV9NzDDhPXVXVXCim093BIFuqzT2VXmXWvogRfYOq1rH8zpCrq1YF1h6rtBxFiiGuBRvjBhjXLqdlSQDxWDW6IKvXJ1BC42uBupHVw5sbrNblCoQpmVOqFY/zTs4m6AMFQEKNjST/AFZQPcCbAp+GoESbxsE9AqpQfFnRzjX3XKGGDRpc7/1qnGvYc1HXa4wLehQBbXCOqhqv0EBKjaxj0UFTntKDgmnICTnO1ER1lKm+y5VqeSZpacHW6m7oblDMcmYrEtYASYugO1GgGxspWuUYqzEQRulTpNEkb6pkID+SWbeUPScSnZ52PLTVATiFwqCiIsnF/wDdBHEbJjwRZOlML0Ag0AdYUTusQnueh6pd0KCcxFUtbAi99B90zE41oa0NdM5c33hcxFAujNPoVEzBtbof69UabTcX4AGsp4qg7NhqoAdbxU37td67qnoODKrbE3iVa9leL/h3Oo1gX4etaowwQAfzjkQhuK8DdhMUzxF9F/ipO1BB0E8wqs8bGe/VE1KesIHF4c6gX+qLe8grneA6qQocwvNin4Ws0kCd7+SfxqjBzi43EfNVjMR4pyhKKaYOwe9UpKgNQ/uj3SVJxCWHknU/KVJVIXaJtZZtEZcSlTAnS/NGUqI3Kd3IlANZRtmPsispLdfQWTWNEWlOc4QmWom0zp80+NkqGigxDiZGnlqhQgUCVx7CNk/CG0TPmnuAIg/3RoDUabrEkx5QpKpgwTCfQJykU2k5bdJ6ynjCPDSajbH2QeOR80qtBrtRKHwbibRb+t1LUJ6JlXWsA0AUjjKYwruVBakCidTG5Os6nVd9Vyo0kWj1QEWkgFJzyRE3XQzp5ppEGNSgJGvm2661vVNIXHE+aCOL0wvXCUwuQDy9dDkwGV2EEhxTHG7Y6rQ8Ax4q0/weIdF5pPj4Hcp5KjSY73TlylZvhacWd+HqGlWs8adRsQd0KzEscYButLgu74nQ/DViBiGD9jUP5o/K5YPFcLqU6jqbwWvbYjy5K7J7hT/VvXAykOIghZhhhxEzfVTYhj4UNGkVGKgtr7JJolJG0JHhT0BZJJZ/airGy4w2SSS+zS4dFtFkklRfZlUWSqDwBJJMIqR181Z0R4HdGmPZJJTfTSewHAjLwDodVo8a8mkySfiA9EklMdP5/UU9UQ61kPV/MkkrcZmENgp3pJJwjAFIkkih2oh9iuJIL7SjRNCSSDNKgdqkkgRI1JqSSElUXEkkzEcOeRUYQSDmFxY6rW/4qsHe0HQJNO5i58zukktOf4VHX8mArixUVHRJJRPar6SBJJJ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32" name="AutoShape 8" descr="data:image/jpeg;base64,/9j/4AAQSkZJRgABAQAAAQABAAD/2wCEAAkGBxQTEhUUExQVFhUXGBgaGBgYGBcXFxgYFRcXFxgaGBoYHCggGBwlHBcUITEiJSkrLi4uFx8zODMsNygtLisBCgoKDg0OGhAQGiwkHBwsLCwsLCwsLCwsLCwsLCwsLCwsLCwsLCwsLCwsLDcsLCwsLDcsLCw3Nyw3LCssLCwsLP/AABEIAMIBAwMBIgACEQEDEQH/xAAcAAABBQEBAQAAAAAAAAAAAAAEAAIDBQYBBwj/xAA+EAABAwIEAwYEAwYFBQEAAAABAAIRAyEEEjFBBVFhBhMicYGRMqGxwRRC0SNSYnLw8QcVM4LhFlNjkqIk/8QAGAEAAwEBAAAAAAAAAAAAAAAAAAECAwT/xAAiEQEBAQEAAgIBBQEAAAAAAAAAARECITESQQMTIjJRYZH/2gAMAwEAAhEDEQA/APbkkkkA2qLFQYh3jpjnPyCIfoUP3gzt3JaY6CyJcFRcNbZ82IqP08/0UxEscAI+Iet0zAnxVR/5D82tP3RFJkT5k+5lAV2BALKTHRmBu3fR2yB4rS/au8h9FfOg5SOf2IQPEcMS6doRPaep4Z9zVAWqxqU0I5itlgOo1RPCKexQPamYeoFZdlm//ob/ACu+irqituyY/b/7D9QlT59tU50t/wB0f/SE4o+atFhAIOZxBv8ADAH1KmYwWuZL51Man09FDiROJZ0pE+7x+imNKbjsG11Os2AAY0G4aFgeM4drKtRrRAblb7SvRatP4zmcJcBY22GhXnfGqmavWP8A5D8gnC6V0rjXQnKN6djNf8A7Qml4H+KmdQbwDy/RH9osJhDR72kWhxiA068wW7LHAruaynFasuEcaNElrhnpOs5h0I6dVb9mKFD8S99LO7K0uYLCARBDp3ErIHVa/sCA3vnkH8rBAJ1PT0Sp8ts+pkaDEhrSTpt5+qzHY+ofw9WqWu/aOc6bfnJ69QrftFi8uFrvEzlLRYgybb/zKmxvG8Pw/BUhXfGbLDQC5xAiTA2sk0S9qseKeUEGAGi0a3dGv8IXldcy8n+r3+61XHeM08U0VaTs1NwJBgjWGXB00cspmkk8ynWZuZT1sYXtDSAXA2dvHIlDuCjcosEU9fEtBDXE55OZ0mOm+ihDQXGJI2KtX0G8h7JjKQAsFOLvWhu5XESWpJk+lgV1chcWgJ2ipm1gcXTAiO7Mc73urbN7KKng2Bwdl8TRAO8IsE6jmGYO8qGL5hf/AGN/REgLi61B7pRyXSEkkADi8CDJHsqatSWnUNbCtdqPVOVN5ZOqxDVGrQ4vhh2IhVeJw4YC55AaNefQDmTorQqXhWXZjMKpLQ0+A6kjccgUL+Hc68ATeJ05AqXh+IdQc52UOBbGum6VlOZrTMectMgDMSJuY+FxN4VXj69T8V8LbUm/mO7nEfl6IXCdqAaVN3dkRr7Fsi6C4nx0ucXspmcobte516iVPlp4cr4urkNRrgHCr8JJIu7n6LP1ahMuOpc4/ZOqY+plyhjhedRfVRU2ktbIuJ+ZTml1mGPKr8TxOk2xe0FWFZh5LG8ZYBGURJ28yjq4njn5L7/N6P8A3We6npYpjxLHBw5hYV4I0ujOFYxzWho05eZSl07xjXOpOBDp8JBt1B1XonYEAUNRLnkx0aF5njMbD+7/AHAGnzA8Xzleo9keI0W4WiDVpg5SSMwkEk6j1R0XMN7bYtvcNZmHjqtB8gZP0C8//wARuCVMRXOWoMopsDNwbXiOsrY9t+Itik1pB3nUXiY9FjxiyX6n4R7uMff5LXj8Us2p6/JZ4jGYQYnD0+6cYAJ2BGpOvqVB+PqjQj2Wi4pVljgLxv5CTPuFQjGtAGmb0T64kKdWhP8AqBzHgVIIOsCCOqu21wdFhsY7vK5tafkFoKWJ0Ern69tMXD3JhVe7Eqq4jxZ7agDTaLhSJLWkSWcbxipH5fYpI2K+FfW6Y5R4vFMptLnuDQOaoK/bfCsPi7wDY5DBWiavqdZriQ1wJGoBBjz5JxK80p9qRQxVapSZnp1YN5abbj3KsKn+IFIj/RcHebSFTO81ue9HMe4TX4xjRLnNA5kgLzHHdscQW52UoZPxEGPcQFzB9qsTlc4sYRH5gY9L6osPnmvRqvH8O0Emqy3Iz7KkwvbHNVIyTS2MQR87rztwe98kBuY6Tp5BX3D6TmgOnKG3zJY08vQaPHaJmXRBi6B7S8TacLV7uoA7LYjUGRp1WXbiQ27XNd1I1Unaw5sCKjAIFRmaNYn/AJCVmQ+Zfk7w/itXuGl+IIlsyYPuYQ+Lr1KrY76nUbMjTXY+Eqvw+FojDVBWJYQZLTYlurcp3aeQ3UWCdgazYFRlN2zX+A+hNionn7dGZfQqpTrRbN5tf+oQdRlb9+sPZymHBp/06hH+63yKGrsr0pl5IHODbzKfwo+Uv0gpY/MS1tZ3gMGWaEel1JVdVcI71hHoPoqXhuPc+nncweLNGWW2nXlPVEu4kzdpI5GD87FP0nxfpIMXXbVyNYLiS/KctrCCp2VKodJYHeRIhKlxLCFmlVr/AGA9pUJxtKYFaDrBcCfml8qd/Hz/AEJq8RcNaTx7FZ7HYfMdSPNp+yu21XEkNfbmRY+oXTUfu1jwl1bYOeeefTLY3hpy+Agm25H1Cm4Tg8lSm6oW5Rc+IH4bxruYCfie1OWq9ndU4aYnMRJ32XR2gBEmgCOYc0/ZTN5Lqc9AsTTzNqVX/HIIuLyfFumcCwpq1g3RsySSQBveCh+0eIL3MDGQMuYt89JhN4Pjn0nSAQ6IsQQQRBs4LTm+f3Mu+bn7WiqcbfiMSKMgspghrgImAr0Ug1w6T7MafuqH/D3hzS+s8me7gD96XCfoFf8AF2FlJ7zYu8IHIak/JdfF3na5e5nWMfxri7qVMhobL5Mm9nHZY/FVy8lx1PKyO7TVcz2RpCgwuCzycwAG25XP31bcb8ySaMoUoaBvCVWfXZCV8S4EiNP62QneOJMGFipZnET91U1nguMzqrClw2o4+F2bnsmHgtUSS1SqeD8O4hoA06lJdGGqDZJMa9s4pxEve12XNEgTvymVPxOgX4UCoKZeLiPCQDqC7eyxGLxJHgfmJaSLeyVdju5adgf4pvzJXRuxliUAAgGWxIvBReGoszt8QNwNHa7zaI9VV47HUntaQXh3KBHnKgwmLDKjXFwyggxcnXy1U6vGp47j2YeKZaXMeLj8pg2MHQ9VR1+Kl9qdGpE3EuMz5Cyj7TdoWV3gtpnw6Fx+wQJ7SVzYQPJoStEja8LwgdlLszTsHW25FW2HoOa6S5rhyOaI6NmPkshwLHYk1Guz5msh7mkWyi/i5K9dx6nUqOeH02sN4uCD7aKbzb9teeuZ9PTcCwOYCQ0yOQCDGPwdQvph1Jzm2eyATb+GLrz7/OKzagdh8S00yPEwOYR/9c159xXD4jvXVMjpLnGW+LUzq0pZZMLNuvX+P1sOIIeIFrh1ug6LOYtmEfcmk7QXtHqV58wmpZ5M/wAVRw0/mlWvCB3d2vD28pafqQs/hMb89/VaJhw1IkggBtzlc4A+RFiizXbWpZgHAOkZXakc7aKAkimHPoksdoYDh7KLE8So0oFSm9si3gP2uPVTnU/tpLzf6VbsT3DW0e6MScsciZ3i6gxdVpIDmup/zAx76Kwr8TwT4JqCW6SXCD6qI8Spn4asj+ZpHzlaz8tsR+lP7B/gpEtII6GUPWwro8TZHUSFW4rj+Ss5r2tc3mAA4dZCMf20phuRtN7hOpMEeUlVsrOzApwLAbNyn+GW/RE0qjmmTWqZQCS0wRAHW4T8HxKnWuAOsyI+yZx4tbReW5fhiQ6TdImepcP7xucuMuJPud1I7CPFNtORGYkknUmANegCmw+PZlaA5ugEIXH4sucAJgXkaSEbibzEWMqF1R7gfCCGi+zbBRsqPuW5onWD6qskzI1lWn+Zuc3K4jTyKfyTnkdwDiz6XevY4tM+hHI89lP2i47iXCHVDljYATPkqOhifAWBsEwJ5knVT8Zr5oHIa7Lp4/g5u/5hWUQQMxMxOqNwzwG5YzTyFxyPNVrXOfoAALWt6nqrzguLNB7aktzN0AAdpznVct6xvOdRYAk1AHNJsWkxA8yrDGcPbTaH+AhxiGkFw8xyR/He1lXEuFR9Om0gRmY3IT1N1R4XEuqPuYHTVL5HgrDOc0y23oiqmJqG/hndMPDgdKjkx3Cj+8SjKfhN+KdyCSH/AMvd19gkl5LwvaHG3B5LrEzJAkX9VY4/iofSLPCGwIP5idrbKhrVMtVzQWthztbWnyRweHeHKNt59VcqQWF4fUqmKYB8yB9VHUwuSoGPImb5TPzCazG9257cpcOhI0UuF4i4EGnTgGxuDmvvIVGt+IcLDaeVhi++9ll8FTdnJuANTsAt1xp8MmNm/OyyWMrsMjM0He/LSyVA7G9oabaJpUZJd8TuY5dVVYau97A1rd5MC58zsg2Vw2RmYPmfYI7gmODKgbeH7xAnZSci7w+Ca9sgZX3HkVle/NNz2OkOuJk68wtNR4pS7yA8S6xF9QqztTg7iq22gcfp+ieqxZ8Br+EeBp5nU+6sOIYeo7/TDRGpuFmOCDKRYAn8038rLT4J7gXGpWa1jR8MB5JGu4j5rXmTrwm34+Wv7E4A16YZifyPBAA8L2gTBI0uju03Z9uWtWiHZrDYtgREX5hYHhvbwsLmNY8A6EXMcyFoMP23eGwCM0auBB+YUXfptJzfMrF8ZxlVtQNyBo0AcLune4UHEaMNH7Nhedg0Tby6K44tiTXe6pU8T3CMwtl5ERuFTY3hVR0FjwI0O+kes3U/G/Z2WK3F0qQJNRmWbAyZmOSr3Gg1ph7j6QPmjeJYKqC0OFR7Br+aPJCYSllw9RwEPa7fXLPVLE2on1BSaCx3xC8IfE4iWG8lxuegTKFVrntkaGT1vOi2FCth4JDGgzpA3181XM1naxr6Tdrw2T1UROYWI8gtF2gwVCQ+gCLeMGQ0n+FVNfByMxAb66+inqZTm0K1t/hIt800akkaCysuG8OLnAZy1u51gbkDdGcW4T3IMk1C/wD0n2yuAMRA0PRKUYpqAyjM4ROg59UZwzhxxAc97g1rQSBzIiyhp8ErEnvGuYWgnK4EGB5hScPo5muAmJEwT9F0bnHj0wzevPsNicPF2uMckqFci0x6IyrgQD+Y/opaeEYufGuh2jN+ZSUaJaZCIGGa3aZtCa5hBGUR+vmjCTsxT+Q9P+USzFu5/L9EA1r91P3+URunoWLcXbX5FJUhxLv3Xe6SXyGLvFuZmNSpOtwIlR0+I0ZnKQAedz57ITijpkjTQqoFQDUSjRjQ8R4rSqf6dOHc519NCpMFXkgSA7lYfRUdHGsaZ7u/np8lO3ibM2buzm1nMB9AnoegccH7En+Df7rz1+De50wI1m8e51RmO7VV6lmw0RFhJ9yqTEB58T5M7kynaJFkzBgG5b/7NH3Uxpi2WowRzdMlUPdGFKKdtCTt/ZT4U2FDCU3APaGzrI57qyxVAVWOa7Qj+yz3ZmqWzTcbnxNHLmjOMY2pRZma1pG5N49N01M8Wmm85cwi2s6aqxdimug54LdCVn34txM6yZ9SpmveQLWPmlKGmZxlpAEAuHxGLQEzimKcGucWObEAAjUG8hRcOpM7twDRmEZswMxyGsqw47xBr2ZGgt8IsbkaQr5509VVBrsgcwFr3X+I+8GyJxnEMRTDWiCSBYgSZ8oRFehh24bvc5Y6wazN4v8AcDePJUuNxeYtexxIBsDrEfTVF8DyOocartnMwHyB+d0zHcSJALmC8iNriLzdd4dg6WQvrPPiMwDYdLJuOx+ELYgu5AW+am9U1SzICABJ1tsOpOqvDjabW5WCB/WqzzMQxzobmaIteT7q2wdAfvT53Ukgx7nPytab662/upadJzYL7gfvW6fZE13NaBaTqYtA59U2tiAWgS7KLgA7m190ywxz3FzQxoaBvGv6hLGAvOS5IghwEBr23BFkVRLGxJcWnQ6uTqleczA0O5E6eyCF8R7U4qrh+7xD2Oa4ASWAuEWsRBWWwuDfTLsrwWm8gGP+FbuABaXNl0flzQPU2UDaLgSRfNzRtzC+0f4gQJJJ6C3zTMLvLyJNhA0RFPCdTMkpYvDZm2aAYuTMn5o8l4BVCWAl0zNjzU9PEEgaLlPh7sozFptuSm08O9vKOiXkeEwcd4XHaiQo5cDp8kn1ncvsgkhef3SkntoPj4T/AOySfkJW4Qd3lzkjkASVRVaZzZQCTK2gwpDM9MBzdDG383JZbiTcleTaSD6FFOXQzcFUP5CnO4fUAJy28wtOMZh2tH7RnlmCHr8VoFsZxpsCUBmMNiS02PT0VniaBJlxgRYAzdU7XgF24IIH2Kne90NcTAiyKQqkW/mfHopamLpgQweL97p5KpqETqVLRABFp8ypXFph35crgZcDbXQ6glEV+MucC00wQRFydCg6dQ3sOn/KbncbWH1IKcuBPwrhLqk5iGs0kC5V07D0qQAc90dYPyAVK/jb2Qxoho5CSfMpsvxEi7TBN9T7pKGcOfTD8xqObJMSMwjS4mfkryrhi8FzH032jKMoB6kFZfAYYMmTJG2s+SLBkhsxaSIvHUrSdZ4LE2KxFcDI5sWuSGE+8kwqsYSqSS1kz1F/mrGm5mZwk5AImTr580M/BuOzyBOjzHSTNil4ac9Z4F4ThxqAmu9lFnUg3HJrVW9oMFhWlv4YvIuHkgtE7QFHQwh8QsDP5nTHQc0TTwAyHO+SLW08vNH0n71TMY0bIqlii3R0AeyueG8FbVpuIMGY05fVd/6ZdE5xMxBFpKfw6X+pwrhUD3CYnzm3krTD4UAX97CVK3sxUaZAvzF5SJOUy2ZEAkSAQpss9otl9JadBosFLkVTRfVaYif5WmL9Qi24/LdwLb7gx/ZNAtggS5pI+qFfW8Rhpy7G3spanaNrhGZvsgsTxKmIgkk8tAkLKMmdk422VTV4y2DEz0i6npcWY5t3Qdwdf+U9KyjM4ykZZJ57KsbSqHYDrMI5xBj+yTiN0khzTc0mfFAnML28wuNxQIJa77j5KdxgHLvzuq5mBaJJ33ghMAnccqT+X2KSL/Bt5JKfI8NDw7jwoVMp8THa9JQnaLgprxUom41ZzHNp+yo6uKpzJGnnJVjwjtC6m6WiWusWkSPMKuep6p5/1W/5dSaPEXSNQbH6LtGnRc2YiNz/AHWk4jUo1KZcWi8m9y0xbqPosh3rSIAHrCOpl9gU91JrYix3iZ8lXsvZskDpBT3GfzTHspTiIENyid9T7pHiKvRFspJ6RCnoU8o8QPyTqVQNJBJI3MT8k57hpoJsT8R9NkrFQbh2jQQi24YAXhB4PCEx4jAv1VjSw2Xr6pYYd9E7ROyGe17S5xPiOgHXW+yt3U7f2WbGErMdaTfWdU8GrSmx2UBsgxfTXz1KP4LwapVe1gOpud4OuijwjXFtx56L0v8AwzwbG5qtQgE2GmiVVHD2TpYamHOZIgkmCYiLlec8SIfUcMoAmwM6L27tbx6kyg9rarA4iBvfqF4ZiXQZPin9eSUO3YZ3bRLGi5F3cggq1BjPhc4azIGqkc+q0WDHDlEa9SVVcVqOkA2DdYIM/qtMZ3r/ABo+A4pjfjl1M9RM7H7InifEKdSl4GuAdrmiQBpEFYbEYoeHKXCPT6Kelxh4bDXTaIdcjyKrbJifFrSU6xpss8gRv1tbmhmY8ZDEvIMXtA1JCCrcTFQBrwRDdeo+yrWYrKTDolZ3V+G74X2vdORtCQBqyY6A/qrel2qE+Km5pOsgGPSV5nhOIFrhlJDdDG6uu8qZc2QkHckC3ULSfl7nhF45taTtTVoYmmHts4NgEAAgk7rB41j6cAnMPn6q+bxVhp92B4ztzQ2E4U6qXZnFomNJlR1b1dPm/FnXEf1OvJNdI3+S2f8A0tSG7j5wpf8AJ6LWHM3NY3O3lCR/qRnODYh/wiC0Dex9Fctq9D5WkfNC4XDsZ8IUweNhdGpqbMmlxtYKJleJ09RZRltQjMCPKE0iC1JB/injVnzXEBW0AGy4tznbMLD0BT206tRwa0AToBYDqeQRtWnl/NMdAFJTe3LABnUkfTqpUCxzXUxlHiEjMdieQ6IKWucJaQOU2VriqoiMqFp4Qnb5o0Y64gaAfog+7i4HqjmYUgGCJ5J1PBE3v9kSr8BcJMmWz11ujXVhqu0sEJm56f0U40jvAGyLTmDOEuJBMIzNzVXSxPiADoHQaq0Y+BqCjSStAIJ262XCEzPIXS7kjQ612XefRSsxz26EjoDCHIXXaIOO1yXOzGZPMyhCXSRofKYTMRXc3mANQEjjmgDUz0QZtWgcpuTbXRUlfBvcTAIG2Y39SFoCZII9lzPJ0EDZEqbNUJ4NUcLkA8kIeF1QfhnyIWvZV5BdyJ/JPxjHOFQfG0wdzrGi5SLBUE5g3oJK1FenmtaOoB9uSHZh2tJJA6kiTfojRiKkcMfg5bm/sjMfSquyhpIYR4jGgHJAMwzS8kgETa0SB9FpcJVz2QGebwcU3B5eXN5xcFEVcd3JDmuzNOrTrPMFWXFMHmpuAMGJ9ljMOwkyfF0JsjS9tthuOsc2XEAdbEfqouLcZpdy7I8OMaKqwWrcxAiwtYBP43g6LagnM8uEgz9LJps8qxvETAtJ9kVSxs6gofEYUMaCWxPM3TMO47WUHasqFQXBEDa/2Tm4slpY2BGk2CDax5MhsxrcpOrm/hHkDPzVeSEsrvAgtaTzv+qSGa48h7pILCqViSiKTyBoE6lTkKMl2kQFnrVDWLnamApQYCaKc/8ACnbT5iU9BmfoJ5rtbEuIgW8gbqWozkbck1rI0TDmGc7f9FE6m51hMexU5aZ5/NKtVh0E3/d5efIICShhgIhcqYhs5RL3DYWHqdAhvE8wCMvISPc6o+hSaGxb0QZjadV2pDW8m6+5Uj3kWifqutgeZ9UnCw+qNGIqNclxE/qic/K4Qb6LRdxy9d/RcpVyZJkDY6z5pge5oIuFGcK0iMoHVN74QN/NEsqDYoCNtIAaAFRuHL7qchRucNOXJAdY73TnHlqosg6+6TaeXmkCyndcLAnZlzMmQbJlm9lLhonNc766FMeSddF3OZ1sgOs4q7NDm+EzH7w81SVmw8uFg4mG7hWde5mbIV+VzgG7bkISlw99UQ2myRUJdDNjp7oYsmScwI+Y6qSi4vGTSYEG9h0QVLieCfiHgtygAT8Qg+UIV9NzDDhPXVXVXCim093BIFuqzT2VXmXWvogRfYOq1rH8zpCrq1YF1h6rtBxFiiGuBRvjBhjXLqdlSQDxWDW6IKvXJ1BC42uBupHVw5sbrNblCoQpmVOqFY/zTs4m6AMFQEKNjST/AFZQPcCbAp+GoESbxsE9AqpQfFnRzjX3XKGGDRpc7/1qnGvYc1HXa4wLehQBbXCOqhqv0EBKjaxj0UFTntKDgmnICTnO1ER1lKm+y5VqeSZpacHW6m7oblDMcmYrEtYASYugO1GgGxspWuUYqzEQRulTpNEkb6pkID+SWbeUPScSnZ52PLTVATiFwqCiIsnF/wDdBHEbJjwRZOlML0Ag0AdYUTusQnueh6pd0KCcxFUtbAi99B90zE41oa0NdM5c33hcxFAujNPoVEzBtbof69UabTcX4AGsp4qg7NhqoAdbxU37td67qnoODKrbE3iVa9leL/h3Oo1gX4etaowwQAfzjkQhuK8DdhMUzxF9F/ipO1BB0E8wqs8bGe/VE1KesIHF4c6gX+qLe8grneA6qQocwvNin4Ws0kCd7+SfxqjBzi43EfNVjMR4pyhKKaYOwe9UpKgNQ/uj3SVJxCWHknU/KVJVIXaJtZZtEZcSlTAnS/NGUqI3Kd3IlANZRtmPsispLdfQWTWNEWlOc4QmWom0zp80+NkqGigxDiZGnlqhQgUCVx7CNk/CG0TPmnuAIg/3RoDUabrEkx5QpKpgwTCfQJykU2k5bdJ6ynjCPDSajbH2QeOR80qtBrtRKHwbibRb+t1LUJ6JlXWsA0AUjjKYwruVBakCidTG5Os6nVd9Vyo0kWj1QEWkgFJzyRE3XQzp5ppEGNSgJGvm2661vVNIXHE+aCOL0wvXCUwuQDy9dDkwGV2EEhxTHG7Y6rQ8Ax4q0/weIdF5pPj4Hcp5KjSY73TlylZvhacWd+HqGlWs8adRsQd0KzEscYButLgu74nQ/DViBiGD9jUP5o/K5YPFcLqU6jqbwWvbYjy5K7J7hT/VvXAykOIghZhhhxEzfVTYhj4UNGkVGKgtr7JJolJG0JHhT0BZJJZ/airGy4w2SSS+zS4dFtFkklRfZlUWSqDwBJJMIqR181Z0R4HdGmPZJJTfTSewHAjLwDodVo8a8mkySfiA9EklMdP5/UU9UQ61kPV/MkkrcZmENgp3pJJwjAFIkkih2oh9iuJIL7SjRNCSSDNKgdqkkgRI1JqSSElUXEkkzEcOeRUYQSDmFxY6rW/4qsHe0HQJNO5i58zukktOf4VHX8mArixUVHRJJRPar6SBJJJ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34" name="AutoShape 10" descr="data:image/jpeg;base64,/9j/4AAQSkZJRgABAQAAAQABAAD/2wCEAAkGBxQTEhUUExQVFhUXGBgaGBgYGBcXFxgYFRcXFxgaGBoYHCggGBwlHBcUITEiJSkrLi4uFx8zODMsNygtLisBCgoKDg0OGhAQGiwkHBwsLCwsLCwsLCwsLCwsLCwsLCwsLCwsLCwsLCwsLDcsLCwsLDcsLCw3Nyw3LCssLCwsLP/AABEIAMIBAwMBIgACEQEDEQH/xAAcAAABBQEBAQAAAAAAAAAAAAAEAAIDBQYBBwj/xAA+EAABAwIEAwYEAwYFBQEAAAABAAIRAyEEEjFBBVFhBhMicYGRMqGxwRRC0SNSYnLw8QcVM4LhFlNjkqIk/8QAGAEAAwEBAAAAAAAAAAAAAAAAAAECAwT/xAAiEQEBAQEAAgIBBQEAAAAAAAAAARECITESQQMTIjJRYZH/2gAMAwEAAhEDEQA/APbkkkkA2qLFQYh3jpjnPyCIfoUP3gzt3JaY6CyJcFRcNbZ82IqP08/0UxEscAI+Iet0zAnxVR/5D82tP3RFJkT5k+5lAV2BALKTHRmBu3fR2yB4rS/au8h9FfOg5SOf2IQPEcMS6doRPaep4Z9zVAWqxqU0I5itlgOo1RPCKexQPamYeoFZdlm//ob/ACu+irqituyY/b/7D9QlT59tU50t/wB0f/SE4o+atFhAIOZxBv8ADAH1KmYwWuZL51Man09FDiROJZ0pE+7x+imNKbjsG11Os2AAY0G4aFgeM4drKtRrRAblb7SvRatP4zmcJcBY22GhXnfGqmavWP8A5D8gnC6V0rjXQnKN6djNf8A7Qml4H+KmdQbwDy/RH9osJhDR72kWhxiA068wW7LHAruaynFasuEcaNElrhnpOs5h0I6dVb9mKFD8S99LO7K0uYLCARBDp3ErIHVa/sCA3vnkH8rBAJ1PT0Sp8ts+pkaDEhrSTpt5+qzHY+ofw9WqWu/aOc6bfnJ69QrftFi8uFrvEzlLRYgybb/zKmxvG8Pw/BUhXfGbLDQC5xAiTA2sk0S9qseKeUEGAGi0a3dGv8IXldcy8n+r3+61XHeM08U0VaTs1NwJBgjWGXB00cspmkk8ynWZuZT1sYXtDSAXA2dvHIlDuCjcosEU9fEtBDXE55OZ0mOm+ihDQXGJI2KtX0G8h7JjKQAsFOLvWhu5XESWpJk+lgV1chcWgJ2ipm1gcXTAiO7Mc73urbN7KKng2Bwdl8TRAO8IsE6jmGYO8qGL5hf/AGN/REgLi61B7pRyXSEkkADi8CDJHsqatSWnUNbCtdqPVOVN5ZOqxDVGrQ4vhh2IhVeJw4YC55AaNefQDmTorQqXhWXZjMKpLQ0+A6kjccgUL+Hc68ATeJ05AqXh+IdQc52UOBbGum6VlOZrTMectMgDMSJuY+FxN4VXj69T8V8LbUm/mO7nEfl6IXCdqAaVN3dkRr7Fsi6C4nx0ucXspmcobte516iVPlp4cr4urkNRrgHCr8JJIu7n6LP1ahMuOpc4/ZOqY+plyhjhedRfVRU2ktbIuJ+ZTml1mGPKr8TxOk2xe0FWFZh5LG8ZYBGURJ28yjq4njn5L7/N6P8A3We6npYpjxLHBw5hYV4I0ujOFYxzWho05eZSl07xjXOpOBDp8JBt1B1XonYEAUNRLnkx0aF5njMbD+7/AHAGnzA8Xzleo9keI0W4WiDVpg5SSMwkEk6j1R0XMN7bYtvcNZmHjqtB8gZP0C8//wARuCVMRXOWoMopsDNwbXiOsrY9t+Itik1pB3nUXiY9FjxiyX6n4R7uMff5LXj8Us2p6/JZ4jGYQYnD0+6cYAJ2BGpOvqVB+PqjQj2Wi4pVljgLxv5CTPuFQjGtAGmb0T64kKdWhP8AqBzHgVIIOsCCOqu21wdFhsY7vK5tafkFoKWJ0Ern69tMXD3JhVe7Eqq4jxZ7agDTaLhSJLWkSWcbxipH5fYpI2K+FfW6Y5R4vFMptLnuDQOaoK/bfCsPi7wDY5DBWiavqdZriQ1wJGoBBjz5JxK80p9qRQxVapSZnp1YN5abbj3KsKn+IFIj/RcHebSFTO81ue9HMe4TX4xjRLnNA5kgLzHHdscQW52UoZPxEGPcQFzB9qsTlc4sYRH5gY9L6osPnmvRqvH8O0Emqy3Iz7KkwvbHNVIyTS2MQR87rztwe98kBuY6Tp5BX3D6TmgOnKG3zJY08vQaPHaJmXRBi6B7S8TacLV7uoA7LYjUGRp1WXbiQ27XNd1I1Unaw5sCKjAIFRmaNYn/AJCVmQ+Zfk7w/itXuGl+IIlsyYPuYQ+Lr1KrY76nUbMjTXY+Eqvw+FojDVBWJYQZLTYlurcp3aeQ3UWCdgazYFRlN2zX+A+hNionn7dGZfQqpTrRbN5tf+oQdRlb9+sPZymHBp/06hH+63yKGrsr0pl5IHODbzKfwo+Uv0gpY/MS1tZ3gMGWaEel1JVdVcI71hHoPoqXhuPc+nncweLNGWW2nXlPVEu4kzdpI5GD87FP0nxfpIMXXbVyNYLiS/KctrCCp2VKodJYHeRIhKlxLCFmlVr/AGA9pUJxtKYFaDrBcCfml8qd/Hz/AEJq8RcNaTx7FZ7HYfMdSPNp+yu21XEkNfbmRY+oXTUfu1jwl1bYOeeefTLY3hpy+Agm25H1Cm4Tg8lSm6oW5Rc+IH4bxruYCfie1OWq9ndU4aYnMRJ32XR2gBEmgCOYc0/ZTN5Lqc9AsTTzNqVX/HIIuLyfFumcCwpq1g3RsySSQBveCh+0eIL3MDGQMuYt89JhN4Pjn0nSAQ6IsQQQRBs4LTm+f3Mu+bn7WiqcbfiMSKMgspghrgImAr0Ug1w6T7MafuqH/D3hzS+s8me7gD96XCfoFf8AF2FlJ7zYu8IHIak/JdfF3na5e5nWMfxri7qVMhobL5Mm9nHZY/FVy8lx1PKyO7TVcz2RpCgwuCzycwAG25XP31bcb8ySaMoUoaBvCVWfXZCV8S4EiNP62QneOJMGFipZnET91U1nguMzqrClw2o4+F2bnsmHgtUSS1SqeD8O4hoA06lJdGGqDZJMa9s4pxEve12XNEgTvymVPxOgX4UCoKZeLiPCQDqC7eyxGLxJHgfmJaSLeyVdju5adgf4pvzJXRuxliUAAgGWxIvBReGoszt8QNwNHa7zaI9VV47HUntaQXh3KBHnKgwmLDKjXFwyggxcnXy1U6vGp47j2YeKZaXMeLj8pg2MHQ9VR1+Kl9qdGpE3EuMz5Cyj7TdoWV3gtpnw6Fx+wQJ7SVzYQPJoStEja8LwgdlLszTsHW25FW2HoOa6S5rhyOaI6NmPkshwLHYk1Guz5msh7mkWyi/i5K9dx6nUqOeH02sN4uCD7aKbzb9teeuZ9PTcCwOYCQ0yOQCDGPwdQvph1Jzm2eyATb+GLrz7/OKzagdh8S00yPEwOYR/9c159xXD4jvXVMjpLnGW+LUzq0pZZMLNuvX+P1sOIIeIFrh1ug6LOYtmEfcmk7QXtHqV58wmpZ5M/wAVRw0/mlWvCB3d2vD28pafqQs/hMb89/VaJhw1IkggBtzlc4A+RFiizXbWpZgHAOkZXakc7aKAkimHPoksdoYDh7KLE8So0oFSm9si3gP2uPVTnU/tpLzf6VbsT3DW0e6MScsciZ3i6gxdVpIDmup/zAx76Kwr8TwT4JqCW6SXCD6qI8Spn4asj+ZpHzlaz8tsR+lP7B/gpEtII6GUPWwro8TZHUSFW4rj+Ss5r2tc3mAA4dZCMf20phuRtN7hOpMEeUlVsrOzApwLAbNyn+GW/RE0qjmmTWqZQCS0wRAHW4T8HxKnWuAOsyI+yZx4tbReW5fhiQ6TdImepcP7xucuMuJPud1I7CPFNtORGYkknUmANegCmw+PZlaA5ugEIXH4sucAJgXkaSEbibzEWMqF1R7gfCCGi+zbBRsqPuW5onWD6qskzI1lWn+Zuc3K4jTyKfyTnkdwDiz6XevY4tM+hHI89lP2i47iXCHVDljYATPkqOhifAWBsEwJ5knVT8Zr5oHIa7Lp4/g5u/5hWUQQMxMxOqNwzwG5YzTyFxyPNVrXOfoAALWt6nqrzguLNB7aktzN0AAdpznVct6xvOdRYAk1AHNJsWkxA8yrDGcPbTaH+AhxiGkFw8xyR/He1lXEuFR9Om0gRmY3IT1N1R4XEuqPuYHTVL5HgrDOc0y23oiqmJqG/hndMPDgdKjkx3Cj+8SjKfhN+KdyCSH/AMvd19gkl5LwvaHG3B5LrEzJAkX9VY4/iofSLPCGwIP5idrbKhrVMtVzQWthztbWnyRweHeHKNt59VcqQWF4fUqmKYB8yB9VHUwuSoGPImb5TPzCazG9257cpcOhI0UuF4i4EGnTgGxuDmvvIVGt+IcLDaeVhi++9ll8FTdnJuANTsAt1xp8MmNm/OyyWMrsMjM0He/LSyVA7G9oabaJpUZJd8TuY5dVVYau97A1rd5MC58zsg2Vw2RmYPmfYI7gmODKgbeH7xAnZSci7w+Ca9sgZX3HkVle/NNz2OkOuJk68wtNR4pS7yA8S6xF9QqztTg7iq22gcfp+ieqxZ8Br+EeBp5nU+6sOIYeo7/TDRGpuFmOCDKRYAn8038rLT4J7gXGpWa1jR8MB5JGu4j5rXmTrwm34+Wv7E4A16YZifyPBAA8L2gTBI0uju03Z9uWtWiHZrDYtgREX5hYHhvbwsLmNY8A6EXMcyFoMP23eGwCM0auBB+YUXfptJzfMrF8ZxlVtQNyBo0AcLune4UHEaMNH7Nhedg0Tby6K44tiTXe6pU8T3CMwtl5ERuFTY3hVR0FjwI0O+kes3U/G/Z2WK3F0qQJNRmWbAyZmOSr3Gg1ph7j6QPmjeJYKqC0OFR7Br+aPJCYSllw9RwEPa7fXLPVLE2on1BSaCx3xC8IfE4iWG8lxuegTKFVrntkaGT1vOi2FCth4JDGgzpA3181XM1naxr6Tdrw2T1UROYWI8gtF2gwVCQ+gCLeMGQ0n+FVNfByMxAb66+inqZTm0K1t/hIt800akkaCysuG8OLnAZy1u51gbkDdGcW4T3IMk1C/wD0n2yuAMRA0PRKUYpqAyjM4ROg59UZwzhxxAc97g1rQSBzIiyhp8ErEnvGuYWgnK4EGB5hScPo5muAmJEwT9F0bnHj0wzevPsNicPF2uMckqFci0x6IyrgQD+Y/opaeEYufGuh2jN+ZSUaJaZCIGGa3aZtCa5hBGUR+vmjCTsxT+Q9P+USzFu5/L9EA1r91P3+URunoWLcXbX5FJUhxLv3Xe6SXyGLvFuZmNSpOtwIlR0+I0ZnKQAedz57ITijpkjTQqoFQDUSjRjQ8R4rSqf6dOHc519NCpMFXkgSA7lYfRUdHGsaZ7u/np8lO3ibM2buzm1nMB9AnoegccH7En+Df7rz1+De50wI1m8e51RmO7VV6lmw0RFhJ9yqTEB58T5M7kynaJFkzBgG5b/7NH3Uxpi2WowRzdMlUPdGFKKdtCTt/ZT4U2FDCU3APaGzrI57qyxVAVWOa7Qj+yz3ZmqWzTcbnxNHLmjOMY2pRZma1pG5N49N01M8Wmm85cwi2s6aqxdimug54LdCVn34txM6yZ9SpmveQLWPmlKGmZxlpAEAuHxGLQEzimKcGucWObEAAjUG8hRcOpM7twDRmEZswMxyGsqw47xBr2ZGgt8IsbkaQr5509VVBrsgcwFr3X+I+8GyJxnEMRTDWiCSBYgSZ8oRFehh24bvc5Y6wazN4v8AcDePJUuNxeYtexxIBsDrEfTVF8DyOocartnMwHyB+d0zHcSJALmC8iNriLzdd4dg6WQvrPPiMwDYdLJuOx+ELYgu5AW+am9U1SzICABJ1tsOpOqvDjabW5WCB/WqzzMQxzobmaIteT7q2wdAfvT53Ukgx7nPytab662/upadJzYL7gfvW6fZE13NaBaTqYtA59U2tiAWgS7KLgA7m190ywxz3FzQxoaBvGv6hLGAvOS5IghwEBr23BFkVRLGxJcWnQ6uTqleczA0O5E6eyCF8R7U4qrh+7xD2Oa4ASWAuEWsRBWWwuDfTLsrwWm8gGP+FbuABaXNl0flzQPU2UDaLgSRfNzRtzC+0f4gQJJJ6C3zTMLvLyJNhA0RFPCdTMkpYvDZm2aAYuTMn5o8l4BVCWAl0zNjzU9PEEgaLlPh7sozFptuSm08O9vKOiXkeEwcd4XHaiQo5cDp8kn1ncvsgkhef3SkntoPj4T/AOySfkJW4Qd3lzkjkASVRVaZzZQCTK2gwpDM9MBzdDG383JZbiTcleTaSD6FFOXQzcFUP5CnO4fUAJy28wtOMZh2tH7RnlmCHr8VoFsZxpsCUBmMNiS02PT0VniaBJlxgRYAzdU7XgF24IIH2Kne90NcTAiyKQqkW/mfHopamLpgQweL97p5KpqETqVLRABFp8ypXFph35crgZcDbXQ6glEV+MucC00wQRFydCg6dQ3sOn/KbncbWH1IKcuBPwrhLqk5iGs0kC5V07D0qQAc90dYPyAVK/jb2Qxoho5CSfMpsvxEi7TBN9T7pKGcOfTD8xqObJMSMwjS4mfkryrhi8FzH032jKMoB6kFZfAYYMmTJG2s+SLBkhsxaSIvHUrSdZ4LE2KxFcDI5sWuSGE+8kwqsYSqSS1kz1F/mrGm5mZwk5AImTr580M/BuOzyBOjzHSTNil4ac9Z4F4ThxqAmu9lFnUg3HJrVW9oMFhWlv4YvIuHkgtE7QFHQwh8QsDP5nTHQc0TTwAyHO+SLW08vNH0n71TMY0bIqlii3R0AeyueG8FbVpuIMGY05fVd/6ZdE5xMxBFpKfw6X+pwrhUD3CYnzm3krTD4UAX97CVK3sxUaZAvzF5SJOUy2ZEAkSAQpss9otl9JadBosFLkVTRfVaYif5WmL9Qi24/LdwLb7gx/ZNAtggS5pI+qFfW8Rhpy7G3spanaNrhGZvsgsTxKmIgkk8tAkLKMmdk422VTV4y2DEz0i6npcWY5t3Qdwdf+U9KyjM4ykZZJ57KsbSqHYDrMI5xBj+yTiN0khzTc0mfFAnML28wuNxQIJa77j5KdxgHLvzuq5mBaJJ33ghMAnccqT+X2KSL/Bt5JKfI8NDw7jwoVMp8THa9JQnaLgprxUom41ZzHNp+yo6uKpzJGnnJVjwjtC6m6WiWusWkSPMKuep6p5/1W/5dSaPEXSNQbH6LtGnRc2YiNz/AHWk4jUo1KZcWi8m9y0xbqPosh3rSIAHrCOpl9gU91JrYix3iZ8lXsvZskDpBT3GfzTHspTiIENyid9T7pHiKvRFspJ6RCnoU8o8QPyTqVQNJBJI3MT8k57hpoJsT8R9NkrFQbh2jQQi24YAXhB4PCEx4jAv1VjSw2Xr6pYYd9E7ROyGe17S5xPiOgHXW+yt3U7f2WbGErMdaTfWdU8GrSmx2UBsgxfTXz1KP4LwapVe1gOpud4OuijwjXFtx56L0v8AwzwbG5qtQgE2GmiVVHD2TpYamHOZIgkmCYiLlec8SIfUcMoAmwM6L27tbx6kyg9rarA4iBvfqF4ZiXQZPin9eSUO3YZ3bRLGi5F3cggq1BjPhc4azIGqkc+q0WDHDlEa9SVVcVqOkA2DdYIM/qtMZ3r/ABo+A4pjfjl1M9RM7H7InifEKdSl4GuAdrmiQBpEFYbEYoeHKXCPT6Kelxh4bDXTaIdcjyKrbJifFrSU6xpss8gRv1tbmhmY8ZDEvIMXtA1JCCrcTFQBrwRDdeo+yrWYrKTDolZ3V+G74X2vdORtCQBqyY6A/qrel2qE+Km5pOsgGPSV5nhOIFrhlJDdDG6uu8qZc2QkHckC3ULSfl7nhF45taTtTVoYmmHts4NgEAAgk7rB41j6cAnMPn6q+bxVhp92B4ztzQ2E4U6qXZnFomNJlR1b1dPm/FnXEf1OvJNdI3+S2f8A0tSG7j5wpf8AJ6LWHM3NY3O3lCR/qRnODYh/wiC0Dex9Fctq9D5WkfNC4XDsZ8IUweNhdGpqbMmlxtYKJleJ09RZRltQjMCPKE0iC1JB/injVnzXEBW0AGy4tznbMLD0BT206tRwa0AToBYDqeQRtWnl/NMdAFJTe3LABnUkfTqpUCxzXUxlHiEjMdieQ6IKWucJaQOU2VriqoiMqFp4Qnb5o0Y64gaAfog+7i4HqjmYUgGCJ5J1PBE3v9kSr8BcJMmWz11ujXVhqu0sEJm56f0U40jvAGyLTmDOEuJBMIzNzVXSxPiADoHQaq0Y+BqCjSStAIJ262XCEzPIXS7kjQ612XefRSsxz26EjoDCHIXXaIOO1yXOzGZPMyhCXSRofKYTMRXc3mANQEjjmgDUz0QZtWgcpuTbXRUlfBvcTAIG2Y39SFoCZII9lzPJ0EDZEqbNUJ4NUcLkA8kIeF1QfhnyIWvZV5BdyJ/JPxjHOFQfG0wdzrGi5SLBUE5g3oJK1FenmtaOoB9uSHZh2tJJA6kiTfojRiKkcMfg5bm/sjMfSquyhpIYR4jGgHJAMwzS8kgETa0SB9FpcJVz2QGebwcU3B5eXN5xcFEVcd3JDmuzNOrTrPMFWXFMHmpuAMGJ9ljMOwkyfF0JsjS9tthuOsc2XEAdbEfqouLcZpdy7I8OMaKqwWrcxAiwtYBP43g6LagnM8uEgz9LJps8qxvETAtJ9kVSxs6gofEYUMaCWxPM3TMO47WUHasqFQXBEDa/2Tm4slpY2BGk2CDax5MhsxrcpOrm/hHkDPzVeSEsrvAgtaTzv+qSGa48h7pILCqViSiKTyBoE6lTkKMl2kQFnrVDWLnamApQYCaKc/8ACnbT5iU9BmfoJ5rtbEuIgW8gbqWozkbck1rI0TDmGc7f9FE6m51hMexU5aZ5/NKtVh0E3/d5efIICShhgIhcqYhs5RL3DYWHqdAhvE8wCMvISPc6o+hSaGxb0QZjadV2pDW8m6+5Uj3kWifqutgeZ9UnCw+qNGIqNclxE/qic/K4Qb6LRdxy9d/RcpVyZJkDY6z5pge5oIuFGcK0iMoHVN74QN/NEsqDYoCNtIAaAFRuHL7qchRucNOXJAdY73TnHlqosg6+6TaeXmkCyndcLAnZlzMmQbJlm9lLhonNc766FMeSddF3OZ1sgOs4q7NDm+EzH7w81SVmw8uFg4mG7hWde5mbIV+VzgG7bkISlw99UQ2myRUJdDNjp7oYsmScwI+Y6qSi4vGTSYEG9h0QVLieCfiHgtygAT8Qg+UIV9NzDDhPXVXVXCim093BIFuqzT2VXmXWvogRfYOq1rH8zpCrq1YF1h6rtBxFiiGuBRvjBhjXLqdlSQDxWDW6IKvXJ1BC42uBupHVw5sbrNblCoQpmVOqFY/zTs4m6AMFQEKNjST/AFZQPcCbAp+GoESbxsE9AqpQfFnRzjX3XKGGDRpc7/1qnGvYc1HXa4wLehQBbXCOqhqv0EBKjaxj0UFTntKDgmnICTnO1ER1lKm+y5VqeSZpacHW6m7oblDMcmYrEtYASYugO1GgGxspWuUYqzEQRulTpNEkb6pkID+SWbeUPScSnZ52PLTVATiFwqCiIsnF/wDdBHEbJjwRZOlML0Ag0AdYUTusQnueh6pd0KCcxFUtbAi99B90zE41oa0NdM5c33hcxFAujNPoVEzBtbof69UabTcX4AGsp4qg7NhqoAdbxU37td67qnoODKrbE3iVa9leL/h3Oo1gX4etaowwQAfzjkQhuK8DdhMUzxF9F/ipO1BB0E8wqs8bGe/VE1KesIHF4c6gX+qLe8grneA6qQocwvNin4Ws0kCd7+SfxqjBzi43EfNVjMR4pyhKKaYOwe9UpKgNQ/uj3SVJxCWHknU/KVJVIXaJtZZtEZcSlTAnS/NGUqI3Kd3IlANZRtmPsispLdfQWTWNEWlOc4QmWom0zp80+NkqGigxDiZGnlqhQgUCVx7CNk/CG0TPmnuAIg/3RoDUabrEkx5QpKpgwTCfQJykU2k5bdJ6ynjCPDSajbH2QeOR80qtBrtRKHwbibRb+t1LUJ6JlXWsA0AUjjKYwruVBakCidTG5Os6nVd9Vyo0kWj1QEWkgFJzyRE3XQzp5ppEGNSgJGvm2661vVNIXHE+aCOL0wvXCUwuQDy9dDkwGV2EEhxTHG7Y6rQ8Ax4q0/weIdF5pPj4Hcp5KjSY73TlylZvhacWd+HqGlWs8adRsQd0KzEscYButLgu74nQ/DViBiGD9jUP5o/K5YPFcLqU6jqbwWvbYjy5K7J7hT/VvXAykOIghZhhhxEzfVTYhj4UNGkVGKgtr7JJolJG0JHhT0BZJJZ/airGy4w2SSS+zS4dFtFkklRfZlUWSqDwBJJMIqR181Z0R4HdGmPZJJTfTSewHAjLwDodVo8a8mkySfiA9EklMdP5/UU9UQ61kPV/MkkrcZmENgp3pJJwjAFIkkih2oh9iuJIL7SjRNCSSDNKgdqkkgRI1JqSSElUXEkkzEcOeRUYQSDmFxY6rW/4qsHe0HQJNO5i58zukktOf4VHX8mArixUVHRJJRPar6SBJJJ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36" name="AutoShape 12" descr="data:image/jpeg;base64,/9j/4AAQSkZJRgABAQAAAQABAAD/2wCEAAkGBhMSEBQUExQWFRQVFxUYGBgYFxoaFRQYFxUXGBUXFxcXHCYfGBokGRcUHy8gIycpLCwsFR4xNTAqNSYrLCkBCQoKDgwOGg8PGiwkHCQsLCwsKSwsLCwsLCwpLCwpKSwsKSwsLCksLCwsKSwpLCwsLCwsLCwsLCksLCwsKSwpLP/AABEIAKgBLAMBIgACEQEDEQH/xAAcAAABBQEBAQAAAAAAAAAAAAADAQIEBQYABwj/xABCEAACAQMCAwUFBQYFAwQDAAABAhEAAyESMQRBUQUTImFxBjKBkaFCscHh8AcUI1Jy0WKCkqLxM6OyQ2PC0hUWJP/EABgBAAMBAQAAAAAAAAAAAAAAAAABAgME/8QAIhEBAQACAwADAQADAQAAAAAAAAECERIhMQMiUUEyYXET/9oADAMBAAIRAxEAPwDzN7jsB7wH9RC7x9mPqKaeA2kA+ICNhtPqfnTgXPMD8fgAaZctmQNSMYDQHyCeRUhfEOcAjzNZLWPC22tsCp0suQSJHyPPy28qf38bkf5RI+XL5VXi0T9kk9PFHzNEsWDMMhBjkqnruQxM45A1BiNxCPebxCO7UDIEnU23mMYpLWn3SJjYgRPx5/GijhCcSo8j4vmMUPiuzSDbh/eYjyB0s0gZ5jrQZH4Unb6kA/6hI+EVHsXmO4M43E7icR5c/OpNsXIMQfofLBwfnXfvsLoZABidQIMgRIOxHlnYbZlyjRbXGNb8aFlcEMrq+BA2C6ZJJnOoggxG5Mn9/wC9LElBOpoVfECxwsMwIX0Bjz5SrN3hHB7y26PGDZcwTJ94XS7AGV+1A04XMVUJOkK0QCSJEiGJOGG3i1bidthFVQHx/CCARvI2gH4/rnTW4VuRDTsGGho8jz+AFS+I4R+71ZKwJK+NUMwofmnuyCYB9ZABw7v3RXQWyoBVhiAwZWQ+8DjYiNB60dpR3Yr7wK/1Dw/Pb60y2oPln7Oee331Nt31mGVkYRIIMgbiUaYGZx5U3heGV9R/xNGk6TE/ynwketPY0D3bbiG8wYP5/Ou78aSp3J2PhMDJzEeW3OpJ4UydLKx5jK3IG+2+45AZoF5oXS4I8EgMsHxkiQdsBSZ9fOAadZs2yviIWTqGwAGP5sDHxob8DABU6gekmc7hTy89R9KsF4QKZ1XLTHfmpxuQdh5mKXQwUmFdNy1s6WzzKN4GO29Gz0qWaCF8S9cEgxtiA0egjzoh43URqiAdx9r57D+9G4u/gT7zFpDqRp8JEktggRgjGBRW7LXTGksRg+FvUkMFwPMSNtppkYbqxE61PWJX6Cfv9ajXkG+45RuI8+YHWufgonQWIBghhBBOwzFDtXY338wdOMYPkZHqKAd+7kDVMxnMyY5zUbvCWJI3884/xRv5xUw3gTO22MlWPny/4+FR2cf+X/lOPrQQTHcfj5RyxyoUegohtznam5HSKYCAOedLNLrzn9fOkJBpggIria7QT0A8zFS+GAXIiY5wY/KlsGWeC2LyqnYwTMdIo7vbA0gAD/EAW+cY+FNF8nz88/TmaVeDYmSY9d/h0qbf0wSQdsfE/Qc6G6eIAkxjepgx7i7/AGjzqNctnUSxgdf7DrRKNC27qqDoG3M/hT7HGYJc+n5VD1T5Abf3PnTowaNNJgkXu0ScLj7/AMqjRNJRrQxS8VrjF4FRd1X1GT8Qc/fQbdxSX/qxj/CPpNFt9nsV1FkUdcD5Gl4Ps17ighLtwmPc90DmI0kkzz1D0qJ2yLbZifAHYwTEE4GSesAZJ5CmjidyYEx9rpPPPWrRewVTSLti8GJTBuKgIZgMFhnE7HnWi7K7J4O2We5woYADQnes4kTOspLZwNn2261wuvC5T9YocZJAJQdCYA+EkZ8hSmy7QfEYJIxjYr9rJ3POtdxvtFqOmxwdvhkhg2lUZmkrvrVRy/l5b0icZw+gG/Zv3roJ06b/AHSDyItrA57A1G4rpjiri4ARJaThoJA38pzj86u7nZNu5Za5YZiECm4ty0yOg1D7YDWjidn5HHKuu8ObrLCW7YUMABrLMHKkm5cLeNhpABCqN8Ca0fYHZVoE94by9GtPBEiDGkF5xvtt0q8ZvxOWcnrBpYtsIEzyKbEcjnFdZ4Ngyy3gYgbeJQd/CCJ5c+dbTtj2N4ZGLWb06RbJT/1SGZw5EHxuoUNpiTt0quv+zMqnc3NTZJN1TbXkMlgNBycS2242osuPpzKZeIA7AMBrNy28A6hIQqBH2XAZlxyIGPKqwEAlbiAsGaTuRJzlcgc5FXq8G620YhwlyAWKro1SZVXQsMEdRjeo54YFnHvL3YB0sGgC4WJ3IHiI/RpbVpW3OHDjdjtGsgrHQFvGPUk+lQT2cSD4WiTBQhgIMe6MnIJwKuX4A47tjOMERPqWwT8vhS2rjgfxEDLqefDqAOoycmN/OaNjSsW84GnvNYH2SBqH+R4afiaeXDXvFqCHScyw8OtVkHPPb8qvBw/DX0Bw8AtE6dhjSRDZMDB50237OFVBVyTpjS2kqOoAcjE8pBzvTlLSOlsBClolAYbSpWCcwTZckDc5I51Dv2DK6hbO5JXVbYwD72obiNUAAbQY3srXBuWKiz3urUNKjUWj3j3bZBxuNQFQzwOoL3R1bMVVtTEMCMqPFpM8liAd6oK03tJVrg1AgwLglSkmQOU88/8AEm3cWPAzAAyM6u7390MPXblzNWAthidQ7pcAm27PaZlwYKBmtMTyMxp3ElgIdk6bY4lCHtK1sMyqo0FioK37cyTJAmCpkFcEEBITqXhm8QUEagQCvUmTHruMDlvCLjS6uIgsUJEatbMQwJ2G3M/cBdcXdW42ootpSp8dlPDdOCn8JnGlYnOvJKx0MPi7iqpAcZUKysCu0zoJgMMjbOTIEEhBWX7EEgqVPKIzPUSenKgNYIORyJEQTy3B9etSwixMxHQiB8IwKj3HeQROJzgE9cddudUkFmjGPkR9KE2f+ae77Ax+NNNonoPKI+dMEidgTRBw682M+hAHzGactzGB8ATHyoycEz+9gfX5VNpgNxDTEhvp9NvlRbHBs3vfX+396mC0tsSfnz+FBftDeB+dTy/DmNo1vhlQcvU0K52gvLP3VDa8SDJmggUtfrSYfqUmNqd2iggEGRIPzGPvoVppiu425sPT8qf9SAooyjwmhCjg4p1pl0BR0GKDFHC0UZtX2Yyi+bjKon7KjSBvhWHiUehzzmtFY7ZXulUDEKILMRjyYmssGzT7V06R8KWPyWTpy5Y8mlXtIKfCAPQAU292oTuaoheNL31TfkonxxOe6KDrxQNdcGrK1ekq29WPC8aRVQho6PTxy0Vx2ur3aGpYOfXNP7O4jS0qxHPqD/qn6RVQj0ew0VXO31PDTV8CyeEOA0kTo/hlgqFVDROrAG7AeVF4zhOFVlZLAtkhgzr3iXQrR4RetE4kzpMjG1UNjiDK+v4GrWxxh61tPkidZRUN7L3jJttAMaWunWvxdBqn1HniidgdgXr1piiq7i4wfSf4iCWOqGZZRtxAeR0IIq9s3QTMQeow3zWCaaOzWt30v2Wb+V15EcpCxqXqCTyPKo+rXHK31ne1fZtLf/XAF1ntBdQ7tmXvV7w5A1qFJ/mAPSRT7HsyVJNm5vmAoYeQ8C4+RPnXo3H9owiu1n/phSVhcIzAEHVplTG0E5qcvY3DsAbZ7ktkKpIXr/0nGn5AVpx/D5PO+EHEK5BtqzouAytDapgrElSNJz4TPTnJPtDbuMq8RwwlCPEzAOpEQVcQSRnfxY3Na+57N3VbUHRwQNUgoxOdoOnn8hUTtTgARpvaoONTBSFE/ZdRKztgjz83rRbZTtbhLdwyl5biarat3qajpZwkd5cC3LgAJMyTIiSNS1mvaD2fsvbYoqNGsLpcXSYxpW6Sr65GUuAmSRJitovsrw9y2rKzhgFEoNYVsdAGUgxIDCIqn7U7HuI2l1HEKyle87vvH0Kfcl4bcneY3BJNTdGwD8LcZmJPeRBbWQxGtd21xc17jxTGkjlAGOCK282p8SGR4kKhwSNStIMTjT1zOa2FvsvhmKAjiEKAybLoWmU0k2boB5NJAGw6U/2g7HtXDbPDXhecj3XB7/CnUbkSyqCR4tsgHlSDzy/Zty2gR5AsQuciWGaim0T6dTA+QrScR7OOWJaF6LuFnIGo74O9RLvZTYVnZVnqCD0AOkRvsaXKBStbA2Go/roaLa7MYjxGB0/Rq6XglTYf3pQmKVyJX8Nw6qJoyuCTHKlFvwn8+R8qetmCT1qaFX2sMr6H78/hUOBGal9rN4x6CosYqp46cb1CKtMinrtTAwG9UNySlttBp/GDKnr/AMihs3yoNxySJ5CPzpyM8/2CjlRu9AqORtTwKemXyZ2XUI7Ums+dc4pQlOF8uW61OsdRS2XlQRTigoq2PKuZRk05TS91Xd1U0yhqVTXC1Tu6pARTRQaCqijItIDIak2jQESjotASrZyPX8DVhYaqy0DqHTOfuFWVhfOntNiysVo+wj/ET+pfvFZ3hhWg7HMXE/qX7xFa4eprRdqdjd9dM4RrRUnz1SuPjPwqVa7LC2ltgnwgCSAZjqNvKpurMc6WukldZ4Jl2AXb3TjnsCI+lPuNcHIHEZB/A/hU6kigtMp2jwttgT3bK2coAJxtCAnJ6/jFEt8MHjRfeRhZUE55MWHi28q0N60G9etQeG4Id+SwBIQQYyATyO42rLV2vaivez9262m9ouWgZA0rMqYJjGmY3BY5wBuYXZvYFpLt+13aEMrafDuyiVOczA9a2zDSy+pHXfz9ay3EXinEq20OAfSQp+lOxO2I7W4IKMciwzk4Mgyf6o+FZzibMzW+9qeACNdgHwjV6wwWPkUPxrHcbagkc+dRYe1JctACPhQCsCr3svszvroUqzKAzNCkiFBMSMKZE5/kNV3bPB9zcuWzPguMuYnwsd4xMDlzpU1S2zf5vvNOIoLcROqAYJY8us9ehFEL0WBU9sxqXrBJ8s4/GoNu5IjlUztow6n/AAnPXI/XxqCjDTVydNJnOthTmlakRqS4+a00y5+wTlTHzFK7GMUyCRS0f/p9dCIKLBqLbJoz43psst2hm7miUIrmiBKDy/23/Z/Bd5cRNizBR/mIH417Z2L+zzhLFuHQXnI8TOJ/0j7P3+deQdgcM78TaW2VD6gVLe6Cvik+WK9F4vtztJSf4nCyIwFuZ22+dY4WSeLzsnrK+3/sinB3V7tpS5qIU+8kRIJ5jODWTFqr32r7Rv3r839GsKB/DBCxuNyTOapVOYrPKy08fGi9jvZA8bcI1BESC53MGYCjrg1rvaT9nVk2wvDKUuIJJc+G4BvqZtj5jHlsRX/s0scTN1rHd6fCr65nmV0x8fnV929xnHW1ci0jzuS5Eb7CcgAnaOdaakx8Tla8fOKdwl0M0dK5kp/CWdJJ6/hWM01eo+zv7NFNvXxBILCQqn3ZGCTzPlWd9p/ZduEcAnUjTpbrG4I5ESK3djtzjQtofuinUqwe+XPhB+HOs3+0Hirzmz3lruvCxjUrSTGr3TsMDzro+TGTFnL2yVla03s77PPxB8OFEamOw8h1PlWa4Y16L7FcVcSw+m0XXVOoMo5AEQxmsfjkt7VkD2r7Mmx4lOpOvMev96N2CAL1sHmfwNG7a7TZxDWmQGAJI6gnA+FROCvFLltgpaG2G5nFa6kyRO2x0/xQeqH6MI+81IoCjU6sCCuk/Ugg/IGj1sCBaWurqAa0DJqJw11WuPBmAo/3OPvFB7S4uABgyxHyBP31F7JTSzkkDUq/CCd+WZJ+NTb3BLvad2hxEMi9ZPpp/M1mfaDhieK6Iqu39TEeEemCflWi450LpLqGKtpXm2Nx8qz/AG/eAurk6jaBjlElD8Z++lU1A9oUW9c4csxAbu3MGNTSqlSekoKzHtdbA4q5GPcG8/YWcnzmr7tJibNkhZKPdXeNMabittnc49azvbfBd3cZMYPLaDkfQ0tDZ3st29b4V3a4GMowGkTnSY3PnWY7cv8AfPduR773HzuAxYiY55FaP2b7BXiL4FwnRIWAY5rJkZ+11qt7XtpY4i6FjRbe4BPiAUFh9r3oHXpSpsJ3uXgzmB5+Y+VHXiANzt1x9TipqW9V28TkF2MxgzmQOW9UvaqRcPr+FPXKn4TtaGZcz4CRBHXHz/Co1iyNI86fxlozbMYNofSZ+8V3Dnw+lV50Vm8ZZ+g2kGcc6ZdXIolgZNMue9Qvj3k51xQ7Yot7bamo2NqNnjj/AIwICjXLZbl+v1FDUnoaMrnoabLPfIBxmiBTQ7sziuE9PpSni/ln2r1n2M4tU7S4Ys1sIC+vW0HNttIE85+gr17ieM4ditvwsjAlj3kIsR8zjavnqzxYHEpcW3YbSVLC5pBkGQYYeLb6Vtj+0m+sEva9BbmPXTPSp3ccZJD1MvTP2g27KcWRaYFdKzBkA9J9I5msxbu5qJ2/27d4m81241sE4hVcSBhcRgwKhcLxTwCVPyNY3G3tXnT239kDza4j+pPuap3tfxwPeIoghW1E84DbfOvI+x/bO/wSnRbV9RBhtSspAOQRPLGR8udv/wDvtzik1Patq5DKxMmZwDI05gAeqzV3L66qMsdqtlpUFDuXwNyKrL3tCqmAlxjJGFxjzO/wmsMZb40e+3u0lS0vcqbjBQAMhRAbMtE+g6VkfbjtNrr2tSFCEMjzLkEjyxWS4f8AazxOjR3Nw4iVtjUMETjoD051F7U9vrvEMHfhnBC6cKQPeJ5jeWroz55RPS2smK9F9huKUcNDEe+3InEDcxG9eNWvagn/ANF/lWi7F/aJesJpFh9Mk+51iZyOnUVOGOWJXV9ek9o9qq5ur3R0i2+l4O4BJNQuyrgF63Jga/hsY+sVQcJ+0O5fIt/u5UbSylSoKHZScgjI9QelG/8AygRlefcYTiYDMFkjnE7UZW8pFdfxvezeKVVILg6Wdemzt+EVNW+DkGR5R/esGvFG5ZDW7ZZXd2kAmLYLqzquAxhEMkcxgmrvsm6y2BIZYJwVgmZA39R8jvNbzZcN+NB3+ecHy2+NI74wTPw/vVJZ7SJS814dyll2OpiVGlRJMjEDI5zFUfaHtVwVxSTxBZYgabV1gM58SppHLfoKVtRpf8bZZVkmdRgDcZI898n5ioXGWouIDEnM9f4mM+QIFZzt/wDaVwb21t22cKIBGg5jl0ioh9vuDQWtBci3vKgSS4doE7bxI+NZfJjarGSNwrln4Zm942QT6lc43GTVZ2yJug9LZX/uKf8A5VW8b+1Ds9Al7vLjFFW3oFsyS2CZmDABJAzA5mBS2PaDheLl7N5WLeFUPhYbFtSnOyemTnFaSVnkj8RxEKykf4x5Qh/+wPwqm9oeItoVLMqiSgJIgsuYGcwpX5GoHtv21dtvZWyyzcBUyPsgqp3iDGKxaubauSdiQP6Rz/D51cx2nbf+y3bXD27ym46AajMkbE2uvLwn5VnO1e1bZu3WSSpe4VOwILkiPnWPHaTnmcnPx5frpVpwTakHkAP9oomMHL+JNztNf5TWf7XOosYiZ+6rRwc/dQrnDhxnn+hVcZ/Buk9qu2rfE8S11NcOFHiwcACI+B+EVB4c/wAJviKdc7LC5kmMx+dBW7/Dcc5/GsfkxdXw5W6l82ThmgE+n3UHV4pnrih3HwBQnpzGennbuxIvXAT6UQvA2B9RIqLaG9Hc4pWaXjlLZtK4g6Y0qmURvd5sgJ+pNEVp4cvChheCYUe6bTNz84+VQeIuEld4CIPiBBo1l/8A+dx/7qn/ALbCmwk3kAiknEZPpSg0/htx/UPvFCc5pNLj9tLQoseK6d+WIzzkmal3uMtgQi+IbxpG/MkgeVVCdk8XcQutm6bUEl+7ItiN/HEY9afwnDMhZmuKrGII8eczIAPX6VqwS7nF3O7lcvK4nVvvtt86t+H4a28lr7IoMCfCSIHJ1neflWc4jiHghbjMx3IUIB1iG9NxT+G4l1aR4PCBMSTEycczPOlQvUs8Mtx++vXLiLDL3YM6NI1FvBKgNImI2zWj7M7K4Kyyv/FePs3WU2jqBwy9xkCZ3OQN6xFnhncuxbNxNBleRxidj51ctxYUGT6yzEf7iaXQ3U/j+yuHLFu8cL5aYx56BHyFZO+RqbQ5iWiBMiWzOr+n/UembVe0dfukkfSms23I+QHy50tGg2OGa4dLXVAz76sQPKFVjn0qXxHYtpZjirbf02bsnIxBSAd+fLcUrIzDZk55IHzrlQIQQ7MYn0PMQcGDzp9jYdnhJnQ6kAxLBVn4MZ/tzipVvhIIlwBzICP64BpnCWxdYB9YnGAWI6eEMA30pRwQOoqTAnJOkkTuRqOf8IJ+NGyWfC9ppZukhhdWVBJ4cKoXSBrKD3oYxA3yaXtT2mQXAeHM6gwdXU93hl06EkmCBnIInETVf2ZdVLupn7uJ8Uh5wR7qyecZGKkw11dHDi+0HUQlqQW/mZJIMcpnntJFVJujfScntjc3sL3TmdRkMFkAarQfKHDYYPE78qsLn7S+NKaDdtweenxGD1CxuBjp61BHsvxjHV+6GNQnNpTEyA1sSQsRMKKuOH/Z9xNxYmxb1fZS3rYRkaiBb/8AKr4z8RzZ7jPbDir2oXeIu6WBkLCqdyAwBErk/TltTL2/eVStu9eRCMqt5whkZlVIBB8xtW74j9m62bf8fiFAMmAAjSsw0XCwIAJnpq36j7P9meBCjWwgeLW920oj7cBGzt8p2o4/g5sGvGLHut8NvyoA4y1qk6+fT4fCt7es8BpISGecQxcdRALmf6qr+GucM1wKLNvUJ8XdpIA38TA+nzqLDmTH8VfU4CajghlZzp3lYKr5HY8oO4ruD4treFJDCSIOkqc6TgS2cwZ2gad62XHcfYDQjrO0adMbfzHOfKDVV2m9v3jqJHQzHovIYpT8O3faB2t2/c4n937z37YCkjEyykY5GAJ6nptUfti9qhR9oBj5TyzzmflUoXrRGqGjbxBQOuPLl8Kh8S+ptSbARGDAyfMH7X0p9xGd66VsRjpV72Yvg/XSqO4sMAM5361fcEISnEx11Zx1pBRDQjTVULtTiiqkQc4Bxv6VRpcq07Yb3Ryyfw/vVaYqb20w67I75pjHzom+ojrXKh5iku3ZwXHwoj4pgU5pGcj61KpZ0I4IIHVAfnRLOLTf1If9r/2obMYBPQfjj9dafaMo/rb+65TKez/rrI29aHdPiPrS6oE02+fE3qalrLrK6PXiA7DXEz7xk6Ry2BPyoJDFg2nblNSLFuMRI88fWpZIIA8CgTkDxHyLZJq3MZwjmWJABYjbaI9Kmpc9T+FRWZVGZ8ts+edxR+HuW29+6lpTzKu0fBEJ+6kEq1fxj4cz9d/SlZlb3zBA6bxsIjfzNVt7ikE6dTR7re6PPwZqM9wkzBPrn1+FPQWL8cF2A9PzgUOx2k07jf7Rxvy0gVEt8MzZ0465irIpbsqrAarjCQDiByaRt5Ab5zRoEY3SC58IJ3Ijr9kgeW9MucSIwS/oNI9cUF2uPBcllHnAHpvFPvcQ5iMAYAHLadgJ2p6I/uHZZLQBiM/jvV12H7GcRxWllYi2W0lyGIB5wo98+QMTgkVQcOmq4oc4Jz8p51pbnbl23bZFuEhhAjETEyRpBESIg04VXXF9gWeGshjbu3W1ES6FTAj3UtBl04mXYnMUz2X9te54jSOHDz4ba5BUwZLQrFpMbARk5rMcRx9/JZySd5C5/WP0Kl9idsCxdts6kqJldAuhgRB8D3bcc8hgR9Kueo03PFe21w3Gt31/d0JkNbS6Sq75hQ55mToAirri+2eFa2LdziLwgBv+iUUg84JEz1Bk5yc1j/artLh71gvb/eXZfduEOtpAxEqqamUJB05idJySZNJ2N7b3bCLb0oyL/MgZtOfDJIlcnB68qvotNJd4i2hW7Yui+oldN6yxcGADpRmAGwzIO+c1KPaFs5YIbxRVwveW9BghQFaEaCJydoxBFVvaPtJaurrtNbJwSgsBWWIwNS+BZgSJmTkzQ7HtHxVpSxu3iGJRO+J0+6fskFcAgiTBgmMRRQn9qdn20so9tFS4RGhLhEmDJyVIIAJwJ8omaTguw7jKbphFdtP8UfwgdgdRbUW6EIR1IoqLbRluXlsNMFgjTecFt2NgaRuT1z51K4Hi0t3i9tYss0pbcgWgYAb7e+TspO3pWWSopeK0I2YZ22Nphn/EOuBMeVVvaCgA6gzSDAPI9R03PXlWjv8As6LpW6iCI1xb1lRJkKENtbi/IQOZrP8AbFsayQI/z65I38Rk/OpxurtXqmDCNO0zAPLNMv3W/X4VINqdxFBNiDyP68qduxoty2Bb1EAuYzzAk7Cehz5063xOI2oFwNEb+RoKAknlmPOKR6i24fipXJzmlPEr1qqXh98j41zcOQBMZ6HPxoLQnaDhnQyMTP0ob20PSgXLWR0ppt0lQPhRn4/gal6DUWzIzjf+9GNxvKkbgZnG1N0npS2WifX8BRVuAUAFrbERRLJZbbSNipHn73T4fOlBk9fUVzWp6egkD6zRAjXGnkQPrTbxyaKeGpP3Y0z2JJmc09ZO5p6pT0t/r+9CQ2tTXdwP0aM0etMigE7qOZNEtLJA/XxrkFH4KMnc0BLs3FtguM6YjbJOwby3qvVpbUwkkyeQ+Qq5v8QqC0WtLdQTqQkqC3IkqZiKj8b2ol0+GzasAfYtK8f5i7ksfl6UQkW5fWSCFWY2DH4yaE11NpnyiPrNIx+HlmhB+gxVaIqvmRU7h2zqkGP5o+UMYqHprhKmR8qYW9pjks045EddvP4TUngbil47tCWBANx3UIT9qVKjHQg71V8PdDY+n63q27KWWICyzaQIXE6gcgDbHIinj6mlvdlXFJCrpBI+0YuRkGGMsNoxER51H7Q9n71tNTDwzGVIIMTHiAn4TXoXC8JbZQim2VaAwuupVyIIBkFtJGwGPOcVTdsnh1ui0ttUiAxAJUmPsKCpiTzYjGwrW4xnMu3n5Wpdrtm8pB16ipJGsK+SIPvgziRmtJxvZfD62t3A1tlBiPcnlOSw5GJO9Zi9wufDkZzWVmmsy2m8P22Aytp0MPtJH0XEYMRNXXZPE2GbWeJW24MrNuJblLHl1g/Osibcb03TUXatRtO179+6e8biFuAiQVm3HNYUgY6b7etUTcQ2rxnWZ94nVPqTmqtWIo9vjGHQ+oFSekq86knEz8DUYoKU8QfIfCuBFOFqmAgbj48qDpBqTFMNgUyCFoZknYxHXkPShFBUo267RTCGbVN7rBEfHOPrUpxTWTypGhtYHLamm1Uzu6abdAQzbrgtSitMK+lIwqWafppNNAJNJThb8xTIo0BaW3kxMDrnHypoNOLHmZj8MCmRwfpTC1LNNNAIaJw7Qab9K4bUULPhrwyGUsD03HmKj3uGKMRkjkdpHWg27snNWHDXFI0tt65HmKUuhYhC2D/zSi2BU3iOFjzHJhsf7HyoK2zWiQxaJppt5qRFIt6D4llfLDfCkEU2cyMGpPC9oFSA41LIxMTH30Y8EGE2zqHT7Q+HP4VG0+VA21nZTcNeJPfdxciBE4kRucsN9yN6IeFVZX+HrJOliCGKz74JfTyiQPOsd3fSpFrtG4q6SZXoQCB6Tt8KuZ/pcPxd3lMFSxJnIwxJ5nXuaNxV4Np1IwgY2xEb48tjtVKnHqdxB5dNumasLHFiBECBuMY+EUuRcbEfiOHR23GfiZ9MRUXiOzCo5fOrG7eU52I5iofemTn86haveyRTQtWDsDyoRt0gjRmuojWugpumjR7KtOmhkdacHPXFLR7EFKbYim6/Ifr0p3eeX1o7HRO6pjcN5UUOOtOB8xRunqIhtkcqaRIxVgppMdKNlpW9z1A+f5UvdCrDux0ppsCmNVANqnIYEaQZ5xn51NPCDrQzwp6igtILJJwI+P8AehlKnnhz0pnceR+VMK8UQV1dQRDSRXV1AdTgtdXUAI1K4biJ33rq6pqosbV7kcg7iiNwYMm2SRvHMfLcV1dRjSsACYpjLPOurqtJiYMjBHMb1aJxiXYW8IaIFwAS28BhjOwmSM8q6uplUTiuCKNHLkeRFDThz0rq6iTst9Gm0K5BBrq6p0uUdbhpweurqlc7O000iurqIVhjDmP18a7TXV1Ul3d01rfl9KWuoIxk9PzpdNLXUGboH63pGxXV1AOVsYmnC6fI/CurqBvRe+8vrSreFJXUHsQuOtNLDqPnXV1KjY3CWVdwHcW1My5DMBgxhQSZaB0AJPKk41EVgLb96sA6tLJk8tL5xiurqFP/2Q=="/>
          <p:cNvSpPr>
            <a:spLocks noChangeAspect="1" noChangeArrowheads="1"/>
          </p:cNvSpPr>
          <p:nvPr/>
        </p:nvSpPr>
        <p:spPr bwMode="auto">
          <a:xfrm>
            <a:off x="155575" y="-1858963"/>
            <a:ext cx="6905625" cy="38862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38" name="AutoShape 14" descr="data:image/jpeg;base64,/9j/4AAQSkZJRgABAQAAAQABAAD/2wCEAAkGBhMSEBQUExQWFRQVFxUYGBgYFxoaFRQYFxUXGBUXFxcXHCYfGBokGRcUHy8gIycpLCwsFR4xNTAqNSYrLCkBCQoKDgwOGg8PGiwkHCQsLCwsKSwsLCwsLCwpLCwpKSwsKSwsLCksLCwsKSwpLCwsLCwsLCwsLCksLCwsKSwpLP/AABEIAKgBLAMBIgACEQEDEQH/xAAcAAABBQEBAQAAAAAAAAAAAAADAQIEBQYABwj/xABCEAACAQMCAwUFBQYFAwQDAAABAhEAAyESMQRBUQUTImFxBjKBkaFCscHh8AcUI1Jy0WKCkqLxM6OyQ2PC0hUWJP/EABgBAAMBAQAAAAAAAAAAAAAAAAABAgME/8QAIhEBAQACAwADAQADAQAAAAAAAAECERIhMQMiUUEyYXET/9oADAMBAAIRAxEAPwDzN7jsB7wH9RC7x9mPqKaeA2kA+ICNhtPqfnTgXPMD8fgAaZctmQNSMYDQHyCeRUhfEOcAjzNZLWPC22tsCp0suQSJHyPPy28qf38bkf5RI+XL5VXi0T9kk9PFHzNEsWDMMhBjkqnruQxM45A1BiNxCPebxCO7UDIEnU23mMYpLWn3SJjYgRPx5/GijhCcSo8j4vmMUPiuzSDbh/eYjyB0s0gZ5jrQZH4Unb6kA/6hI+EVHsXmO4M43E7icR5c/OpNsXIMQfofLBwfnXfvsLoZABidQIMgRIOxHlnYbZlyjRbXGNb8aFlcEMrq+BA2C6ZJJnOoggxG5Mn9/wC9LElBOpoVfECxwsMwIX0Bjz5SrN3hHB7y26PGDZcwTJ94XS7AGV+1A04XMVUJOkK0QCSJEiGJOGG3i1bidthFVQHx/CCARvI2gH4/rnTW4VuRDTsGGho8jz+AFS+I4R+71ZKwJK+NUMwofmnuyCYB9ZABw7v3RXQWyoBVhiAwZWQ+8DjYiNB60dpR3Yr7wK/1Dw/Pb60y2oPln7Oee331Nt31mGVkYRIIMgbiUaYGZx5U3heGV9R/xNGk6TE/ynwketPY0D3bbiG8wYP5/Ou78aSp3J2PhMDJzEeW3OpJ4UydLKx5jK3IG+2+45AZoF5oXS4I8EgMsHxkiQdsBSZ9fOAadZs2yviIWTqGwAGP5sDHxob8DABU6gekmc7hTy89R9KsF4QKZ1XLTHfmpxuQdh5mKXQwUmFdNy1s6WzzKN4GO29Gz0qWaCF8S9cEgxtiA0egjzoh43URqiAdx9r57D+9G4u/gT7zFpDqRp8JEktggRgjGBRW7LXTGksRg+FvUkMFwPMSNtppkYbqxE61PWJX6Cfv9ajXkG+45RuI8+YHWufgonQWIBghhBBOwzFDtXY338wdOMYPkZHqKAd+7kDVMxnMyY5zUbvCWJI3884/xRv5xUw3gTO22MlWPny/4+FR2cf+X/lOPrQQTHcfj5RyxyoUegohtznam5HSKYCAOedLNLrzn9fOkJBpggIria7QT0A8zFS+GAXIiY5wY/KlsGWeC2LyqnYwTMdIo7vbA0gAD/EAW+cY+FNF8nz88/TmaVeDYmSY9d/h0qbf0wSQdsfE/Qc6G6eIAkxjepgx7i7/AGjzqNctnUSxgdf7DrRKNC27qqDoG3M/hT7HGYJc+n5VD1T5Abf3PnTowaNNJgkXu0ScLj7/AMqjRNJRrQxS8VrjF4FRd1X1GT8Qc/fQbdxSX/qxj/CPpNFt9nsV1FkUdcD5Gl4Ps17ighLtwmPc90DmI0kkzz1D0qJ2yLbZifAHYwTEE4GSesAZJ5CmjidyYEx9rpPPPWrRewVTSLti8GJTBuKgIZgMFhnE7HnWi7K7J4O2We5woYADQnes4kTOspLZwNn2261wuvC5T9YocZJAJQdCYA+EkZ8hSmy7QfEYJIxjYr9rJ3POtdxvtFqOmxwdvhkhg2lUZmkrvrVRy/l5b0icZw+gG/Zv3roJ06b/AHSDyItrA57A1G4rpjiri4ARJaThoJA38pzj86u7nZNu5Za5YZiECm4ty0yOg1D7YDWjidn5HHKuu8ObrLCW7YUMABrLMHKkm5cLeNhpABCqN8Ca0fYHZVoE94by9GtPBEiDGkF5xvtt0q8ZvxOWcnrBpYtsIEzyKbEcjnFdZ4Ngyy3gYgbeJQd/CCJ5c+dbTtj2N4ZGLWb06RbJT/1SGZw5EHxuoUNpiTt0quv+zMqnc3NTZJN1TbXkMlgNBycS2242osuPpzKZeIA7AMBrNy28A6hIQqBH2XAZlxyIGPKqwEAlbiAsGaTuRJzlcgc5FXq8G620YhwlyAWKro1SZVXQsMEdRjeo54YFnHvL3YB0sGgC4WJ3IHiI/RpbVpW3OHDjdjtGsgrHQFvGPUk+lQT2cSD4WiTBQhgIMe6MnIJwKuX4A47tjOMERPqWwT8vhS2rjgfxEDLqefDqAOoycmN/OaNjSsW84GnvNYH2SBqH+R4afiaeXDXvFqCHScyw8OtVkHPPb8qvBw/DX0Bw8AtE6dhjSRDZMDB50237OFVBVyTpjS2kqOoAcjE8pBzvTlLSOlsBClolAYbSpWCcwTZckDc5I51Dv2DK6hbO5JXVbYwD72obiNUAAbQY3srXBuWKiz3urUNKjUWj3j3bZBxuNQFQzwOoL3R1bMVVtTEMCMqPFpM8liAd6oK03tJVrg1AgwLglSkmQOU88/8AEm3cWPAzAAyM6u7390MPXblzNWAthidQ7pcAm27PaZlwYKBmtMTyMxp3ElgIdk6bY4lCHtK1sMyqo0FioK37cyTJAmCpkFcEEBITqXhm8QUEagQCvUmTHruMDlvCLjS6uIgsUJEatbMQwJ2G3M/cBdcXdW42ootpSp8dlPDdOCn8JnGlYnOvJKx0MPi7iqpAcZUKysCu0zoJgMMjbOTIEEhBWX7EEgqVPKIzPUSenKgNYIORyJEQTy3B9etSwixMxHQiB8IwKj3HeQROJzgE9cddudUkFmjGPkR9KE2f+ae77Ax+NNNonoPKI+dMEidgTRBw682M+hAHzGactzGB8ATHyoycEz+9gfX5VNpgNxDTEhvp9NvlRbHBs3vfX+396mC0tsSfnz+FBftDeB+dTy/DmNo1vhlQcvU0K52gvLP3VDa8SDJmggUtfrSYfqUmNqd2iggEGRIPzGPvoVppiu425sPT8qf9SAooyjwmhCjg4p1pl0BR0GKDFHC0UZtX2Yyi+bjKon7KjSBvhWHiUehzzmtFY7ZXulUDEKILMRjyYmssGzT7V06R8KWPyWTpy5Y8mlXtIKfCAPQAU292oTuaoheNL31TfkonxxOe6KDrxQNdcGrK1ekq29WPC8aRVQho6PTxy0Vx2ur3aGpYOfXNP7O4jS0qxHPqD/qn6RVQj0ew0VXO31PDTV8CyeEOA0kTo/hlgqFVDROrAG7AeVF4zhOFVlZLAtkhgzr3iXQrR4RetE4kzpMjG1UNjiDK+v4GrWxxh61tPkidZRUN7L3jJttAMaWunWvxdBqn1HniidgdgXr1piiq7i4wfSf4iCWOqGZZRtxAeR0IIq9s3QTMQeow3zWCaaOzWt30v2Wb+V15EcpCxqXqCTyPKo+rXHK31ne1fZtLf/XAF1ntBdQ7tmXvV7w5A1qFJ/mAPSRT7HsyVJNm5vmAoYeQ8C4+RPnXo3H9owiu1n/phSVhcIzAEHVplTG0E5qcvY3DsAbZ7ktkKpIXr/0nGn5AVpx/D5PO+EHEK5BtqzouAytDapgrElSNJz4TPTnJPtDbuMq8RwwlCPEzAOpEQVcQSRnfxY3Na+57N3VbUHRwQNUgoxOdoOnn8hUTtTgARpvaoONTBSFE/ZdRKztgjz83rRbZTtbhLdwyl5biarat3qajpZwkd5cC3LgAJMyTIiSNS1mvaD2fsvbYoqNGsLpcXSYxpW6Sr65GUuAmSRJitovsrw9y2rKzhgFEoNYVsdAGUgxIDCIqn7U7HuI2l1HEKyle87vvH0Kfcl4bcneY3BJNTdGwD8LcZmJPeRBbWQxGtd21xc17jxTGkjlAGOCK282p8SGR4kKhwSNStIMTjT1zOa2FvsvhmKAjiEKAybLoWmU0k2boB5NJAGw6U/2g7HtXDbPDXhecj3XB7/CnUbkSyqCR4tsgHlSDzy/Zty2gR5AsQuciWGaim0T6dTA+QrScR7OOWJaF6LuFnIGo74O9RLvZTYVnZVnqCD0AOkRvsaXKBStbA2Go/roaLa7MYjxGB0/Rq6XglTYf3pQmKVyJX8Nw6qJoyuCTHKlFvwn8+R8qetmCT1qaFX2sMr6H78/hUOBGal9rN4x6CosYqp46cb1CKtMinrtTAwG9UNySlttBp/GDKnr/AMihs3yoNxySJ5CPzpyM8/2CjlRu9AqORtTwKemXyZ2XUI7Ums+dc4pQlOF8uW61OsdRS2XlQRTigoq2PKuZRk05TS91Xd1U0yhqVTXC1Tu6pARTRQaCqijItIDIak2jQESjotASrZyPX8DVhYaqy0DqHTOfuFWVhfOntNiysVo+wj/ET+pfvFZ3hhWg7HMXE/qX7xFa4eprRdqdjd9dM4RrRUnz1SuPjPwqVa7LC2ltgnwgCSAZjqNvKpurMc6WukldZ4Jl2AXb3TjnsCI+lPuNcHIHEZB/A/hU6kigtMp2jwttgT3bK2coAJxtCAnJ6/jFEt8MHjRfeRhZUE55MWHi28q0N60G9etQeG4Id+SwBIQQYyATyO42rLV2vaivez9262m9ouWgZA0rMqYJjGmY3BY5wBuYXZvYFpLt+13aEMrafDuyiVOczA9a2zDSy+pHXfz9ay3EXinEq20OAfSQp+lOxO2I7W4IKMciwzk4Mgyf6o+FZzibMzW+9qeACNdgHwjV6wwWPkUPxrHcbagkc+dRYe1JctACPhQCsCr3svszvroUqzKAzNCkiFBMSMKZE5/kNV3bPB9zcuWzPguMuYnwsd4xMDlzpU1S2zf5vvNOIoLcROqAYJY8us9ehFEL0WBU9sxqXrBJ8s4/GoNu5IjlUztow6n/AAnPXI/XxqCjDTVydNJnOthTmlakRqS4+a00y5+wTlTHzFK7GMUyCRS0f/p9dCIKLBqLbJoz43psst2hm7miUIrmiBKDy/23/Z/Bd5cRNizBR/mIH417Z2L+zzhLFuHQXnI8TOJ/0j7P3+deQdgcM78TaW2VD6gVLe6Cvik+WK9F4vtztJSf4nCyIwFuZ22+dY4WSeLzsnrK+3/sinB3V7tpS5qIU+8kRIJ5jODWTFqr32r7Rv3r839GsKB/DBCxuNyTOapVOYrPKy08fGi9jvZA8bcI1BESC53MGYCjrg1rvaT9nVk2wvDKUuIJJc+G4BvqZtj5jHlsRX/s0scTN1rHd6fCr65nmV0x8fnV929xnHW1ci0jzuS5Eb7CcgAnaOdaakx8Tla8fOKdwl0M0dK5kp/CWdJJ6/hWM01eo+zv7NFNvXxBILCQqn3ZGCTzPlWd9p/ZduEcAnUjTpbrG4I5ESK3djtzjQtofuinUqwe+XPhB+HOs3+0Hirzmz3lruvCxjUrSTGr3TsMDzro+TGTFnL2yVla03s77PPxB8OFEamOw8h1PlWa4Y16L7FcVcSw+m0XXVOoMo5AEQxmsfjkt7VkD2r7Mmx4lOpOvMev96N2CAL1sHmfwNG7a7TZxDWmQGAJI6gnA+FROCvFLltgpaG2G5nFa6kyRO2x0/xQeqH6MI+81IoCjU6sCCuk/Ugg/IGj1sCBaWurqAa0DJqJw11WuPBmAo/3OPvFB7S4uABgyxHyBP31F7JTSzkkDUq/CCd+WZJ+NTb3BLvad2hxEMi9ZPpp/M1mfaDhieK6Iqu39TEeEemCflWi450LpLqGKtpXm2Nx8qz/AG/eAurk6jaBjlElD8Z++lU1A9oUW9c4csxAbu3MGNTSqlSekoKzHtdbA4q5GPcG8/YWcnzmr7tJibNkhZKPdXeNMabittnc49azvbfBd3cZMYPLaDkfQ0tDZ3st29b4V3a4GMowGkTnSY3PnWY7cv8AfPduR773HzuAxYiY55FaP2b7BXiL4FwnRIWAY5rJkZ+11qt7XtpY4i6FjRbe4BPiAUFh9r3oHXpSpsJ3uXgzmB5+Y+VHXiANzt1x9TipqW9V28TkF2MxgzmQOW9UvaqRcPr+FPXKn4TtaGZcz4CRBHXHz/Co1iyNI86fxlozbMYNofSZ+8V3Dnw+lV50Vm8ZZ+g2kGcc6ZdXIolgZNMue9Qvj3k51xQ7Yot7bamo2NqNnjj/AIwICjXLZbl+v1FDUnoaMrnoabLPfIBxmiBTQ7sziuE9PpSni/ln2r1n2M4tU7S4Ys1sIC+vW0HNttIE85+gr17ieM4ditvwsjAlj3kIsR8zjavnqzxYHEpcW3YbSVLC5pBkGQYYeLb6Vtj+0m+sEva9BbmPXTPSp3ccZJD1MvTP2g27KcWRaYFdKzBkA9J9I5msxbu5qJ2/27d4m81241sE4hVcSBhcRgwKhcLxTwCVPyNY3G3tXnT239kDza4j+pPuap3tfxwPeIoghW1E84DbfOvI+x/bO/wSnRbV9RBhtSspAOQRPLGR8udv/wDvtzik1Patq5DKxMmZwDI05gAeqzV3L66qMsdqtlpUFDuXwNyKrL3tCqmAlxjJGFxjzO/wmsMZb40e+3u0lS0vcqbjBQAMhRAbMtE+g6VkfbjtNrr2tSFCEMjzLkEjyxWS4f8AazxOjR3Nw4iVtjUMETjoD051F7U9vrvEMHfhnBC6cKQPeJ5jeWroz55RPS2smK9F9huKUcNDEe+3InEDcxG9eNWvagn/ANF/lWi7F/aJesJpFh9Mk+51iZyOnUVOGOWJXV9ek9o9qq5ur3R0i2+l4O4BJNQuyrgF63Jga/hsY+sVQcJ+0O5fIt/u5UbSylSoKHZScgjI9QelG/8AygRlefcYTiYDMFkjnE7UZW8pFdfxvezeKVVILg6Wdemzt+EVNW+DkGR5R/esGvFG5ZDW7ZZXd2kAmLYLqzquAxhEMkcxgmrvsm6y2BIZYJwVgmZA39R8jvNbzZcN+NB3+ecHy2+NI74wTPw/vVJZ7SJS814dyll2OpiVGlRJMjEDI5zFUfaHtVwVxSTxBZYgabV1gM58SppHLfoKVtRpf8bZZVkmdRgDcZI898n5ioXGWouIDEnM9f4mM+QIFZzt/wDaVwb21t22cKIBGg5jl0ioh9vuDQWtBci3vKgSS4doE7bxI+NZfJjarGSNwrln4Zm942QT6lc43GTVZ2yJug9LZX/uKf8A5VW8b+1Ds9Al7vLjFFW3oFsyS2CZmDABJAzA5mBS2PaDheLl7N5WLeFUPhYbFtSnOyemTnFaSVnkj8RxEKykf4x5Qh/+wPwqm9oeItoVLMqiSgJIgsuYGcwpX5GoHtv21dtvZWyyzcBUyPsgqp3iDGKxaubauSdiQP6Rz/D51cx2nbf+y3bXD27ym46AajMkbE2uvLwn5VnO1e1bZu3WSSpe4VOwILkiPnWPHaTnmcnPx5frpVpwTakHkAP9oomMHL+JNztNf5TWf7XOosYiZ+6rRwc/dQrnDhxnn+hVcZ/Buk9qu2rfE8S11NcOFHiwcACI+B+EVB4c/wAJviKdc7LC5kmMx+dBW7/Dcc5/GsfkxdXw5W6l82ThmgE+n3UHV4pnrih3HwBQnpzGennbuxIvXAT6UQvA2B9RIqLaG9Hc4pWaXjlLZtK4g6Y0qmURvd5sgJ+pNEVp4cvChheCYUe6bTNz84+VQeIuEld4CIPiBBo1l/8A+dx/7qn/ALbCmwk3kAiknEZPpSg0/htx/UPvFCc5pNLj9tLQoseK6d+WIzzkmal3uMtgQi+IbxpG/MkgeVVCdk8XcQutm6bUEl+7ItiN/HEY9afwnDMhZmuKrGII8eczIAPX6VqwS7nF3O7lcvK4nVvvtt86t+H4a28lr7IoMCfCSIHJ1neflWc4jiHghbjMx3IUIB1iG9NxT+G4l1aR4PCBMSTEycczPOlQvUs8Mtx++vXLiLDL3YM6NI1FvBKgNImI2zWj7M7K4Kyyv/FePs3WU2jqBwy9xkCZ3OQN6xFnhncuxbNxNBleRxidj51ctxYUGT6yzEf7iaXQ3U/j+yuHLFu8cL5aYx56BHyFZO+RqbQ5iWiBMiWzOr+n/UembVe0dfukkfSms23I+QHy50tGg2OGa4dLXVAz76sQPKFVjn0qXxHYtpZjirbf02bsnIxBSAd+fLcUrIzDZk55IHzrlQIQQ7MYn0PMQcGDzp9jYdnhJnQ6kAxLBVn4MZ/tzipVvhIIlwBzICP64BpnCWxdYB9YnGAWI6eEMA30pRwQOoqTAnJOkkTuRqOf8IJ+NGyWfC9ppZukhhdWVBJ4cKoXSBrKD3oYxA3yaXtT2mQXAeHM6gwdXU93hl06EkmCBnIInETVf2ZdVLupn7uJ8Uh5wR7qyecZGKkw11dHDi+0HUQlqQW/mZJIMcpnntJFVJujfScntjc3sL3TmdRkMFkAarQfKHDYYPE78qsLn7S+NKaDdtweenxGD1CxuBjp61BHsvxjHV+6GNQnNpTEyA1sSQsRMKKuOH/Z9xNxYmxb1fZS3rYRkaiBb/8AKr4z8RzZ7jPbDir2oXeIu6WBkLCqdyAwBErk/TltTL2/eVStu9eRCMqt5whkZlVIBB8xtW74j9m62bf8fiFAMmAAjSsw0XCwIAJnpq36j7P9meBCjWwgeLW920oj7cBGzt8p2o4/g5sGvGLHut8NvyoA4y1qk6+fT4fCt7es8BpISGecQxcdRALmf6qr+GucM1wKLNvUJ8XdpIA38TA+nzqLDmTH8VfU4CajghlZzp3lYKr5HY8oO4ruD4treFJDCSIOkqc6TgS2cwZ2gad62XHcfYDQjrO0adMbfzHOfKDVV2m9v3jqJHQzHovIYpT8O3faB2t2/c4n937z37YCkjEyykY5GAJ6nptUfti9qhR9oBj5TyzzmflUoXrRGqGjbxBQOuPLl8Kh8S+ptSbARGDAyfMH7X0p9xGd66VsRjpV72Yvg/XSqO4sMAM5361fcEISnEx11Zx1pBRDQjTVULtTiiqkQc4Bxv6VRpcq07Yb3Ryyfw/vVaYqb20w67I75pjHzom+ojrXKh5iku3ZwXHwoj4pgU5pGcj61KpZ0I4IIHVAfnRLOLTf1If9r/2obMYBPQfjj9dafaMo/rb+65TKez/rrI29aHdPiPrS6oE02+fE3qalrLrK6PXiA7DXEz7xk6Ry2BPyoJDFg2nblNSLFuMRI88fWpZIIA8CgTkDxHyLZJq3MZwjmWJABYjbaI9Kmpc9T+FRWZVGZ8ts+edxR+HuW29+6lpTzKu0fBEJ+6kEq1fxj4cz9d/SlZlb3zBA6bxsIjfzNVt7ikE6dTR7re6PPwZqM9wkzBPrn1+FPQWL8cF2A9PzgUOx2k07jf7Rxvy0gVEt8MzZ0465irIpbsqrAarjCQDiByaRt5Ab5zRoEY3SC58IJ3Ijr9kgeW9MucSIwS/oNI9cUF2uPBcllHnAHpvFPvcQ5iMAYAHLadgJ2p6I/uHZZLQBiM/jvV12H7GcRxWllYi2W0lyGIB5wo98+QMTgkVQcOmq4oc4Jz8p51pbnbl23bZFuEhhAjETEyRpBESIg04VXXF9gWeGshjbu3W1ES6FTAj3UtBl04mXYnMUz2X9te54jSOHDz4ba5BUwZLQrFpMbARk5rMcRx9/JZySd5C5/WP0Kl9idsCxdts6kqJldAuhgRB8D3bcc8hgR9Kueo03PFe21w3Gt31/d0JkNbS6Sq75hQ55mToAirri+2eFa2LdziLwgBv+iUUg84JEz1Bk5yc1j/artLh71gvb/eXZfduEOtpAxEqqamUJB05idJySZNJ2N7b3bCLb0oyL/MgZtOfDJIlcnB68qvotNJd4i2hW7Yui+oldN6yxcGADpRmAGwzIO+c1KPaFs5YIbxRVwveW9BghQFaEaCJydoxBFVvaPtJaurrtNbJwSgsBWWIwNS+BZgSJmTkzQ7HtHxVpSxu3iGJRO+J0+6fskFcAgiTBgmMRRQn9qdn20so9tFS4RGhLhEmDJyVIIAJwJ8omaTguw7jKbphFdtP8UfwgdgdRbUW6EIR1IoqLbRluXlsNMFgjTecFt2NgaRuT1z51K4Hi0t3i9tYss0pbcgWgYAb7e+TspO3pWWSopeK0I2YZ22Nphn/EOuBMeVVvaCgA6gzSDAPI9R03PXlWjv8As6LpW6iCI1xb1lRJkKENtbi/IQOZrP8AbFsayQI/z65I38Rk/OpxurtXqmDCNO0zAPLNMv3W/X4VINqdxFBNiDyP68qduxoty2Bb1EAuYzzAk7Cehz5063xOI2oFwNEb+RoKAknlmPOKR6i24fipXJzmlPEr1qqXh98j41zcOQBMZ6HPxoLQnaDhnQyMTP0ob20PSgXLWR0ppt0lQPhRn4/gal6DUWzIzjf+9GNxvKkbgZnG1N0npS2WifX8BRVuAUAFrbERRLJZbbSNipHn73T4fOlBk9fUVzWp6egkD6zRAjXGnkQPrTbxyaKeGpP3Y0z2JJmc09ZO5p6pT0t/r+9CQ2tTXdwP0aM0etMigE7qOZNEtLJA/XxrkFH4KMnc0BLs3FtguM6YjbJOwby3qvVpbUwkkyeQ+Qq5v8QqC0WtLdQTqQkqC3IkqZiKj8b2ol0+GzasAfYtK8f5i7ksfl6UQkW5fWSCFWY2DH4yaE11NpnyiPrNIx+HlmhB+gxVaIqvmRU7h2zqkGP5o+UMYqHprhKmR8qYW9pjks045EddvP4TUngbil47tCWBANx3UIT9qVKjHQg71V8PdDY+n63q27KWWICyzaQIXE6gcgDbHIinj6mlvdlXFJCrpBI+0YuRkGGMsNoxER51H7Q9n71tNTDwzGVIIMTHiAn4TXoXC8JbZQim2VaAwuupVyIIBkFtJGwGPOcVTdsnh1ui0ttUiAxAJUmPsKCpiTzYjGwrW4xnMu3n5Wpdrtm8pB16ipJGsK+SIPvgziRmtJxvZfD62t3A1tlBiPcnlOSw5GJO9Zi9wufDkZzWVmmsy2m8P22Aytp0MPtJH0XEYMRNXXZPE2GbWeJW24MrNuJblLHl1g/Osibcb03TUXatRtO179+6e8biFuAiQVm3HNYUgY6b7etUTcQ2rxnWZ94nVPqTmqtWIo9vjGHQ+oFSekq86knEz8DUYoKU8QfIfCuBFOFqmAgbj48qDpBqTFMNgUyCFoZknYxHXkPShFBUo267RTCGbVN7rBEfHOPrUpxTWTypGhtYHLamm1Uzu6abdAQzbrgtSitMK+lIwqWafppNNAJNJThb8xTIo0BaW3kxMDrnHypoNOLHmZj8MCmRwfpTC1LNNNAIaJw7Qab9K4bUULPhrwyGUsD03HmKj3uGKMRkjkdpHWg27snNWHDXFI0tt65HmKUuhYhC2D/zSi2BU3iOFjzHJhsf7HyoK2zWiQxaJppt5qRFIt6D4llfLDfCkEU2cyMGpPC9oFSA41LIxMTH30Y8EGE2zqHT7Q+HP4VG0+VA21nZTcNeJPfdxciBE4kRucsN9yN6IeFVZX+HrJOliCGKz74JfTyiQPOsd3fSpFrtG4q6SZXoQCB6Tt8KuZ/pcPxd3lMFSxJnIwxJ5nXuaNxV4Np1IwgY2xEb48tjtVKnHqdxB5dNumasLHFiBECBuMY+EUuRcbEfiOHR23GfiZ9MRUXiOzCo5fOrG7eU52I5iofemTn86haveyRTQtWDsDyoRt0gjRmuojWugpumjR7KtOmhkdacHPXFLR7EFKbYim6/Ifr0p3eeX1o7HRO6pjcN5UUOOtOB8xRunqIhtkcqaRIxVgppMdKNlpW9z1A+f5UvdCrDux0ppsCmNVANqnIYEaQZ5xn51NPCDrQzwp6igtILJJwI+P8AehlKnnhz0pnceR+VMK8UQV1dQRDSRXV1AdTgtdXUAI1K4biJ33rq6pqosbV7kcg7iiNwYMm2SRvHMfLcV1dRjSsACYpjLPOurqtJiYMjBHMb1aJxiXYW8IaIFwAS28BhjOwmSM8q6uplUTiuCKNHLkeRFDThz0rq6iTst9Gm0K5BBrq6p0uUdbhpweurqlc7O000iurqIVhjDmP18a7TXV1Ul3d01rfl9KWuoIxk9PzpdNLXUGboH63pGxXV1AOVsYmnC6fI/CurqBvRe+8vrSreFJXUHsQuOtNLDqPnXV1KjY3CWVdwHcW1My5DMBgxhQSZaB0AJPKk41EVgLb96sA6tLJk8tL5xiurqFP/2Q=="/>
          <p:cNvSpPr>
            <a:spLocks noChangeAspect="1" noChangeArrowheads="1"/>
          </p:cNvSpPr>
          <p:nvPr/>
        </p:nvSpPr>
        <p:spPr bwMode="auto">
          <a:xfrm>
            <a:off x="155575" y="-1858963"/>
            <a:ext cx="6905625" cy="38862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40" name="AutoShape 16" descr="data:image/jpeg;base64,/9j/4AAQSkZJRgABAQAAAQABAAD/2wCEAAkGBhMSEBQUExQWFRQVFxUYGBgYFxoaFRQYFxUXGBUXFxcXHCYfGBokGRcUHy8gIycpLCwsFR4xNTAqNSYrLCkBCQoKDgwOGg8PGiwkHCQsLCwsKSwsLCwsLCwpLCwpKSwsKSwsLCksLCwsKSwpLCwsLCwsLCwsLCksLCwsKSwpLP/AABEIAKgBLAMBIgACEQEDEQH/xAAcAAABBQEBAQAAAAAAAAAAAAADAQIEBQYABwj/xABCEAACAQMCAwUFBQYFAwQDAAABAhEAAyESMQRBUQUTImFxBjKBkaFCscHh8AcUI1Jy0WKCkqLxM6OyQ2PC0hUWJP/EABgBAAMBAQAAAAAAAAAAAAAAAAABAgME/8QAIhEBAQACAwADAQADAQAAAAAAAAECERIhMQMiUUEyYXET/9oADAMBAAIRAxEAPwDzN7jsB7wH9RC7x9mPqKaeA2kA+ICNhtPqfnTgXPMD8fgAaZctmQNSMYDQHyCeRUhfEOcAjzNZLWPC22tsCp0suQSJHyPPy28qf38bkf5RI+XL5VXi0T9kk9PFHzNEsWDMMhBjkqnruQxM45A1BiNxCPebxCO7UDIEnU23mMYpLWn3SJjYgRPx5/GijhCcSo8j4vmMUPiuzSDbh/eYjyB0s0gZ5jrQZH4Unb6kA/6hI+EVHsXmO4M43E7icR5c/OpNsXIMQfofLBwfnXfvsLoZABidQIMgRIOxHlnYbZlyjRbXGNb8aFlcEMrq+BA2C6ZJJnOoggxG5Mn9/wC9LElBOpoVfECxwsMwIX0Bjz5SrN3hHB7y26PGDZcwTJ94XS7AGV+1A04XMVUJOkK0QCSJEiGJOGG3i1bidthFVQHx/CCARvI2gH4/rnTW4VuRDTsGGho8jz+AFS+I4R+71ZKwJK+NUMwofmnuyCYB9ZABw7v3RXQWyoBVhiAwZWQ+8DjYiNB60dpR3Yr7wK/1Dw/Pb60y2oPln7Oee331Nt31mGVkYRIIMgbiUaYGZx5U3heGV9R/xNGk6TE/ynwketPY0D3bbiG8wYP5/Ou78aSp3J2PhMDJzEeW3OpJ4UydLKx5jK3IG+2+45AZoF5oXS4I8EgMsHxkiQdsBSZ9fOAadZs2yviIWTqGwAGP5sDHxob8DABU6gekmc7hTy89R9KsF4QKZ1XLTHfmpxuQdh5mKXQwUmFdNy1s6WzzKN4GO29Gz0qWaCF8S9cEgxtiA0egjzoh43URqiAdx9r57D+9G4u/gT7zFpDqRp8JEktggRgjGBRW7LXTGksRg+FvUkMFwPMSNtppkYbqxE61PWJX6Cfv9ajXkG+45RuI8+YHWufgonQWIBghhBBOwzFDtXY338wdOMYPkZHqKAd+7kDVMxnMyY5zUbvCWJI3884/xRv5xUw3gTO22MlWPny/4+FR2cf+X/lOPrQQTHcfj5RyxyoUegohtznam5HSKYCAOedLNLrzn9fOkJBpggIria7QT0A8zFS+GAXIiY5wY/KlsGWeC2LyqnYwTMdIo7vbA0gAD/EAW+cY+FNF8nz88/TmaVeDYmSY9d/h0qbf0wSQdsfE/Qc6G6eIAkxjepgx7i7/AGjzqNctnUSxgdf7DrRKNC27qqDoG3M/hT7HGYJc+n5VD1T5Abf3PnTowaNNJgkXu0ScLj7/AMqjRNJRrQxS8VrjF4FRd1X1GT8Qc/fQbdxSX/qxj/CPpNFt9nsV1FkUdcD5Gl4Ps17ighLtwmPc90DmI0kkzz1D0qJ2yLbZifAHYwTEE4GSesAZJ5CmjidyYEx9rpPPPWrRewVTSLti8GJTBuKgIZgMFhnE7HnWi7K7J4O2We5woYADQnes4kTOspLZwNn2261wuvC5T9YocZJAJQdCYA+EkZ8hSmy7QfEYJIxjYr9rJ3POtdxvtFqOmxwdvhkhg2lUZmkrvrVRy/l5b0icZw+gG/Zv3roJ06b/AHSDyItrA57A1G4rpjiri4ARJaThoJA38pzj86u7nZNu5Za5YZiECm4ty0yOg1D7YDWjidn5HHKuu8ObrLCW7YUMABrLMHKkm5cLeNhpABCqN8Ca0fYHZVoE94by9GtPBEiDGkF5xvtt0q8ZvxOWcnrBpYtsIEzyKbEcjnFdZ4Ngyy3gYgbeJQd/CCJ5c+dbTtj2N4ZGLWb06RbJT/1SGZw5EHxuoUNpiTt0quv+zMqnc3NTZJN1TbXkMlgNBycS2242osuPpzKZeIA7AMBrNy28A6hIQqBH2XAZlxyIGPKqwEAlbiAsGaTuRJzlcgc5FXq8G620YhwlyAWKro1SZVXQsMEdRjeo54YFnHvL3YB0sGgC4WJ3IHiI/RpbVpW3OHDjdjtGsgrHQFvGPUk+lQT2cSD4WiTBQhgIMe6MnIJwKuX4A47tjOMERPqWwT8vhS2rjgfxEDLqefDqAOoycmN/OaNjSsW84GnvNYH2SBqH+R4afiaeXDXvFqCHScyw8OtVkHPPb8qvBw/DX0Bw8AtE6dhjSRDZMDB50237OFVBVyTpjS2kqOoAcjE8pBzvTlLSOlsBClolAYbSpWCcwTZckDc5I51Dv2DK6hbO5JXVbYwD72obiNUAAbQY3srXBuWKiz3urUNKjUWj3j3bZBxuNQFQzwOoL3R1bMVVtTEMCMqPFpM8liAd6oK03tJVrg1AgwLglSkmQOU88/8AEm3cWPAzAAyM6u7390MPXblzNWAthidQ7pcAm27PaZlwYKBmtMTyMxp3ElgIdk6bY4lCHtK1sMyqo0FioK37cyTJAmCpkFcEEBITqXhm8QUEagQCvUmTHruMDlvCLjS6uIgsUJEatbMQwJ2G3M/cBdcXdW42ootpSp8dlPDdOCn8JnGlYnOvJKx0MPi7iqpAcZUKysCu0zoJgMMjbOTIEEhBWX7EEgqVPKIzPUSenKgNYIORyJEQTy3B9etSwixMxHQiB8IwKj3HeQROJzgE9cddudUkFmjGPkR9KE2f+ae77Ax+NNNonoPKI+dMEidgTRBw682M+hAHzGactzGB8ATHyoycEz+9gfX5VNpgNxDTEhvp9NvlRbHBs3vfX+396mC0tsSfnz+FBftDeB+dTy/DmNo1vhlQcvU0K52gvLP3VDa8SDJmggUtfrSYfqUmNqd2iggEGRIPzGPvoVppiu425sPT8qf9SAooyjwmhCjg4p1pl0BR0GKDFHC0UZtX2Yyi+bjKon7KjSBvhWHiUehzzmtFY7ZXulUDEKILMRjyYmssGzT7V06R8KWPyWTpy5Y8mlXtIKfCAPQAU292oTuaoheNL31TfkonxxOe6KDrxQNdcGrK1ekq29WPC8aRVQho6PTxy0Vx2ur3aGpYOfXNP7O4jS0qxHPqD/qn6RVQj0ew0VXO31PDTV8CyeEOA0kTo/hlgqFVDROrAG7AeVF4zhOFVlZLAtkhgzr3iXQrR4RetE4kzpMjG1UNjiDK+v4GrWxxh61tPkidZRUN7L3jJttAMaWunWvxdBqn1HniidgdgXr1piiq7i4wfSf4iCWOqGZZRtxAeR0IIq9s3QTMQeow3zWCaaOzWt30v2Wb+V15EcpCxqXqCTyPKo+rXHK31ne1fZtLf/XAF1ntBdQ7tmXvV7w5A1qFJ/mAPSRT7HsyVJNm5vmAoYeQ8C4+RPnXo3H9owiu1n/phSVhcIzAEHVplTG0E5qcvY3DsAbZ7ktkKpIXr/0nGn5AVpx/D5PO+EHEK5BtqzouAytDapgrElSNJz4TPTnJPtDbuMq8RwwlCPEzAOpEQVcQSRnfxY3Na+57N3VbUHRwQNUgoxOdoOnn8hUTtTgARpvaoONTBSFE/ZdRKztgjz83rRbZTtbhLdwyl5biarat3qajpZwkd5cC3LgAJMyTIiSNS1mvaD2fsvbYoqNGsLpcXSYxpW6Sr65GUuAmSRJitovsrw9y2rKzhgFEoNYVsdAGUgxIDCIqn7U7HuI2l1HEKyle87vvH0Kfcl4bcneY3BJNTdGwD8LcZmJPeRBbWQxGtd21xc17jxTGkjlAGOCK282p8SGR4kKhwSNStIMTjT1zOa2FvsvhmKAjiEKAybLoWmU0k2boB5NJAGw6U/2g7HtXDbPDXhecj3XB7/CnUbkSyqCR4tsgHlSDzy/Zty2gR5AsQuciWGaim0T6dTA+QrScR7OOWJaF6LuFnIGo74O9RLvZTYVnZVnqCD0AOkRvsaXKBStbA2Go/roaLa7MYjxGB0/Rq6XglTYf3pQmKVyJX8Nw6qJoyuCTHKlFvwn8+R8qetmCT1qaFX2sMr6H78/hUOBGal9rN4x6CosYqp46cb1CKtMinrtTAwG9UNySlttBp/GDKnr/AMihs3yoNxySJ5CPzpyM8/2CjlRu9AqORtTwKemXyZ2XUI7Ums+dc4pQlOF8uW61OsdRS2XlQRTigoq2PKuZRk05TS91Xd1U0yhqVTXC1Tu6pARTRQaCqijItIDIak2jQESjotASrZyPX8DVhYaqy0DqHTOfuFWVhfOntNiysVo+wj/ET+pfvFZ3hhWg7HMXE/qX7xFa4eprRdqdjd9dM4RrRUnz1SuPjPwqVa7LC2ltgnwgCSAZjqNvKpurMc6WukldZ4Jl2AXb3TjnsCI+lPuNcHIHEZB/A/hU6kigtMp2jwttgT3bK2coAJxtCAnJ6/jFEt8MHjRfeRhZUE55MWHi28q0N60G9etQeG4Id+SwBIQQYyATyO42rLV2vaivez9262m9ouWgZA0rMqYJjGmY3BY5wBuYXZvYFpLt+13aEMrafDuyiVOczA9a2zDSy+pHXfz9ay3EXinEq20OAfSQp+lOxO2I7W4IKMciwzk4Mgyf6o+FZzibMzW+9qeACNdgHwjV6wwWPkUPxrHcbagkc+dRYe1JctACPhQCsCr3svszvroUqzKAzNCkiFBMSMKZE5/kNV3bPB9zcuWzPguMuYnwsd4xMDlzpU1S2zf5vvNOIoLcROqAYJY8us9ehFEL0WBU9sxqXrBJ8s4/GoNu5IjlUztow6n/AAnPXI/XxqCjDTVydNJnOthTmlakRqS4+a00y5+wTlTHzFK7GMUyCRS0f/p9dCIKLBqLbJoz43psst2hm7miUIrmiBKDy/23/Z/Bd5cRNizBR/mIH417Z2L+zzhLFuHQXnI8TOJ/0j7P3+deQdgcM78TaW2VD6gVLe6Cvik+WK9F4vtztJSf4nCyIwFuZ22+dY4WSeLzsnrK+3/sinB3V7tpS5qIU+8kRIJ5jODWTFqr32r7Rv3r839GsKB/DBCxuNyTOapVOYrPKy08fGi9jvZA8bcI1BESC53MGYCjrg1rvaT9nVk2wvDKUuIJJc+G4BvqZtj5jHlsRX/s0scTN1rHd6fCr65nmV0x8fnV929xnHW1ci0jzuS5Eb7CcgAnaOdaakx8Tla8fOKdwl0M0dK5kp/CWdJJ6/hWM01eo+zv7NFNvXxBILCQqn3ZGCTzPlWd9p/ZduEcAnUjTpbrG4I5ESK3djtzjQtofuinUqwe+XPhB+HOs3+0Hirzmz3lruvCxjUrSTGr3TsMDzro+TGTFnL2yVla03s77PPxB8OFEamOw8h1PlWa4Y16L7FcVcSw+m0XXVOoMo5AEQxmsfjkt7VkD2r7Mmx4lOpOvMev96N2CAL1sHmfwNG7a7TZxDWmQGAJI6gnA+FROCvFLltgpaG2G5nFa6kyRO2x0/xQeqH6MI+81IoCjU6sCCuk/Ugg/IGj1sCBaWurqAa0DJqJw11WuPBmAo/3OPvFB7S4uABgyxHyBP31F7JTSzkkDUq/CCd+WZJ+NTb3BLvad2hxEMi9ZPpp/M1mfaDhieK6Iqu39TEeEemCflWi450LpLqGKtpXm2Nx8qz/AG/eAurk6jaBjlElD8Z++lU1A9oUW9c4csxAbu3MGNTSqlSekoKzHtdbA4q5GPcG8/YWcnzmr7tJibNkhZKPdXeNMabittnc49azvbfBd3cZMYPLaDkfQ0tDZ3st29b4V3a4GMowGkTnSY3PnWY7cv8AfPduR773HzuAxYiY55FaP2b7BXiL4FwnRIWAY5rJkZ+11qt7XtpY4i6FjRbe4BPiAUFh9r3oHXpSpsJ3uXgzmB5+Y+VHXiANzt1x9TipqW9V28TkF2MxgzmQOW9UvaqRcPr+FPXKn4TtaGZcz4CRBHXHz/Co1iyNI86fxlozbMYNofSZ+8V3Dnw+lV50Vm8ZZ+g2kGcc6ZdXIolgZNMue9Qvj3k51xQ7Yot7bamo2NqNnjj/AIwICjXLZbl+v1FDUnoaMrnoabLPfIBxmiBTQ7sziuE9PpSni/ln2r1n2M4tU7S4Ys1sIC+vW0HNttIE85+gr17ieM4ditvwsjAlj3kIsR8zjavnqzxYHEpcW3YbSVLC5pBkGQYYeLb6Vtj+0m+sEva9BbmPXTPSp3ccZJD1MvTP2g27KcWRaYFdKzBkA9J9I5msxbu5qJ2/27d4m81241sE4hVcSBhcRgwKhcLxTwCVPyNY3G3tXnT239kDza4j+pPuap3tfxwPeIoghW1E84DbfOvI+x/bO/wSnRbV9RBhtSspAOQRPLGR8udv/wDvtzik1Patq5DKxMmZwDI05gAeqzV3L66qMsdqtlpUFDuXwNyKrL3tCqmAlxjJGFxjzO/wmsMZb40e+3u0lS0vcqbjBQAMhRAbMtE+g6VkfbjtNrr2tSFCEMjzLkEjyxWS4f8AazxOjR3Nw4iVtjUMETjoD051F7U9vrvEMHfhnBC6cKQPeJ5jeWroz55RPS2smK9F9huKUcNDEe+3InEDcxG9eNWvagn/ANF/lWi7F/aJesJpFh9Mk+51iZyOnUVOGOWJXV9ek9o9qq5ur3R0i2+l4O4BJNQuyrgF63Jga/hsY+sVQcJ+0O5fIt/u5UbSylSoKHZScgjI9QelG/8AygRlefcYTiYDMFkjnE7UZW8pFdfxvezeKVVILg6Wdemzt+EVNW+DkGR5R/esGvFG5ZDW7ZZXd2kAmLYLqzquAxhEMkcxgmrvsm6y2BIZYJwVgmZA39R8jvNbzZcN+NB3+ecHy2+NI74wTPw/vVJZ7SJS814dyll2OpiVGlRJMjEDI5zFUfaHtVwVxSTxBZYgabV1gM58SppHLfoKVtRpf8bZZVkmdRgDcZI898n5ioXGWouIDEnM9f4mM+QIFZzt/wDaVwb21t22cKIBGg5jl0ioh9vuDQWtBci3vKgSS4doE7bxI+NZfJjarGSNwrln4Zm942QT6lc43GTVZ2yJug9LZX/uKf8A5VW8b+1Ds9Al7vLjFFW3oFsyS2CZmDABJAzA5mBS2PaDheLl7N5WLeFUPhYbFtSnOyemTnFaSVnkj8RxEKykf4x5Qh/+wPwqm9oeItoVLMqiSgJIgsuYGcwpX5GoHtv21dtvZWyyzcBUyPsgqp3iDGKxaubauSdiQP6Rz/D51cx2nbf+y3bXD27ym46AajMkbE2uvLwn5VnO1e1bZu3WSSpe4VOwILkiPnWPHaTnmcnPx5frpVpwTakHkAP9oomMHL+JNztNf5TWf7XOosYiZ+6rRwc/dQrnDhxnn+hVcZ/Buk9qu2rfE8S11NcOFHiwcACI+B+EVB4c/wAJviKdc7LC5kmMx+dBW7/Dcc5/GsfkxdXw5W6l82ThmgE+n3UHV4pnrih3HwBQnpzGennbuxIvXAT6UQvA2B9RIqLaG9Hc4pWaXjlLZtK4g6Y0qmURvd5sgJ+pNEVp4cvChheCYUe6bTNz84+VQeIuEld4CIPiBBo1l/8A+dx/7qn/ALbCmwk3kAiknEZPpSg0/htx/UPvFCc5pNLj9tLQoseK6d+WIzzkmal3uMtgQi+IbxpG/MkgeVVCdk8XcQutm6bUEl+7ItiN/HEY9afwnDMhZmuKrGII8eczIAPX6VqwS7nF3O7lcvK4nVvvtt86t+H4a28lr7IoMCfCSIHJ1neflWc4jiHghbjMx3IUIB1iG9NxT+G4l1aR4PCBMSTEycczPOlQvUs8Mtx++vXLiLDL3YM6NI1FvBKgNImI2zWj7M7K4Kyyv/FePs3WU2jqBwy9xkCZ3OQN6xFnhncuxbNxNBleRxidj51ctxYUGT6yzEf7iaXQ3U/j+yuHLFu8cL5aYx56BHyFZO+RqbQ5iWiBMiWzOr+n/UembVe0dfukkfSms23I+QHy50tGg2OGa4dLXVAz76sQPKFVjn0qXxHYtpZjirbf02bsnIxBSAd+fLcUrIzDZk55IHzrlQIQQ7MYn0PMQcGDzp9jYdnhJnQ6kAxLBVn4MZ/tzipVvhIIlwBzICP64BpnCWxdYB9YnGAWI6eEMA30pRwQOoqTAnJOkkTuRqOf8IJ+NGyWfC9ppZukhhdWVBJ4cKoXSBrKD3oYxA3yaXtT2mQXAeHM6gwdXU93hl06EkmCBnIInETVf2ZdVLupn7uJ8Uh5wR7qyecZGKkw11dHDi+0HUQlqQW/mZJIMcpnntJFVJujfScntjc3sL3TmdRkMFkAarQfKHDYYPE78qsLn7S+NKaDdtweenxGD1CxuBjp61BHsvxjHV+6GNQnNpTEyA1sSQsRMKKuOH/Z9xNxYmxb1fZS3rYRkaiBb/8AKr4z8RzZ7jPbDir2oXeIu6WBkLCqdyAwBErk/TltTL2/eVStu9eRCMqt5whkZlVIBB8xtW74j9m62bf8fiFAMmAAjSsw0XCwIAJnpq36j7P9meBCjWwgeLW920oj7cBGzt8p2o4/g5sGvGLHut8NvyoA4y1qk6+fT4fCt7es8BpISGecQxcdRALmf6qr+GucM1wKLNvUJ8XdpIA38TA+nzqLDmTH8VfU4CajghlZzp3lYKr5HY8oO4ruD4treFJDCSIOkqc6TgS2cwZ2gad62XHcfYDQjrO0adMbfzHOfKDVV2m9v3jqJHQzHovIYpT8O3faB2t2/c4n937z37YCkjEyykY5GAJ6nptUfti9qhR9oBj5TyzzmflUoXrRGqGjbxBQOuPLl8Kh8S+ptSbARGDAyfMH7X0p9xGd66VsRjpV72Yvg/XSqO4sMAM5361fcEISnEx11Zx1pBRDQjTVULtTiiqkQc4Bxv6VRpcq07Yb3Ryyfw/vVaYqb20w67I75pjHzom+ojrXKh5iku3ZwXHwoj4pgU5pGcj61KpZ0I4IIHVAfnRLOLTf1If9r/2obMYBPQfjj9dafaMo/rb+65TKez/rrI29aHdPiPrS6oE02+fE3qalrLrK6PXiA7DXEz7xk6Ry2BPyoJDFg2nblNSLFuMRI88fWpZIIA8CgTkDxHyLZJq3MZwjmWJABYjbaI9Kmpc9T+FRWZVGZ8ts+edxR+HuW29+6lpTzKu0fBEJ+6kEq1fxj4cz9d/SlZlb3zBA6bxsIjfzNVt7ikE6dTR7re6PPwZqM9wkzBPrn1+FPQWL8cF2A9PzgUOx2k07jf7Rxvy0gVEt8MzZ0465irIpbsqrAarjCQDiByaRt5Ab5zRoEY3SC58IJ3Ijr9kgeW9MucSIwS/oNI9cUF2uPBcllHnAHpvFPvcQ5iMAYAHLadgJ2p6I/uHZZLQBiM/jvV12H7GcRxWllYi2W0lyGIB5wo98+QMTgkVQcOmq4oc4Jz8p51pbnbl23bZFuEhhAjETEyRpBESIg04VXXF9gWeGshjbu3W1ES6FTAj3UtBl04mXYnMUz2X9te54jSOHDz4ba5BUwZLQrFpMbARk5rMcRx9/JZySd5C5/WP0Kl9idsCxdts6kqJldAuhgRB8D3bcc8hgR9Kueo03PFe21w3Gt31/d0JkNbS6Sq75hQ55mToAirri+2eFa2LdziLwgBv+iUUg84JEz1Bk5yc1j/artLh71gvb/eXZfduEOtpAxEqqamUJB05idJySZNJ2N7b3bCLb0oyL/MgZtOfDJIlcnB68qvotNJd4i2hW7Yui+oldN6yxcGADpRmAGwzIO+c1KPaFs5YIbxRVwveW9BghQFaEaCJydoxBFVvaPtJaurrtNbJwSgsBWWIwNS+BZgSJmTkzQ7HtHxVpSxu3iGJRO+J0+6fskFcAgiTBgmMRRQn9qdn20so9tFS4RGhLhEmDJyVIIAJwJ8omaTguw7jKbphFdtP8UfwgdgdRbUW6EIR1IoqLbRluXlsNMFgjTecFt2NgaRuT1z51K4Hi0t3i9tYss0pbcgWgYAb7e+TspO3pWWSopeK0I2YZ22Nphn/EOuBMeVVvaCgA6gzSDAPI9R03PXlWjv8As6LpW6iCI1xb1lRJkKENtbi/IQOZrP8AbFsayQI/z65I38Rk/OpxurtXqmDCNO0zAPLNMv3W/X4VINqdxFBNiDyP68qduxoty2Bb1EAuYzzAk7Cehz5063xOI2oFwNEb+RoKAknlmPOKR6i24fipXJzmlPEr1qqXh98j41zcOQBMZ6HPxoLQnaDhnQyMTP0ob20PSgXLWR0ppt0lQPhRn4/gal6DUWzIzjf+9GNxvKkbgZnG1N0npS2WifX8BRVuAUAFrbERRLJZbbSNipHn73T4fOlBk9fUVzWp6egkD6zRAjXGnkQPrTbxyaKeGpP3Y0z2JJmc09ZO5p6pT0t/r+9CQ2tTXdwP0aM0etMigE7qOZNEtLJA/XxrkFH4KMnc0BLs3FtguM6YjbJOwby3qvVpbUwkkyeQ+Qq5v8QqC0WtLdQTqQkqC3IkqZiKj8b2ol0+GzasAfYtK8f5i7ksfl6UQkW5fWSCFWY2DH4yaE11NpnyiPrNIx+HlmhB+gxVaIqvmRU7h2zqkGP5o+UMYqHprhKmR8qYW9pjks045EddvP4TUngbil47tCWBANx3UIT9qVKjHQg71V8PdDY+n63q27KWWICyzaQIXE6gcgDbHIinj6mlvdlXFJCrpBI+0YuRkGGMsNoxER51H7Q9n71tNTDwzGVIIMTHiAn4TXoXC8JbZQim2VaAwuupVyIIBkFtJGwGPOcVTdsnh1ui0ttUiAxAJUmPsKCpiTzYjGwrW4xnMu3n5Wpdrtm8pB16ipJGsK+SIPvgziRmtJxvZfD62t3A1tlBiPcnlOSw5GJO9Zi9wufDkZzWVmmsy2m8P22Aytp0MPtJH0XEYMRNXXZPE2GbWeJW24MrNuJblLHl1g/Osibcb03TUXatRtO179+6e8biFuAiQVm3HNYUgY6b7etUTcQ2rxnWZ94nVPqTmqtWIo9vjGHQ+oFSekq86knEz8DUYoKU8QfIfCuBFOFqmAgbj48qDpBqTFMNgUyCFoZknYxHXkPShFBUo267RTCGbVN7rBEfHOPrUpxTWTypGhtYHLamm1Uzu6abdAQzbrgtSitMK+lIwqWafppNNAJNJThb8xTIo0BaW3kxMDrnHypoNOLHmZj8MCmRwfpTC1LNNNAIaJw7Qab9K4bUULPhrwyGUsD03HmKj3uGKMRkjkdpHWg27snNWHDXFI0tt65HmKUuhYhC2D/zSi2BU3iOFjzHJhsf7HyoK2zWiQxaJppt5qRFIt6D4llfLDfCkEU2cyMGpPC9oFSA41LIxMTH30Y8EGE2zqHT7Q+HP4VG0+VA21nZTcNeJPfdxciBE4kRucsN9yN6IeFVZX+HrJOliCGKz74JfTyiQPOsd3fSpFrtG4q6SZXoQCB6Tt8KuZ/pcPxd3lMFSxJnIwxJ5nXuaNxV4Np1IwgY2xEb48tjtVKnHqdxB5dNumasLHFiBECBuMY+EUuRcbEfiOHR23GfiZ9MRUXiOzCo5fOrG7eU52I5iofemTn86haveyRTQtWDsDyoRt0gjRmuojWugpumjR7KtOmhkdacHPXFLR7EFKbYim6/Ifr0p3eeX1o7HRO6pjcN5UUOOtOB8xRunqIhtkcqaRIxVgppMdKNlpW9z1A+f5UvdCrDux0ppsCmNVANqnIYEaQZ5xn51NPCDrQzwp6igtILJJwI+P8AehlKnnhz0pnceR+VMK8UQV1dQRDSRXV1AdTgtdXUAI1K4biJ33rq6pqosbV7kcg7iiNwYMm2SRvHMfLcV1dRjSsACYpjLPOurqtJiYMjBHMb1aJxiXYW8IaIFwAS28BhjOwmSM8q6uplUTiuCKNHLkeRFDThz0rq6iTst9Gm0K5BBrq6p0uUdbhpweurqlc7O000iurqIVhjDmP18a7TXV1Ul3d01rfl9KWuoIxk9PzpdNLXUGboH63pGxXV1AOVsYmnC6fI/CurqBvRe+8vrSreFJXUHsQuOtNLDqPnXV1KjY3CWVdwHcW1My5DMBgxhQSZaB0AJPKk41EVgLb96sA6tLJk8tL5xiurqFP/2Q=="/>
          <p:cNvSpPr>
            <a:spLocks noChangeAspect="1" noChangeArrowheads="1"/>
          </p:cNvSpPr>
          <p:nvPr/>
        </p:nvSpPr>
        <p:spPr bwMode="auto">
          <a:xfrm>
            <a:off x="155575" y="-1858963"/>
            <a:ext cx="6905625" cy="38862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42" name="AutoShape 18" descr="data:image/jpeg;base64,/9j/4AAQSkZJRgABAQAAAQABAAD/2wCEAAkGBhMSEBQUExQWFRQVFxUYGBgYFxoaFRQYFxUXGBUXFxcXHCYfGBokGRcUHy8gIycpLCwsFR4xNTAqNSYrLCkBCQoKDgwOGg8PGiwkHCQsLCwsKSwsLCwsLCwpLCwpKSwsKSwsLCksLCwsKSwpLCwsLCwsLCwsLCksLCwsKSwpLP/AABEIAKgBLAMBIgACEQEDEQH/xAAcAAABBQEBAQAAAAAAAAAAAAADAQIEBQYABwj/xABCEAACAQMCAwUFBQYFAwQDAAABAhEAAyESMQRBUQUTImFxBjKBkaFCscHh8AcUI1Jy0WKCkqLxM6OyQ2PC0hUWJP/EABgBAAMBAQAAAAAAAAAAAAAAAAABAgME/8QAIhEBAQACAwADAQADAQAAAAAAAAECERIhMQMiUUEyYXET/9oADAMBAAIRAxEAPwDzN7jsB7wH9RC7x9mPqKaeA2kA+ICNhtPqfnTgXPMD8fgAaZctmQNSMYDQHyCeRUhfEOcAjzNZLWPC22tsCp0suQSJHyPPy28qf38bkf5RI+XL5VXi0T9kk9PFHzNEsWDMMhBjkqnruQxM45A1BiNxCPebxCO7UDIEnU23mMYpLWn3SJjYgRPx5/GijhCcSo8j4vmMUPiuzSDbh/eYjyB0s0gZ5jrQZH4Unb6kA/6hI+EVHsXmO4M43E7icR5c/OpNsXIMQfofLBwfnXfvsLoZABidQIMgRIOxHlnYbZlyjRbXGNb8aFlcEMrq+BA2C6ZJJnOoggxG5Mn9/wC9LElBOpoVfECxwsMwIX0Bjz5SrN3hHB7y26PGDZcwTJ94XS7AGV+1A04XMVUJOkK0QCSJEiGJOGG3i1bidthFVQHx/CCARvI2gH4/rnTW4VuRDTsGGho8jz+AFS+I4R+71ZKwJK+NUMwofmnuyCYB9ZABw7v3RXQWyoBVhiAwZWQ+8DjYiNB60dpR3Yr7wK/1Dw/Pb60y2oPln7Oee331Nt31mGVkYRIIMgbiUaYGZx5U3heGV9R/xNGk6TE/ynwketPY0D3bbiG8wYP5/Ou78aSp3J2PhMDJzEeW3OpJ4UydLKx5jK3IG+2+45AZoF5oXS4I8EgMsHxkiQdsBSZ9fOAadZs2yviIWTqGwAGP5sDHxob8DABU6gekmc7hTy89R9KsF4QKZ1XLTHfmpxuQdh5mKXQwUmFdNy1s6WzzKN4GO29Gz0qWaCF8S9cEgxtiA0egjzoh43URqiAdx9r57D+9G4u/gT7zFpDqRp8JEktggRgjGBRW7LXTGksRg+FvUkMFwPMSNtppkYbqxE61PWJX6Cfv9ajXkG+45RuI8+YHWufgonQWIBghhBBOwzFDtXY338wdOMYPkZHqKAd+7kDVMxnMyY5zUbvCWJI3884/xRv5xUw3gTO22MlWPny/4+FR2cf+X/lOPrQQTHcfj5RyxyoUegohtznam5HSKYCAOedLNLrzn9fOkJBpggIria7QT0A8zFS+GAXIiY5wY/KlsGWeC2LyqnYwTMdIo7vbA0gAD/EAW+cY+FNF8nz88/TmaVeDYmSY9d/h0qbf0wSQdsfE/Qc6G6eIAkxjepgx7i7/AGjzqNctnUSxgdf7DrRKNC27qqDoG3M/hT7HGYJc+n5VD1T5Abf3PnTowaNNJgkXu0ScLj7/AMqjRNJRrQxS8VrjF4FRd1X1GT8Qc/fQbdxSX/qxj/CPpNFt9nsV1FkUdcD5Gl4Ps17ighLtwmPc90DmI0kkzz1D0qJ2yLbZifAHYwTEE4GSesAZJ5CmjidyYEx9rpPPPWrRewVTSLti8GJTBuKgIZgMFhnE7HnWi7K7J4O2We5woYADQnes4kTOspLZwNn2261wuvC5T9YocZJAJQdCYA+EkZ8hSmy7QfEYJIxjYr9rJ3POtdxvtFqOmxwdvhkhg2lUZmkrvrVRy/l5b0icZw+gG/Zv3roJ06b/AHSDyItrA57A1G4rpjiri4ARJaThoJA38pzj86u7nZNu5Za5YZiECm4ty0yOg1D7YDWjidn5HHKuu8ObrLCW7YUMABrLMHKkm5cLeNhpABCqN8Ca0fYHZVoE94by9GtPBEiDGkF5xvtt0q8ZvxOWcnrBpYtsIEzyKbEcjnFdZ4Ngyy3gYgbeJQd/CCJ5c+dbTtj2N4ZGLWb06RbJT/1SGZw5EHxuoUNpiTt0quv+zMqnc3NTZJN1TbXkMlgNBycS2242osuPpzKZeIA7AMBrNy28A6hIQqBH2XAZlxyIGPKqwEAlbiAsGaTuRJzlcgc5FXq8G620YhwlyAWKro1SZVXQsMEdRjeo54YFnHvL3YB0sGgC4WJ3IHiI/RpbVpW3OHDjdjtGsgrHQFvGPUk+lQT2cSD4WiTBQhgIMe6MnIJwKuX4A47tjOMERPqWwT8vhS2rjgfxEDLqefDqAOoycmN/OaNjSsW84GnvNYH2SBqH+R4afiaeXDXvFqCHScyw8OtVkHPPb8qvBw/DX0Bw8AtE6dhjSRDZMDB50237OFVBVyTpjS2kqOoAcjE8pBzvTlLSOlsBClolAYbSpWCcwTZckDc5I51Dv2DK6hbO5JXVbYwD72obiNUAAbQY3srXBuWKiz3urUNKjUWj3j3bZBxuNQFQzwOoL3R1bMVVtTEMCMqPFpM8liAd6oK03tJVrg1AgwLglSkmQOU88/8AEm3cWPAzAAyM6u7390MPXblzNWAthidQ7pcAm27PaZlwYKBmtMTyMxp3ElgIdk6bY4lCHtK1sMyqo0FioK37cyTJAmCpkFcEEBITqXhm8QUEagQCvUmTHruMDlvCLjS6uIgsUJEatbMQwJ2G3M/cBdcXdW42ootpSp8dlPDdOCn8JnGlYnOvJKx0MPi7iqpAcZUKysCu0zoJgMMjbOTIEEhBWX7EEgqVPKIzPUSenKgNYIORyJEQTy3B9etSwixMxHQiB8IwKj3HeQROJzgE9cddudUkFmjGPkR9KE2f+ae77Ax+NNNonoPKI+dMEidgTRBw682M+hAHzGactzGB8ATHyoycEz+9gfX5VNpgNxDTEhvp9NvlRbHBs3vfX+396mC0tsSfnz+FBftDeB+dTy/DmNo1vhlQcvU0K52gvLP3VDa8SDJmggUtfrSYfqUmNqd2iggEGRIPzGPvoVppiu425sPT8qf9SAooyjwmhCjg4p1pl0BR0GKDFHC0UZtX2Yyi+bjKon7KjSBvhWHiUehzzmtFY7ZXulUDEKILMRjyYmssGzT7V06R8KWPyWTpy5Y8mlXtIKfCAPQAU292oTuaoheNL31TfkonxxOe6KDrxQNdcGrK1ekq29WPC8aRVQho6PTxy0Vx2ur3aGpYOfXNP7O4jS0qxHPqD/qn6RVQj0ew0VXO31PDTV8CyeEOA0kTo/hlgqFVDROrAG7AeVF4zhOFVlZLAtkhgzr3iXQrR4RetE4kzpMjG1UNjiDK+v4GrWxxh61tPkidZRUN7L3jJttAMaWunWvxdBqn1HniidgdgXr1piiq7i4wfSf4iCWOqGZZRtxAeR0IIq9s3QTMQeow3zWCaaOzWt30v2Wb+V15EcpCxqXqCTyPKo+rXHK31ne1fZtLf/XAF1ntBdQ7tmXvV7w5A1qFJ/mAPSRT7HsyVJNm5vmAoYeQ8C4+RPnXo3H9owiu1n/phSVhcIzAEHVplTG0E5qcvY3DsAbZ7ktkKpIXr/0nGn5AVpx/D5PO+EHEK5BtqzouAytDapgrElSNJz4TPTnJPtDbuMq8RwwlCPEzAOpEQVcQSRnfxY3Na+57N3VbUHRwQNUgoxOdoOnn8hUTtTgARpvaoONTBSFE/ZdRKztgjz83rRbZTtbhLdwyl5biarat3qajpZwkd5cC3LgAJMyTIiSNS1mvaD2fsvbYoqNGsLpcXSYxpW6Sr65GUuAmSRJitovsrw9y2rKzhgFEoNYVsdAGUgxIDCIqn7U7HuI2l1HEKyle87vvH0Kfcl4bcneY3BJNTdGwD8LcZmJPeRBbWQxGtd21xc17jxTGkjlAGOCK282p8SGR4kKhwSNStIMTjT1zOa2FvsvhmKAjiEKAybLoWmU0k2boB5NJAGw6U/2g7HtXDbPDXhecj3XB7/CnUbkSyqCR4tsgHlSDzy/Zty2gR5AsQuciWGaim0T6dTA+QrScR7OOWJaF6LuFnIGo74O9RLvZTYVnZVnqCD0AOkRvsaXKBStbA2Go/roaLa7MYjxGB0/Rq6XglTYf3pQmKVyJX8Nw6qJoyuCTHKlFvwn8+R8qetmCT1qaFX2sMr6H78/hUOBGal9rN4x6CosYqp46cb1CKtMinrtTAwG9UNySlttBp/GDKnr/AMihs3yoNxySJ5CPzpyM8/2CjlRu9AqORtTwKemXyZ2XUI7Ums+dc4pQlOF8uW61OsdRS2XlQRTigoq2PKuZRk05TS91Xd1U0yhqVTXC1Tu6pARTRQaCqijItIDIak2jQESjotASrZyPX8DVhYaqy0DqHTOfuFWVhfOntNiysVo+wj/ET+pfvFZ3hhWg7HMXE/qX7xFa4eprRdqdjd9dM4RrRUnz1SuPjPwqVa7LC2ltgnwgCSAZjqNvKpurMc6WukldZ4Jl2AXb3TjnsCI+lPuNcHIHEZB/A/hU6kigtMp2jwttgT3bK2coAJxtCAnJ6/jFEt8MHjRfeRhZUE55MWHi28q0N60G9etQeG4Id+SwBIQQYyATyO42rLV2vaivez9262m9ouWgZA0rMqYJjGmY3BY5wBuYXZvYFpLt+13aEMrafDuyiVOczA9a2zDSy+pHXfz9ay3EXinEq20OAfSQp+lOxO2I7W4IKMciwzk4Mgyf6o+FZzibMzW+9qeACNdgHwjV6wwWPkUPxrHcbagkc+dRYe1JctACPhQCsCr3svszvroUqzKAzNCkiFBMSMKZE5/kNV3bPB9zcuWzPguMuYnwsd4xMDlzpU1S2zf5vvNOIoLcROqAYJY8us9ehFEL0WBU9sxqXrBJ8s4/GoNu5IjlUztow6n/AAnPXI/XxqCjDTVydNJnOthTmlakRqS4+a00y5+wTlTHzFK7GMUyCRS0f/p9dCIKLBqLbJoz43psst2hm7miUIrmiBKDy/23/Z/Bd5cRNizBR/mIH417Z2L+zzhLFuHQXnI8TOJ/0j7P3+deQdgcM78TaW2VD6gVLe6Cvik+WK9F4vtztJSf4nCyIwFuZ22+dY4WSeLzsnrK+3/sinB3V7tpS5qIU+8kRIJ5jODWTFqr32r7Rv3r839GsKB/DBCxuNyTOapVOYrPKy08fGi9jvZA8bcI1BESC53MGYCjrg1rvaT9nVk2wvDKUuIJJc+G4BvqZtj5jHlsRX/s0scTN1rHd6fCr65nmV0x8fnV929xnHW1ci0jzuS5Eb7CcgAnaOdaakx8Tla8fOKdwl0M0dK5kp/CWdJJ6/hWM01eo+zv7NFNvXxBILCQqn3ZGCTzPlWd9p/ZduEcAnUjTpbrG4I5ESK3djtzjQtofuinUqwe+XPhB+HOs3+0Hirzmz3lruvCxjUrSTGr3TsMDzro+TGTFnL2yVla03s77PPxB8OFEamOw8h1PlWa4Y16L7FcVcSw+m0XXVOoMo5AEQxmsfjkt7VkD2r7Mmx4lOpOvMev96N2CAL1sHmfwNG7a7TZxDWmQGAJI6gnA+FROCvFLltgpaG2G5nFa6kyRO2x0/xQeqH6MI+81IoCjU6sCCuk/Ugg/IGj1sCBaWurqAa0DJqJw11WuPBmAo/3OPvFB7S4uABgyxHyBP31F7JTSzkkDUq/CCd+WZJ+NTb3BLvad2hxEMi9ZPpp/M1mfaDhieK6Iqu39TEeEemCflWi450LpLqGKtpXm2Nx8qz/AG/eAurk6jaBjlElD8Z++lU1A9oUW9c4csxAbu3MGNTSqlSekoKzHtdbA4q5GPcG8/YWcnzmr7tJibNkhZKPdXeNMabittnc49azvbfBd3cZMYPLaDkfQ0tDZ3st29b4V3a4GMowGkTnSY3PnWY7cv8AfPduR773HzuAxYiY55FaP2b7BXiL4FwnRIWAY5rJkZ+11qt7XtpY4i6FjRbe4BPiAUFh9r3oHXpSpsJ3uXgzmB5+Y+VHXiANzt1x9TipqW9V28TkF2MxgzmQOW9UvaqRcPr+FPXKn4TtaGZcz4CRBHXHz/Co1iyNI86fxlozbMYNofSZ+8V3Dnw+lV50Vm8ZZ+g2kGcc6ZdXIolgZNMue9Qvj3k51xQ7Yot7bamo2NqNnjj/AIwICjXLZbl+v1FDUnoaMrnoabLPfIBxmiBTQ7sziuE9PpSni/ln2r1n2M4tU7S4Ys1sIC+vW0HNttIE85+gr17ieM4ditvwsjAlj3kIsR8zjavnqzxYHEpcW3YbSVLC5pBkGQYYeLb6Vtj+0m+sEva9BbmPXTPSp3ccZJD1MvTP2g27KcWRaYFdKzBkA9J9I5msxbu5qJ2/27d4m81241sE4hVcSBhcRgwKhcLxTwCVPyNY3G3tXnT239kDza4j+pPuap3tfxwPeIoghW1E84DbfOvI+x/bO/wSnRbV9RBhtSspAOQRPLGR8udv/wDvtzik1Patq5DKxMmZwDI05gAeqzV3L66qMsdqtlpUFDuXwNyKrL3tCqmAlxjJGFxjzO/wmsMZb40e+3u0lS0vcqbjBQAMhRAbMtE+g6VkfbjtNrr2tSFCEMjzLkEjyxWS4f8AazxOjR3Nw4iVtjUMETjoD051F7U9vrvEMHfhnBC6cKQPeJ5jeWroz55RPS2smK9F9huKUcNDEe+3InEDcxG9eNWvagn/ANF/lWi7F/aJesJpFh9Mk+51iZyOnUVOGOWJXV9ek9o9qq5ur3R0i2+l4O4BJNQuyrgF63Jga/hsY+sVQcJ+0O5fIt/u5UbSylSoKHZScgjI9QelG/8AygRlefcYTiYDMFkjnE7UZW8pFdfxvezeKVVILg6Wdemzt+EVNW+DkGR5R/esGvFG5ZDW7ZZXd2kAmLYLqzquAxhEMkcxgmrvsm6y2BIZYJwVgmZA39R8jvNbzZcN+NB3+ecHy2+NI74wTPw/vVJZ7SJS814dyll2OpiVGlRJMjEDI5zFUfaHtVwVxSTxBZYgabV1gM58SppHLfoKVtRpf8bZZVkmdRgDcZI898n5ioXGWouIDEnM9f4mM+QIFZzt/wDaVwb21t22cKIBGg5jl0ioh9vuDQWtBci3vKgSS4doE7bxI+NZfJjarGSNwrln4Zm942QT6lc43GTVZ2yJug9LZX/uKf8A5VW8b+1Ds9Al7vLjFFW3oFsyS2CZmDABJAzA5mBS2PaDheLl7N5WLeFUPhYbFtSnOyemTnFaSVnkj8RxEKykf4x5Qh/+wPwqm9oeItoVLMqiSgJIgsuYGcwpX5GoHtv21dtvZWyyzcBUyPsgqp3iDGKxaubauSdiQP6Rz/D51cx2nbf+y3bXD27ym46AajMkbE2uvLwn5VnO1e1bZu3WSSpe4VOwILkiPnWPHaTnmcnPx5frpVpwTakHkAP9oomMHL+JNztNf5TWf7XOosYiZ+6rRwc/dQrnDhxnn+hVcZ/Buk9qu2rfE8S11NcOFHiwcACI+B+EVB4c/wAJviKdc7LC5kmMx+dBW7/Dcc5/GsfkxdXw5W6l82ThmgE+n3UHV4pnrih3HwBQnpzGennbuxIvXAT6UQvA2B9RIqLaG9Hc4pWaXjlLZtK4g6Y0qmURvd5sgJ+pNEVp4cvChheCYUe6bTNz84+VQeIuEld4CIPiBBo1l/8A+dx/7qn/ALbCmwk3kAiknEZPpSg0/htx/UPvFCc5pNLj9tLQoseK6d+WIzzkmal3uMtgQi+IbxpG/MkgeVVCdk8XcQutm6bUEl+7ItiN/HEY9afwnDMhZmuKrGII8eczIAPX6VqwS7nF3O7lcvK4nVvvtt86t+H4a28lr7IoMCfCSIHJ1neflWc4jiHghbjMx3IUIB1iG9NxT+G4l1aR4PCBMSTEycczPOlQvUs8Mtx++vXLiLDL3YM6NI1FvBKgNImI2zWj7M7K4Kyyv/FePs3WU2jqBwy9xkCZ3OQN6xFnhncuxbNxNBleRxidj51ctxYUGT6yzEf7iaXQ3U/j+yuHLFu8cL5aYx56BHyFZO+RqbQ5iWiBMiWzOr+n/UembVe0dfukkfSms23I+QHy50tGg2OGa4dLXVAz76sQPKFVjn0qXxHYtpZjirbf02bsnIxBSAd+fLcUrIzDZk55IHzrlQIQQ7MYn0PMQcGDzp9jYdnhJnQ6kAxLBVn4MZ/tzipVvhIIlwBzICP64BpnCWxdYB9YnGAWI6eEMA30pRwQOoqTAnJOkkTuRqOf8IJ+NGyWfC9ppZukhhdWVBJ4cKoXSBrKD3oYxA3yaXtT2mQXAeHM6gwdXU93hl06EkmCBnIInETVf2ZdVLupn7uJ8Uh5wR7qyecZGKkw11dHDi+0HUQlqQW/mZJIMcpnntJFVJujfScntjc3sL3TmdRkMFkAarQfKHDYYPE78qsLn7S+NKaDdtweenxGD1CxuBjp61BHsvxjHV+6GNQnNpTEyA1sSQsRMKKuOH/Z9xNxYmxb1fZS3rYRkaiBb/8AKr4z8RzZ7jPbDir2oXeIu6WBkLCqdyAwBErk/TltTL2/eVStu9eRCMqt5whkZlVIBB8xtW74j9m62bf8fiFAMmAAjSsw0XCwIAJnpq36j7P9meBCjWwgeLW920oj7cBGzt8p2o4/g5sGvGLHut8NvyoA4y1qk6+fT4fCt7es8BpISGecQxcdRALmf6qr+GucM1wKLNvUJ8XdpIA38TA+nzqLDmTH8VfU4CajghlZzp3lYKr5HY8oO4ruD4treFJDCSIOkqc6TgS2cwZ2gad62XHcfYDQjrO0adMbfzHOfKDVV2m9v3jqJHQzHovIYpT8O3faB2t2/c4n937z37YCkjEyykY5GAJ6nptUfti9qhR9oBj5TyzzmflUoXrRGqGjbxBQOuPLl8Kh8S+ptSbARGDAyfMH7X0p9xGd66VsRjpV72Yvg/XSqO4sMAM5361fcEISnEx11Zx1pBRDQjTVULtTiiqkQc4Bxv6VRpcq07Yb3Ryyfw/vVaYqb20w67I75pjHzom+ojrXKh5iku3ZwXHwoj4pgU5pGcj61KpZ0I4IIHVAfnRLOLTf1If9r/2obMYBPQfjj9dafaMo/rb+65TKez/rrI29aHdPiPrS6oE02+fE3qalrLrK6PXiA7DXEz7xk6Ry2BPyoJDFg2nblNSLFuMRI88fWpZIIA8CgTkDxHyLZJq3MZwjmWJABYjbaI9Kmpc9T+FRWZVGZ8ts+edxR+HuW29+6lpTzKu0fBEJ+6kEq1fxj4cz9d/SlZlb3zBA6bxsIjfzNVt7ikE6dTR7re6PPwZqM9wkzBPrn1+FPQWL8cF2A9PzgUOx2k07jf7Rxvy0gVEt8MzZ0465irIpbsqrAarjCQDiByaRt5Ab5zRoEY3SC58IJ3Ijr9kgeW9MucSIwS/oNI9cUF2uPBcllHnAHpvFPvcQ5iMAYAHLadgJ2p6I/uHZZLQBiM/jvV12H7GcRxWllYi2W0lyGIB5wo98+QMTgkVQcOmq4oc4Jz8p51pbnbl23bZFuEhhAjETEyRpBESIg04VXXF9gWeGshjbu3W1ES6FTAj3UtBl04mXYnMUz2X9te54jSOHDz4ba5BUwZLQrFpMbARk5rMcRx9/JZySd5C5/WP0Kl9idsCxdts6kqJldAuhgRB8D3bcc8hgR9Kueo03PFe21w3Gt31/d0JkNbS6Sq75hQ55mToAirri+2eFa2LdziLwgBv+iUUg84JEz1Bk5yc1j/artLh71gvb/eXZfduEOtpAxEqqamUJB05idJySZNJ2N7b3bCLb0oyL/MgZtOfDJIlcnB68qvotNJd4i2hW7Yui+oldN6yxcGADpRmAGwzIO+c1KPaFs5YIbxRVwveW9BghQFaEaCJydoxBFVvaPtJaurrtNbJwSgsBWWIwNS+BZgSJmTkzQ7HtHxVpSxu3iGJRO+J0+6fskFcAgiTBgmMRRQn9qdn20so9tFS4RGhLhEmDJyVIIAJwJ8omaTguw7jKbphFdtP8UfwgdgdRbUW6EIR1IoqLbRluXlsNMFgjTecFt2NgaRuT1z51K4Hi0t3i9tYss0pbcgWgYAb7e+TspO3pWWSopeK0I2YZ22Nphn/EOuBMeVVvaCgA6gzSDAPI9R03PXlWjv8As6LpW6iCI1xb1lRJkKENtbi/IQOZrP8AbFsayQI/z65I38Rk/OpxurtXqmDCNO0zAPLNMv3W/X4VINqdxFBNiDyP68qduxoty2Bb1EAuYzzAk7Cehz5063xOI2oFwNEb+RoKAknlmPOKR6i24fipXJzmlPEr1qqXh98j41zcOQBMZ6HPxoLQnaDhnQyMTP0ob20PSgXLWR0ppt0lQPhRn4/gal6DUWzIzjf+9GNxvKkbgZnG1N0npS2WifX8BRVuAUAFrbERRLJZbbSNipHn73T4fOlBk9fUVzWp6egkD6zRAjXGnkQPrTbxyaKeGpP3Y0z2JJmc09ZO5p6pT0t/r+9CQ2tTXdwP0aM0etMigE7qOZNEtLJA/XxrkFH4KMnc0BLs3FtguM6YjbJOwby3qvVpbUwkkyeQ+Qq5v8QqC0WtLdQTqQkqC3IkqZiKj8b2ol0+GzasAfYtK8f5i7ksfl6UQkW5fWSCFWY2DH4yaE11NpnyiPrNIx+HlmhB+gxVaIqvmRU7h2zqkGP5o+UMYqHprhKmR8qYW9pjks045EddvP4TUngbil47tCWBANx3UIT9qVKjHQg71V8PdDY+n63q27KWWICyzaQIXE6gcgDbHIinj6mlvdlXFJCrpBI+0YuRkGGMsNoxER51H7Q9n71tNTDwzGVIIMTHiAn4TXoXC8JbZQim2VaAwuupVyIIBkFtJGwGPOcVTdsnh1ui0ttUiAxAJUmPsKCpiTzYjGwrW4xnMu3n5Wpdrtm8pB16ipJGsK+SIPvgziRmtJxvZfD62t3A1tlBiPcnlOSw5GJO9Zi9wufDkZzWVmmsy2m8P22Aytp0MPtJH0XEYMRNXXZPE2GbWeJW24MrNuJblLHl1g/Osibcb03TUXatRtO179+6e8biFuAiQVm3HNYUgY6b7etUTcQ2rxnWZ94nVPqTmqtWIo9vjGHQ+oFSekq86knEz8DUYoKU8QfIfCuBFOFqmAgbj48qDpBqTFMNgUyCFoZknYxHXkPShFBUo267RTCGbVN7rBEfHOPrUpxTWTypGhtYHLamm1Uzu6abdAQzbrgtSitMK+lIwqWafppNNAJNJThb8xTIo0BaW3kxMDrnHypoNOLHmZj8MCmRwfpTC1LNNNAIaJw7Qab9K4bUULPhrwyGUsD03HmKj3uGKMRkjkdpHWg27snNWHDXFI0tt65HmKUuhYhC2D/zSi2BU3iOFjzHJhsf7HyoK2zWiQxaJppt5qRFIt6D4llfLDfCkEU2cyMGpPC9oFSA41LIxMTH30Y8EGE2zqHT7Q+HP4VG0+VA21nZTcNeJPfdxciBE4kRucsN9yN6IeFVZX+HrJOliCGKz74JfTyiQPOsd3fSpFrtG4q6SZXoQCB6Tt8KuZ/pcPxd3lMFSxJnIwxJ5nXuaNxV4Np1IwgY2xEb48tjtVKnHqdxB5dNumasLHFiBECBuMY+EUuRcbEfiOHR23GfiZ9MRUXiOzCo5fOrG7eU52I5iofemTn86haveyRTQtWDsDyoRt0gjRmuojWugpumjR7KtOmhkdacHPXFLR7EFKbYim6/Ifr0p3eeX1o7HRO6pjcN5UUOOtOB8xRunqIhtkcqaRIxVgppMdKNlpW9z1A+f5UvdCrDux0ppsCmNVANqnIYEaQZ5xn51NPCDrQzwp6igtILJJwI+P8AehlKnnhz0pnceR+VMK8UQV1dQRDSRXV1AdTgtdXUAI1K4biJ33rq6pqosbV7kcg7iiNwYMm2SRvHMfLcV1dRjSsACYpjLPOurqtJiYMjBHMb1aJxiXYW8IaIFwAS28BhjOwmSM8q6uplUTiuCKNHLkeRFDThz0rq6iTst9Gm0K5BBrq6p0uUdbhpweurqlc7O000iurqIVhjDmP18a7TXV1Ul3d01rfl9KWuoIxk9PzpdNLXUGboH63pGxXV1AOVsYmnC6fI/CurqBvRe+8vrSreFJXUHsQuOtNLDqPnXV1KjY3CWVdwHcW1My5DMBgxhQSZaB0AJPKk41EVgLb96sA6tLJk8tL5xiurqF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44" name="AutoShape 20" descr="data:image/jpeg;base64,/9j/4AAQSkZJRgABAQAAAQABAAD/2wCEAAkGBhMSEBQUExQWFRQVFxUYGBgYFxoaFRQYFxUXGBUXFxcXHCYfGBokGRcUHy8gIycpLCwsFR4xNTAqNSYrLCkBCQoKDgwOGg8PGiwkHCQsLCwsKSwsLCwsLCwpLCwpKSwsKSwsLCksLCwsKSwpLCwsLCwsLCwsLCksLCwsKSwpLP/AABEIAKgBLAMBIgACEQEDEQH/xAAcAAABBQEBAQAAAAAAAAAAAAADAQIEBQYABwj/xABCEAACAQMCAwUFBQYFAwQDAAABAhEAAyESMQRBUQUTImFxBjKBkaFCscHh8AcUI1Jy0WKCkqLxM6OyQ2PC0hUWJP/EABgBAAMBAQAAAAAAAAAAAAAAAAABAgME/8QAIhEBAQACAwADAQADAQAAAAAAAAECERIhMQMiUUEyYXET/9oADAMBAAIRAxEAPwDzN7jsB7wH9RC7x9mPqKaeA2kA+ICNhtPqfnTgXPMD8fgAaZctmQNSMYDQHyCeRUhfEOcAjzNZLWPC22tsCp0suQSJHyPPy28qf38bkf5RI+XL5VXi0T9kk9PFHzNEsWDMMhBjkqnruQxM45A1BiNxCPebxCO7UDIEnU23mMYpLWn3SJjYgRPx5/GijhCcSo8j4vmMUPiuzSDbh/eYjyB0s0gZ5jrQZH4Unb6kA/6hI+EVHsXmO4M43E7icR5c/OpNsXIMQfofLBwfnXfvsLoZABidQIMgRIOxHlnYbZlyjRbXGNb8aFlcEMrq+BA2C6ZJJnOoggxG5Mn9/wC9LElBOpoVfECxwsMwIX0Bjz5SrN3hHB7y26PGDZcwTJ94XS7AGV+1A04XMVUJOkK0QCSJEiGJOGG3i1bidthFVQHx/CCARvI2gH4/rnTW4VuRDTsGGho8jz+AFS+I4R+71ZKwJK+NUMwofmnuyCYB9ZABw7v3RXQWyoBVhiAwZWQ+8DjYiNB60dpR3Yr7wK/1Dw/Pb60y2oPln7Oee331Nt31mGVkYRIIMgbiUaYGZx5U3heGV9R/xNGk6TE/ynwketPY0D3bbiG8wYP5/Ou78aSp3J2PhMDJzEeW3OpJ4UydLKx5jK3IG+2+45AZoF5oXS4I8EgMsHxkiQdsBSZ9fOAadZs2yviIWTqGwAGP5sDHxob8DABU6gekmc7hTy89R9KsF4QKZ1XLTHfmpxuQdh5mKXQwUmFdNy1s6WzzKN4GO29Gz0qWaCF8S9cEgxtiA0egjzoh43URqiAdx9r57D+9G4u/gT7zFpDqRp8JEktggRgjGBRW7LXTGksRg+FvUkMFwPMSNtppkYbqxE61PWJX6Cfv9ajXkG+45RuI8+YHWufgonQWIBghhBBOwzFDtXY338wdOMYPkZHqKAd+7kDVMxnMyY5zUbvCWJI3884/xRv5xUw3gTO22MlWPny/4+FR2cf+X/lOPrQQTHcfj5RyxyoUegohtznam5HSKYCAOedLNLrzn9fOkJBpggIria7QT0A8zFS+GAXIiY5wY/KlsGWeC2LyqnYwTMdIo7vbA0gAD/EAW+cY+FNF8nz88/TmaVeDYmSY9d/h0qbf0wSQdsfE/Qc6G6eIAkxjepgx7i7/AGjzqNctnUSxgdf7DrRKNC27qqDoG3M/hT7HGYJc+n5VD1T5Abf3PnTowaNNJgkXu0ScLj7/AMqjRNJRrQxS8VrjF4FRd1X1GT8Qc/fQbdxSX/qxj/CPpNFt9nsV1FkUdcD5Gl4Ps17ighLtwmPc90DmI0kkzz1D0qJ2yLbZifAHYwTEE4GSesAZJ5CmjidyYEx9rpPPPWrRewVTSLti8GJTBuKgIZgMFhnE7HnWi7K7J4O2We5woYADQnes4kTOspLZwNn2261wuvC5T9YocZJAJQdCYA+EkZ8hSmy7QfEYJIxjYr9rJ3POtdxvtFqOmxwdvhkhg2lUZmkrvrVRy/l5b0icZw+gG/Zv3roJ06b/AHSDyItrA57A1G4rpjiri4ARJaThoJA38pzj86u7nZNu5Za5YZiECm4ty0yOg1D7YDWjidn5HHKuu8ObrLCW7YUMABrLMHKkm5cLeNhpABCqN8Ca0fYHZVoE94by9GtPBEiDGkF5xvtt0q8ZvxOWcnrBpYtsIEzyKbEcjnFdZ4Ngyy3gYgbeJQd/CCJ5c+dbTtj2N4ZGLWb06RbJT/1SGZw5EHxuoUNpiTt0quv+zMqnc3NTZJN1TbXkMlgNBycS2242osuPpzKZeIA7AMBrNy28A6hIQqBH2XAZlxyIGPKqwEAlbiAsGaTuRJzlcgc5FXq8G620YhwlyAWKro1SZVXQsMEdRjeo54YFnHvL3YB0sGgC4WJ3IHiI/RpbVpW3OHDjdjtGsgrHQFvGPUk+lQT2cSD4WiTBQhgIMe6MnIJwKuX4A47tjOMERPqWwT8vhS2rjgfxEDLqefDqAOoycmN/OaNjSsW84GnvNYH2SBqH+R4afiaeXDXvFqCHScyw8OtVkHPPb8qvBw/DX0Bw8AtE6dhjSRDZMDB50237OFVBVyTpjS2kqOoAcjE8pBzvTlLSOlsBClolAYbSpWCcwTZckDc5I51Dv2DK6hbO5JXVbYwD72obiNUAAbQY3srXBuWKiz3urUNKjUWj3j3bZBxuNQFQzwOoL3R1bMVVtTEMCMqPFpM8liAd6oK03tJVrg1AgwLglSkmQOU88/8AEm3cWPAzAAyM6u7390MPXblzNWAthidQ7pcAm27PaZlwYKBmtMTyMxp3ElgIdk6bY4lCHtK1sMyqo0FioK37cyTJAmCpkFcEEBITqXhm8QUEagQCvUmTHruMDlvCLjS6uIgsUJEatbMQwJ2G3M/cBdcXdW42ootpSp8dlPDdOCn8JnGlYnOvJKx0MPi7iqpAcZUKysCu0zoJgMMjbOTIEEhBWX7EEgqVPKIzPUSenKgNYIORyJEQTy3B9etSwixMxHQiB8IwKj3HeQROJzgE9cddudUkFmjGPkR9KE2f+ae77Ax+NNNonoPKI+dMEidgTRBw682M+hAHzGactzGB8ATHyoycEz+9gfX5VNpgNxDTEhvp9NvlRbHBs3vfX+396mC0tsSfnz+FBftDeB+dTy/DmNo1vhlQcvU0K52gvLP3VDa8SDJmggUtfrSYfqUmNqd2iggEGRIPzGPvoVppiu425sPT8qf9SAooyjwmhCjg4p1pl0BR0GKDFHC0UZtX2Yyi+bjKon7KjSBvhWHiUehzzmtFY7ZXulUDEKILMRjyYmssGzT7V06R8KWPyWTpy5Y8mlXtIKfCAPQAU292oTuaoheNL31TfkonxxOe6KDrxQNdcGrK1ekq29WPC8aRVQho6PTxy0Vx2ur3aGpYOfXNP7O4jS0qxHPqD/qn6RVQj0ew0VXO31PDTV8CyeEOA0kTo/hlgqFVDROrAG7AeVF4zhOFVlZLAtkhgzr3iXQrR4RetE4kzpMjG1UNjiDK+v4GrWxxh61tPkidZRUN7L3jJttAMaWunWvxdBqn1HniidgdgXr1piiq7i4wfSf4iCWOqGZZRtxAeR0IIq9s3QTMQeow3zWCaaOzWt30v2Wb+V15EcpCxqXqCTyPKo+rXHK31ne1fZtLf/XAF1ntBdQ7tmXvV7w5A1qFJ/mAPSRT7HsyVJNm5vmAoYeQ8C4+RPnXo3H9owiu1n/phSVhcIzAEHVplTG0E5qcvY3DsAbZ7ktkKpIXr/0nGn5AVpx/D5PO+EHEK5BtqzouAytDapgrElSNJz4TPTnJPtDbuMq8RwwlCPEzAOpEQVcQSRnfxY3Na+57N3VbUHRwQNUgoxOdoOnn8hUTtTgARpvaoONTBSFE/ZdRKztgjz83rRbZTtbhLdwyl5biarat3qajpZwkd5cC3LgAJMyTIiSNS1mvaD2fsvbYoqNGsLpcXSYxpW6Sr65GUuAmSRJitovsrw9y2rKzhgFEoNYVsdAGUgxIDCIqn7U7HuI2l1HEKyle87vvH0Kfcl4bcneY3BJNTdGwD8LcZmJPeRBbWQxGtd21xc17jxTGkjlAGOCK282p8SGR4kKhwSNStIMTjT1zOa2FvsvhmKAjiEKAybLoWmU0k2boB5NJAGw6U/2g7HtXDbPDXhecj3XB7/CnUbkSyqCR4tsgHlSDzy/Zty2gR5AsQuciWGaim0T6dTA+QrScR7OOWJaF6LuFnIGo74O9RLvZTYVnZVnqCD0AOkRvsaXKBStbA2Go/roaLa7MYjxGB0/Rq6XglTYf3pQmKVyJX8Nw6qJoyuCTHKlFvwn8+R8qetmCT1qaFX2sMr6H78/hUOBGal9rN4x6CosYqp46cb1CKtMinrtTAwG9UNySlttBp/GDKnr/AMihs3yoNxySJ5CPzpyM8/2CjlRu9AqORtTwKemXyZ2XUI7Ums+dc4pQlOF8uW61OsdRS2XlQRTigoq2PKuZRk05TS91Xd1U0yhqVTXC1Tu6pARTRQaCqijItIDIak2jQESjotASrZyPX8DVhYaqy0DqHTOfuFWVhfOntNiysVo+wj/ET+pfvFZ3hhWg7HMXE/qX7xFa4eprRdqdjd9dM4RrRUnz1SuPjPwqVa7LC2ltgnwgCSAZjqNvKpurMc6WukldZ4Jl2AXb3TjnsCI+lPuNcHIHEZB/A/hU6kigtMp2jwttgT3bK2coAJxtCAnJ6/jFEt8MHjRfeRhZUE55MWHi28q0N60G9etQeG4Id+SwBIQQYyATyO42rLV2vaivez9262m9ouWgZA0rMqYJjGmY3BY5wBuYXZvYFpLt+13aEMrafDuyiVOczA9a2zDSy+pHXfz9ay3EXinEq20OAfSQp+lOxO2I7W4IKMciwzk4Mgyf6o+FZzibMzW+9qeACNdgHwjV6wwWPkUPxrHcbagkc+dRYe1JctACPhQCsCr3svszvroUqzKAzNCkiFBMSMKZE5/kNV3bPB9zcuWzPguMuYnwsd4xMDlzpU1S2zf5vvNOIoLcROqAYJY8us9ehFEL0WBU9sxqXrBJ8s4/GoNu5IjlUztow6n/AAnPXI/XxqCjDTVydNJnOthTmlakRqS4+a00y5+wTlTHzFK7GMUyCRS0f/p9dCIKLBqLbJoz43psst2hm7miUIrmiBKDy/23/Z/Bd5cRNizBR/mIH417Z2L+zzhLFuHQXnI8TOJ/0j7P3+deQdgcM78TaW2VD6gVLe6Cvik+WK9F4vtztJSf4nCyIwFuZ22+dY4WSeLzsnrK+3/sinB3V7tpS5qIU+8kRIJ5jODWTFqr32r7Rv3r839GsKB/DBCxuNyTOapVOYrPKy08fGi9jvZA8bcI1BESC53MGYCjrg1rvaT9nVk2wvDKUuIJJc+G4BvqZtj5jHlsRX/s0scTN1rHd6fCr65nmV0x8fnV929xnHW1ci0jzuS5Eb7CcgAnaOdaakx8Tla8fOKdwl0M0dK5kp/CWdJJ6/hWM01eo+zv7NFNvXxBILCQqn3ZGCTzPlWd9p/ZduEcAnUjTpbrG4I5ESK3djtzjQtofuinUqwe+XPhB+HOs3+0Hirzmz3lruvCxjUrSTGr3TsMDzro+TGTFnL2yVla03s77PPxB8OFEamOw8h1PlWa4Y16L7FcVcSw+m0XXVOoMo5AEQxmsfjkt7VkD2r7Mmx4lOpOvMev96N2CAL1sHmfwNG7a7TZxDWmQGAJI6gnA+FROCvFLltgpaG2G5nFa6kyRO2x0/xQeqH6MI+81IoCjU6sCCuk/Ugg/IGj1sCBaWurqAa0DJqJw11WuPBmAo/3OPvFB7S4uABgyxHyBP31F7JTSzkkDUq/CCd+WZJ+NTb3BLvad2hxEMi9ZPpp/M1mfaDhieK6Iqu39TEeEemCflWi450LpLqGKtpXm2Nx8qz/AG/eAurk6jaBjlElD8Z++lU1A9oUW9c4csxAbu3MGNTSqlSekoKzHtdbA4q5GPcG8/YWcnzmr7tJibNkhZKPdXeNMabittnc49azvbfBd3cZMYPLaDkfQ0tDZ3st29b4V3a4GMowGkTnSY3PnWY7cv8AfPduR773HzuAxYiY55FaP2b7BXiL4FwnRIWAY5rJkZ+11qt7XtpY4i6FjRbe4BPiAUFh9r3oHXpSpsJ3uXgzmB5+Y+VHXiANzt1x9TipqW9V28TkF2MxgzmQOW9UvaqRcPr+FPXKn4TtaGZcz4CRBHXHz/Co1iyNI86fxlozbMYNofSZ+8V3Dnw+lV50Vm8ZZ+g2kGcc6ZdXIolgZNMue9Qvj3k51xQ7Yot7bamo2NqNnjj/AIwICjXLZbl+v1FDUnoaMrnoabLPfIBxmiBTQ7sziuE9PpSni/ln2r1n2M4tU7S4Ys1sIC+vW0HNttIE85+gr17ieM4ditvwsjAlj3kIsR8zjavnqzxYHEpcW3YbSVLC5pBkGQYYeLb6Vtj+0m+sEva9BbmPXTPSp3ccZJD1MvTP2g27KcWRaYFdKzBkA9J9I5msxbu5qJ2/27d4m81241sE4hVcSBhcRgwKhcLxTwCVPyNY3G3tXnT239kDza4j+pPuap3tfxwPeIoghW1E84DbfOvI+x/bO/wSnRbV9RBhtSspAOQRPLGR8udv/wDvtzik1Patq5DKxMmZwDI05gAeqzV3L66qMsdqtlpUFDuXwNyKrL3tCqmAlxjJGFxjzO/wmsMZb40e+3u0lS0vcqbjBQAMhRAbMtE+g6VkfbjtNrr2tSFCEMjzLkEjyxWS4f8AazxOjR3Nw4iVtjUMETjoD051F7U9vrvEMHfhnBC6cKQPeJ5jeWroz55RPS2smK9F9huKUcNDEe+3InEDcxG9eNWvagn/ANF/lWi7F/aJesJpFh9Mk+51iZyOnUVOGOWJXV9ek9o9qq5ur3R0i2+l4O4BJNQuyrgF63Jga/hsY+sVQcJ+0O5fIt/u5UbSylSoKHZScgjI9QelG/8AygRlefcYTiYDMFkjnE7UZW8pFdfxvezeKVVILg6Wdemzt+EVNW+DkGR5R/esGvFG5ZDW7ZZXd2kAmLYLqzquAxhEMkcxgmrvsm6y2BIZYJwVgmZA39R8jvNbzZcN+NB3+ecHy2+NI74wTPw/vVJZ7SJS814dyll2OpiVGlRJMjEDI5zFUfaHtVwVxSTxBZYgabV1gM58SppHLfoKVtRpf8bZZVkmdRgDcZI898n5ioXGWouIDEnM9f4mM+QIFZzt/wDaVwb21t22cKIBGg5jl0ioh9vuDQWtBci3vKgSS4doE7bxI+NZfJjarGSNwrln4Zm942QT6lc43GTVZ2yJug9LZX/uKf8A5VW8b+1Ds9Al7vLjFFW3oFsyS2CZmDABJAzA5mBS2PaDheLl7N5WLeFUPhYbFtSnOyemTnFaSVnkj8RxEKykf4x5Qh/+wPwqm9oeItoVLMqiSgJIgsuYGcwpX5GoHtv21dtvZWyyzcBUyPsgqp3iDGKxaubauSdiQP6Rz/D51cx2nbf+y3bXD27ym46AajMkbE2uvLwn5VnO1e1bZu3WSSpe4VOwILkiPnWPHaTnmcnPx5frpVpwTakHkAP9oomMHL+JNztNf5TWf7XOosYiZ+6rRwc/dQrnDhxnn+hVcZ/Buk9qu2rfE8S11NcOFHiwcACI+B+EVB4c/wAJviKdc7LC5kmMx+dBW7/Dcc5/GsfkxdXw5W6l82ThmgE+n3UHV4pnrih3HwBQnpzGennbuxIvXAT6UQvA2B9RIqLaG9Hc4pWaXjlLZtK4g6Y0qmURvd5sgJ+pNEVp4cvChheCYUe6bTNz84+VQeIuEld4CIPiBBo1l/8A+dx/7qn/ALbCmwk3kAiknEZPpSg0/htx/UPvFCc5pNLj9tLQoseK6d+WIzzkmal3uMtgQi+IbxpG/MkgeVVCdk8XcQutm6bUEl+7ItiN/HEY9afwnDMhZmuKrGII8eczIAPX6VqwS7nF3O7lcvK4nVvvtt86t+H4a28lr7IoMCfCSIHJ1neflWc4jiHghbjMx3IUIB1iG9NxT+G4l1aR4PCBMSTEycczPOlQvUs8Mtx++vXLiLDL3YM6NI1FvBKgNImI2zWj7M7K4Kyyv/FePs3WU2jqBwy9xkCZ3OQN6xFnhncuxbNxNBleRxidj51ctxYUGT6yzEf7iaXQ3U/j+yuHLFu8cL5aYx56BHyFZO+RqbQ5iWiBMiWzOr+n/UembVe0dfukkfSms23I+QHy50tGg2OGa4dLXVAz76sQPKFVjn0qXxHYtpZjirbf02bsnIxBSAd+fLcUrIzDZk55IHzrlQIQQ7MYn0PMQcGDzp9jYdnhJnQ6kAxLBVn4MZ/tzipVvhIIlwBzICP64BpnCWxdYB9YnGAWI6eEMA30pRwQOoqTAnJOkkTuRqOf8IJ+NGyWfC9ppZukhhdWVBJ4cKoXSBrKD3oYxA3yaXtT2mQXAeHM6gwdXU93hl06EkmCBnIInETVf2ZdVLupn7uJ8Uh5wR7qyecZGKkw11dHDi+0HUQlqQW/mZJIMcpnntJFVJujfScntjc3sL3TmdRkMFkAarQfKHDYYPE78qsLn7S+NKaDdtweenxGD1CxuBjp61BHsvxjHV+6GNQnNpTEyA1sSQsRMKKuOH/Z9xNxYmxb1fZS3rYRkaiBb/8AKr4z8RzZ7jPbDir2oXeIu6WBkLCqdyAwBErk/TltTL2/eVStu9eRCMqt5whkZlVIBB8xtW74j9m62bf8fiFAMmAAjSsw0XCwIAJnpq36j7P9meBCjWwgeLW920oj7cBGzt8p2o4/g5sGvGLHut8NvyoA4y1qk6+fT4fCt7es8BpISGecQxcdRALmf6qr+GucM1wKLNvUJ8XdpIA38TA+nzqLDmTH8VfU4CajghlZzp3lYKr5HY8oO4ruD4treFJDCSIOkqc6TgS2cwZ2gad62XHcfYDQjrO0adMbfzHOfKDVV2m9v3jqJHQzHovIYpT8O3faB2t2/c4n937z37YCkjEyykY5GAJ6nptUfti9qhR9oBj5TyzzmflUoXrRGqGjbxBQOuPLl8Kh8S+ptSbARGDAyfMH7X0p9xGd66VsRjpV72Yvg/XSqO4sMAM5361fcEISnEx11Zx1pBRDQjTVULtTiiqkQc4Bxv6VRpcq07Yb3Ryyfw/vVaYqb20w67I75pjHzom+ojrXKh5iku3ZwXHwoj4pgU5pGcj61KpZ0I4IIHVAfnRLOLTf1If9r/2obMYBPQfjj9dafaMo/rb+65TKez/rrI29aHdPiPrS6oE02+fE3qalrLrK6PXiA7DXEz7xk6Ry2BPyoJDFg2nblNSLFuMRI88fWpZIIA8CgTkDxHyLZJq3MZwjmWJABYjbaI9Kmpc9T+FRWZVGZ8ts+edxR+HuW29+6lpTzKu0fBEJ+6kEq1fxj4cz9d/SlZlb3zBA6bxsIjfzNVt7ikE6dTR7re6PPwZqM9wkzBPrn1+FPQWL8cF2A9PzgUOx2k07jf7Rxvy0gVEt8MzZ0465irIpbsqrAarjCQDiByaRt5Ab5zRoEY3SC58IJ3Ijr9kgeW9MucSIwS/oNI9cUF2uPBcllHnAHpvFPvcQ5iMAYAHLadgJ2p6I/uHZZLQBiM/jvV12H7GcRxWllYi2W0lyGIB5wo98+QMTgkVQcOmq4oc4Jz8p51pbnbl23bZFuEhhAjETEyRpBESIg04VXXF9gWeGshjbu3W1ES6FTAj3UtBl04mXYnMUz2X9te54jSOHDz4ba5BUwZLQrFpMbARk5rMcRx9/JZySd5C5/WP0Kl9idsCxdts6kqJldAuhgRB8D3bcc8hgR9Kueo03PFe21w3Gt31/d0JkNbS6Sq75hQ55mToAirri+2eFa2LdziLwgBv+iUUg84JEz1Bk5yc1j/artLh71gvb/eXZfduEOtpAxEqqamUJB05idJySZNJ2N7b3bCLb0oyL/MgZtOfDJIlcnB68qvotNJd4i2hW7Yui+oldN6yxcGADpRmAGwzIO+c1KPaFs5YIbxRVwveW9BghQFaEaCJydoxBFVvaPtJaurrtNbJwSgsBWWIwNS+BZgSJmTkzQ7HtHxVpSxu3iGJRO+J0+6fskFcAgiTBgmMRRQn9qdn20so9tFS4RGhLhEmDJyVIIAJwJ8omaTguw7jKbphFdtP8UfwgdgdRbUW6EIR1IoqLbRluXlsNMFgjTecFt2NgaRuT1z51K4Hi0t3i9tYss0pbcgWgYAb7e+TspO3pWWSopeK0I2YZ22Nphn/EOuBMeVVvaCgA6gzSDAPI9R03PXlWjv8As6LpW6iCI1xb1lRJkKENtbi/IQOZrP8AbFsayQI/z65I38Rk/OpxurtXqmDCNO0zAPLNMv3W/X4VINqdxFBNiDyP68qduxoty2Bb1EAuYzzAk7Cehz5063xOI2oFwNEb+RoKAknlmPOKR6i24fipXJzmlPEr1qqXh98j41zcOQBMZ6HPxoLQnaDhnQyMTP0ob20PSgXLWR0ppt0lQPhRn4/gal6DUWzIzjf+9GNxvKkbgZnG1N0npS2WifX8BRVuAUAFrbERRLJZbbSNipHn73T4fOlBk9fUVzWp6egkD6zRAjXGnkQPrTbxyaKeGpP3Y0z2JJmc09ZO5p6pT0t/r+9CQ2tTXdwP0aM0etMigE7qOZNEtLJA/XxrkFH4KMnc0BLs3FtguM6YjbJOwby3qvVpbUwkkyeQ+Qq5v8QqC0WtLdQTqQkqC3IkqZiKj8b2ol0+GzasAfYtK8f5i7ksfl6UQkW5fWSCFWY2DH4yaE11NpnyiPrNIx+HlmhB+gxVaIqvmRU7h2zqkGP5o+UMYqHprhKmR8qYW9pjks045EddvP4TUngbil47tCWBANx3UIT9qVKjHQg71V8PdDY+n63q27KWWICyzaQIXE6gcgDbHIinj6mlvdlXFJCrpBI+0YuRkGGMsNoxER51H7Q9n71tNTDwzGVIIMTHiAn4TXoXC8JbZQim2VaAwuupVyIIBkFtJGwGPOcVTdsnh1ui0ttUiAxAJUmPsKCpiTzYjGwrW4xnMu3n5Wpdrtm8pB16ipJGsK+SIPvgziRmtJxvZfD62t3A1tlBiPcnlOSw5GJO9Zi9wufDkZzWVmmsy2m8P22Aytp0MPtJH0XEYMRNXXZPE2GbWeJW24MrNuJblLHl1g/Osibcb03TUXatRtO179+6e8biFuAiQVm3HNYUgY6b7etUTcQ2rxnWZ94nVPqTmqtWIo9vjGHQ+oFSekq86knEz8DUYoKU8QfIfCuBFOFqmAgbj48qDpBqTFMNgUyCFoZknYxHXkPShFBUo267RTCGbVN7rBEfHOPrUpxTWTypGhtYHLamm1Uzu6abdAQzbrgtSitMK+lIwqWafppNNAJNJThb8xTIo0BaW3kxMDrnHypoNOLHmZj8MCmRwfpTC1LNNNAIaJw7Qab9K4bUULPhrwyGUsD03HmKj3uGKMRkjkdpHWg27snNWHDXFI0tt65HmKUuhYhC2D/zSi2BU3iOFjzHJhsf7HyoK2zWiQxaJppt5qRFIt6D4llfLDfCkEU2cyMGpPC9oFSA41LIxMTH30Y8EGE2zqHT7Q+HP4VG0+VA21nZTcNeJPfdxciBE4kRucsN9yN6IeFVZX+HrJOliCGKz74JfTyiQPOsd3fSpFrtG4q6SZXoQCB6Tt8KuZ/pcPxd3lMFSxJnIwxJ5nXuaNxV4Np1IwgY2xEb48tjtVKnHqdxB5dNumasLHFiBECBuMY+EUuRcbEfiOHR23GfiZ9MRUXiOzCo5fOrG7eU52I5iofemTn86haveyRTQtWDsDyoRt0gjRmuojWugpumjR7KtOmhkdacHPXFLR7EFKbYim6/Ifr0p3eeX1o7HRO6pjcN5UUOOtOB8xRunqIhtkcqaRIxVgppMdKNlpW9z1A+f5UvdCrDux0ppsCmNVANqnIYEaQZ5xn51NPCDrQzwp6igtILJJwI+P8AehlKnnhz0pnceR+VMK8UQV1dQRDSRXV1AdTgtdXUAI1K4biJ33rq6pqosbV7kcg7iiNwYMm2SRvHMfLcV1dRjSsACYpjLPOurqtJiYMjBHMb1aJxiXYW8IaIFwAS28BhjOwmSM8q6uplUTiuCKNHLkeRFDThz0rq6iTst9Gm0K5BBrq6p0uUdbhpweurqlc7O000iurqIVhjDmP18a7TXV1Ul3d01rfl9KWuoIxk9PzpdNLXUGboH63pGxXV1AOVsYmnC6fI/CurqBvRe+8vrSreFJXUHsQuOtNLDqPnXV1KjY3CWVdwHcW1My5DMBgxhQSZaB0AJPKk41EVgLb96sA6tLJk8tL5xiurqF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446" name="Picture 22" descr="https://encrypted-tbn3.gstatic.com/images?q=tbn:ANd9GcS23jzz58ZtJ2SBXKy854pa50N3td_LGB1z7jmwiX21bTMSg-Nm"/>
          <p:cNvPicPr>
            <a:picLocks noChangeAspect="1" noChangeArrowheads="1"/>
          </p:cNvPicPr>
          <p:nvPr/>
        </p:nvPicPr>
        <p:blipFill>
          <a:blip r:embed="rId3" cstate="print"/>
          <a:srcRect/>
          <a:stretch>
            <a:fillRect/>
          </a:stretch>
        </p:blipFill>
        <p:spPr bwMode="auto">
          <a:xfrm>
            <a:off x="6012160" y="3429000"/>
            <a:ext cx="2808312" cy="2808312"/>
          </a:xfrm>
          <a:prstGeom prst="rect">
            <a:avLst/>
          </a:prstGeom>
          <a:noFill/>
        </p:spPr>
      </p:pic>
      <p:sp>
        <p:nvSpPr>
          <p:cNvPr id="103448" name="AutoShape 24" descr="data:image/jpeg;base64,/9j/4AAQSkZJRgABAQAAAQABAAD/2wCEAAkGBhQSERUUEhQUFRUUGBwYGBgYGBccGxgYGhwXGhgcGBcXHCYfGBojHBcYHy8gJCcpLC0sGB4xNTAqNSYrLCkBCQoKDgwOGg8PGiwkHyQpLCwsLCwsLCwsLCwpLCwsLCwsLCwsLCwsLCwsLCwsLCwsKSwsLCksLCksLCwsLCksLP/AABEIAKgBLAMBIgACEQEDEQH/xAAcAAACAgMBAQAAAAAAAAAAAAAEBQMGAAIHAQj/xABEEAABAwIDBQUFBgQGAQMFAAABAgMRACEEEjEFBkFRYRMicYGRMqGxwdEHFCNC4fBScpKyFTNigqLxJEPC4lNUZHOD/8QAGQEAAwEBAQAAAAAAAAAAAAAAAQIDAAQF/8QAJREAAgICAgICAgMBAAAAAAAAAAECESExAxJBURNhBCIyQrEU/9oADAMBAAIRAxEAPwCrb44uEpbGqu8fAfr8KqyDFM99HD94F/8A0x8VUjGINTisFJPI6wm1nU+wsgcUmCPIHSrZsHGF1rMqJSqDHl9ao+FEgHjVp3bdypWOoUY9PlSziqGg3ZbFNCBXRNm4rB/dmg6vD91CQcym5BgWMmQa5yh8GhF7KCs7ilrSrN3bGCnUnMbAC9udDjSTNO6Ou7PxODZQoMuMpTOZQStJuYE6nlWmM3qZSglCg4oRCRYmeUxXD9obeKO6g5U68ZJN5Osk6fA0kc3kXMhR9fhauiiB03eneT77isGyE5QHMygTcwRr5JVVi2k8oZQOJv8AL51yndHeZJxjJxAkjuJXxBUMozcxfy9a672Uqk8CPdf60QiD7StvlDaWE3U8YSLWSCNBoOAH6VREYvDMjvIU+rirtOzaB5JjvKHU68hUm9O0jiNouFN0tfhjplkK/wCZV6VUNsPALKAZg++s34Aizu74YZNk4Non+dah6mJqIb4tn2cDh/6SfnVbwuB4q9PrRYPKlsah4N6x/wDZ4Uf7J+dbjev/APFwo/8A5D61W8Q9BFeIftMadaBh3id4HIF0p5BLTSb/ANNMMFvq6CM6GXAOBbQJ/pAqoKdJVfhRgdgU6FL+zvMhQn7szfkI+FbHeBjjhh5LUKqOxnirMM2XKJF9bxFErfMCbTppBo2ah89t3CnXDq8nV0uxO0sD+ZnEJHNK0KHqarWKxXeIm4sRHGhVYrrFBs1FsA2eY/FxKCeCkJPP+EdKjxbCWgHGXg8gETEpUmdMySdJtIqugJT3lSeZvA8hc+7zpls7HJcIQ22pWfu+MjgkULZqO27O28peE7RkhwhNs15jnBBnXzFZu64oocedIzOHXJlGUCTE3KSTqSdLVXd0cK7s/DZcUUiTISDdMgWJ8b+dE47fbDulKFOZYPEjKTwkj51n7CWdWLSpMAzxt0vSneDCqcYWlE5iO7Gs6iPMUMypRWlU90LgRxGnnTTGs5kKSfzAj1EUdoHk5JtnBhkjtFgr4tpWlahb8wSTl86BYw5MEpgZpElOYggZTkzE6k+lSLwyUAgADKNOUUVu5hUFlS/zA6cIJt++tcSla0dnVRGGE2aJ9kH92qb/AA4H8sVu28Asazwi9vLWik4mIBGunjUuo9sBb3eLioAEcT+nE9KK2tszB4RkHMlTp5waVbd3nKU5UEADjNz4VQsXj1uKJUSa6+PjUUc85yY9x+30KPdAHgI9YozZykvA5VGREiTb36VUAmaabtOqTiEgfmBB9J+VHkgmgQk0ywfc1g2UR4x86wNufxe4fSilIJN68bYKpy3gxYj38q5Emzqspe+B/HT/ACD3E0imrvvFuXiXVBaEpsIIKgDqb9R9aSubj4tInIg9A6ifRRFdikqOJxYHgVd2rHu653lRyHxpUxu9iUJ7zC/IBX9hNNth7PdSslTTiRHFChx8KEqaGWyxJc0oDaSyhLq8xsCYJJFzGhtRCWlT7KvQ0W/hELZcQucq0qBIFwIMkcz0qKdSKNWjmL+MUokmou0qAGwr2a67OcKbX1iu9p3gCdnfejcpZKzHFYER/XauAIRYmrni94SdjtMHUvEHnkQEu/3rQKyM9AuzsT2WHdeVdSjqfzH9VE+lJNn4YqPaK1JkdZ1NMttIhDOGHILc6cY9ZqRLFgBwpWEgKa8y0SUAUsVtAqXkQ2pRkgASSYmYSASdJ8KFGsjxd1a8KIwLUpWImx8og1HiMM4nvLbWgGwKkkAnkJHQ+lE7OHeF4kKHuFZGA3hF9NP37jXgcJo1tF0/mBMR5g/pTBhhPaPWICUHy1ieV49KazUD4BRQ2szdQA8Lz8KOeEdmCqe5MethQYCOwmDJVzrbaTsqkSkZUoEX4nMZ4GZEdK1mFm1buIMkFaRP81viIqz/AGcbuYbFOLQ+grW2bpJOUpIN4EXBHXUc6CwmES4taVIEA2BHDT5Uw2Q/9y2nhnhZt5XZL4xnhPHSCUKn/SaDTaMnTN98N3k4R7K3/lKAKZOaP4k5jcka3vBFQbA2snAoLwSC64SEadxIgG3VU+lWDeLDP4lrFuOOKc+5OpypMQG1yFQABoMpnkk61QdtkgIFxCfcTY+c++lg8DSVMI2vvQ7iFS4tSvOlQfPM0Kmp2kaVTsLR2L7N8Wp7BhNyppZR1iyh/dHlV4fFj51yD7ONtus4zDsNkdniXD2gIEnK24RB1HP/AGiuwYo95Q6/GmTsVqjiu0cGo4p5H5UuL9MyiB6RTbBNJSlQjSQPUD5VJtlj/wA90aSkK8z2Q+RrzDqHZ3jUk+pri5FTOuDtBGz4Uo20t4eFH5rQRr0+HKlWzlwTB14UwKiYINSQ7Oe7yZAsNozfhiFT/FqfLS9JimATyq3b24ZK3EqSoqMJB7oTlkHug/muCc3WOFIV7OIrsTwQaBmmpH70plu4Al8E/wAKo8Y+k0N2eXxqbZLsOp8x6itLKZlstQVJqHBYsJSeqlH0UU/+2pGTe/jVexuKy5BzSVf1LWfnUePyUmdSdZ4Uj24zytY/v4U/dWAfGk+1VgpmefyqCCSsNiDGmvw+tStJB4c/l9Kg2e9KJ4wQfd763aelKTETRsIU4wJ86GOGgn98KJDkgeFePAk24kULMc23v3RS2lb7R7uYEojTOdUnlJ069IqoBuu17W3eK2nEOqCCtMpSbrJBkd0SUiY1iwMVUsJ9mmckqcUB0SE+MlU+4V2cTbWTnmleClMG4pyjDZ3MG0bZk9of5VuLJ9W2E+6rWr7MWjZLrgPMlB93ZifUVK5uE+2vO0UuBvDdi2CoBRUABMnujVcXtmFUoSykOuqedddHFcJHDKNNOkelTnGdm3JF9APhemez91cQw2A6w4nKCVHKSkeKkyketI9rXWU8E/E3NKzCzErUozmJUdTpFzYdIj1qBtlQIIJSRcEEgg8wRoaYJZHGtwyKyMWLebeZrFYXDpE9ulQU93YSVZFBRSY/iPvpLg8YhCklegBvB1OmlRJaAqLGjuHy+IrG0GjHIDZj2gsKEawL6cqc4LOpeIUmFJKDJtoZjXjVPaeAN+MfG9WLZGUB+SbJtEcRamRiValjCyYyhfT60Bh3FFnMQJLkzaePnFRbSe/8dIBMTJ87C3rS5p9RASFEAnSgEb7exa2nEuIV3jCraG1weYJp7tYJxWEMXJSHEeIEwPEEjzqjbRUrMMxJsLGbRaIOmlONm70JbbQgoUcgAkEXinTwIyyYb7SVtYZSCyhz72j8UqJugZ2jlSNSSlRknh1qpbVBVkWST3QkSZiOA5COFO9m4VlWHfUppC1KcaU0pRKSEKUoOISQQUgdwk6XPKghgFBstLstB5g6aXFriD51KstIreExMKlbNbrw0Hwqx7vfZ9isUAtIS00dFuTJHNDYuodTlB4E00U2Bui+/ZFshpYOIKZcaGRB4DN7RA/iMRPAEjjVwxG0W1uuISrvtwFJIUCLajMBmTf2hI1pduVu7/h6FI7Qu54JlOUAifZEmxniTQu9reKaw+fCqWotkrUtSkqcQj8wQCicvE3mJ1p2mhFT2VfbW2cL95U72qj3OzADZgLCo7ylEQARBAE0I3/lJJAMk3EEHj4jXiAaqO0pcBWohXeJMk3KvzEi5No1+YMmz1kKT041zyjezpjS0W3Du30qZL16XNu2mpPvHKo9cjtkW0NnhxQVBGUcNTy40DtNZShMJImwkRpqatW72xHMW5lQIA9pZ0SPmenGuksbp4VtKQppCym+ZaQSTzNtfhXTBMhKR8/YHYWIf/yWVrHOIT/WqE++rBsv7MsYVpK+ybSCCZXJ8ggEH1FdqdLcWAHgKFU1yq9KiXZnKdq7MXh3ChfkeCk8CPpwoLtPE+ddL3k2UH2FCO8gFSDyIGnnEenKuXlwVx8kOjOqEuyLviBJ8qX4yCEjnI+FMHUW8qEcaGUdJrlGB9lxlNuJnzopCLCOFRbLEJI60QFReiEkbQYEVaNg4BtEqV3nU6j/AOnOg/m+FS7u7PShAcWBnVdM8E8x1PwofFu5VxMF5xSz0SkQPr610cfHWWRlO8IKxzhcOScqPzwO8f8ASnx0qsYsdmSjiCR5ePpUiNqkkEK1WAkW4nUnoPeaF2jiApzMOIUfLMpKf+KBV0ydGrYqdGKjjS53F8BQ7jkieWorOVBUbLExt1bclChBtcTVL313WZWyvFsANuJ7zrabIWnRS0j8igLkCxANgdTUPTRLS+1C2we6UkLV4j2R1I15A9RSd0xnxnJ5rbNUYMa6jXxrM1UoiS5qHxapSR+7VvmrRQmsYCAn0o7AY9TckAQoZefO4FCYVMkAmB8aYLUAFLUCMo7qY1VwHzJrBNNpRkSQfaMEcin9zUWz2wVQdCIB5E8f3zoXB4dxzMUoWuDKsqVKuegGtNsFmSysZdDKgQR05SkisY9TsRTy4CkhSNc038I8vWn2H3dMQ4EK8RP9woLYhPbi0FNlTqRFifT4VdAbULNQkXu9YJyiBoJgegEUtx+G7NYn84J9LVdm69a3DexzqFCENJBBWep0SOJt4CimYj+z/cVGJWMS+kFlJhKby44IIsNUjjNj611LEYGBKRbj++NKDhPuOGCGxlQjRSjIEmSVHgSTyiq/jMaTlsczih3kEk5RKlZSkgnuiJGhUOlOnWhdlqKetepXHGqhtHaykoC2H1W4E50qI/KrtJKTbgRStH2nOpEKaaWropSL+BCvjV07EeC1bY2Xg1uAuNIC1AjukoKgYBuLKImwUD5VSdr7ilp1X3UlSAnMAqJjlOmabR52FQbV3ofxikHs0ths5hC1KlXDvQBboKsGydroDZceeVnQP8oQkKnTqvyI+sJ8a2VhyNDbdbdFD2CH3hBSp7vp/KtsEQnXQkXII4gEWpK/9nmJS8lCYUhRgODRI5qTqLeXCau+w9th9hLgN9FD/UNbddadp7o71BxQe7BMJgm8KyltAsPVSuJUeZqF5+QBWmMfzqme6KHz3BpkqECUitkisGpH741lYJE6K4dtFrsnVt50LyHLmSZBjw0PAjgZFdr2k5lacI1CFH0STXzxgdnL7NOY5TAkCocisvxujrylaVC5EfvrWue/hWma5864bLUD7LVr40chnM4kT7Rj1IoPBABZH7vTbY5/EzROQE+eifeoU0cmeB0Nr531tiAE2THLKk/M+lIdr7QPfPHKGx/u76z5BWX/AHCgMNtkJxSyrjBA6XHwWn0oXbmJlcdMx/mX3j6ApH+2umUqRKMMkBft4SflUpxdh/LH/In50F+XyA+deE2pew/Un7XjWjuKKRIuI9Ry6KFRtngaxTGYFJ48P3pU3NjqKML3clP/AKkZPPj5fpTLZ3cRlHU+Ogk9SZNVrZjSkqykyG80DlmiJ85/pqz4RvloEge+TSWM0cnxjkOuDk4seilD5VCXa22iJee//a5/eqpMJs5StZiu+6OCiBblqYYLZRVZwlIPrHXlWuNUGUwlICjoo6giPlNRf4yVNlJBKyIzedreFI23oZJLY4Q/hm190oBNiUJEDxUBA4UzaejSIP7tFqprWGWeHrTzABbaNUEGIkkAHjeONBxGTHqMSUmdOv191VXepKm3AttSgh4HMLQFcRMXCgZ9fJxiHcU3BXhlJB0kKuOfMDqdaVY7GKeQWso70AXMhQPdmetFNrAGrG26iczaVn2lQSedWlIqubuMKQ0lKgQoAAg84Hzp8HYpkKENtngbz69K640EstpQnRIA+tcZZxEgxedK6MdsdqlCkwUqSD9fMGR5U8UAbPbQTxmDx+RBqm7W3ZyLLmEIRmklsE5D4AggeYI6CnYdH7+YrxS400OnjVaQpTFtNOFaHwUOKHIgKjT2FwqNbBJtYa1q5s7ApmGCCkD8QuKKZMxAWoz++VNN5NjpeaPMXBFjPCDwM8a56rahkJeCS4wrulVwSCJCv9KpE8jccqWmgsKWlxxwIbcCwownInKD9I40yRuw42VkwVJSFAJ73aJmHMqjoU2tHEU5O10rY7YuANZJSIGZt0GBBTxBkEXuOVebPxUtl8DuR29hZDiDDyemdKiY43NZyBQ93XcaZ7IJnK6ZlWpBGZIVFpGnWDVqxuKm1UJGJbwwDa1hQzKKAm5SlWYokdJUD/OOVWHZm0Q82lQ469DQWQhyzoKixDkeSfjUma8+QpTtfEd0pBu5A/28T7o86DYUixBVyfCtzQuHV+GCdYHwFEJNqIBfvGT91fjXsXI8cpiuLN7PVF/p7q7htLDlxpaExK0lInS9r1VVbjuH+DzP/wATXPyPJaGgFRvXqTrx1980K29b99K3DoFecmdVA7eJ/EPQD4mnGzM5S72cBQaVCjqm4uJt+lVROJhSif3+7053Z2qD94mSkNJBHPObJHjkjzq3HsSeipYvFqztunUiFdSJSfdHup0+9mUSeNJNoYQtuQsX1Kf4SeY4HprR6nbJJ4gfCjNjwiHlUitUG1Ykd0eFeJGtFZyBrwekUQwubHXh9JqEivU0rdMZAuLSUvTFl6nkRNvfT7Zy4bUeoHvE0t2nPYyLkEfEX8PpUuzsenKEEWJggxJHHwnrfpxpfJn/ABOYYRsrWVqEAkq6mTOnnT9om2UUG82Qvs0pJXJJ6BOsnQAc5qLG7UZSqErfWoWIbhCSqby4tJUeQCURyJm3bTlk4sI2xTan1FKUZyj2jaBGsq0ETrTbYm6KFuKYUYeSjtCoElABy5G4HezXzEwQLjqGO7mFwzOVWMWvCqN0YdkuqeIA1eKZKQZBypCSY7x1FXzY2wsKUqRhmVhTl1rU6e1VOhWqVKjoTFHRtlRwO4yHEIWj7w4M5z5A3OUCcqAsiVAkAkFQBm1E4LbqGlZdm7NcW5JCXnULXBFjKtEEEGRKfrftobs9qzkW4WnCjJma0QJ7uSYItAI43qJrEYhhTbakoUgpILqVLSJER3VKlJN+6CrxtQt+RseCr4T7P8Xi1l7HO9kV3UhKQtZH+0lKOkTFVrbu6f3fGgEOECFJW4rMHQbIUVlKYWIIKDJEC/E9e+/A3uFdVEg+eoNbYhxspAWAe0tlMlJ0sRpxi9HqhOzbyck2hhyyQpR7q5UOgET5X99DIxQWDlvIq7bT3awbyFN9kWVAGA0ohIB4pQZQPCL1QBuzicMM2U5eMjS/HKTArKVYM1YalZSBEiOVWLdPaoA7JUDvEN6CTGYoA5wFqHgqoQVBIBw4kCDBBE9JVQ3aqCkFLMKDzSvyyR2gQoamO64TPQ0/ZMFNF8QmbjWosYg5Tl1Fx4jnQu3d48LgyQ68iRwSQo/0pvNtKqO0vtcRBDDRVayld0H1Gb1FW7LyCn4LO87LJWTfL6GOXCuMbeeHbqCfy63m51k8TTnF/aU4rDrQBDrijcey2m0xI7yiZi0DXoaeD/2ePMzxpXLGDD/ZW8JaQtBSHELHskwAdCdOI/tFHbO2ksNlKVqCV2UAbHxqqJNNcA/woJgofYddXrcjGWcSTyUPgflXPGnKtu6D8YhI4KBHukfCsYuWLxqgO4JPXSlOEYcLmZyCemluVOcOmQpPEfCtsM1KorJDWMk2QkUQjShnjoKJmsAyLivUkD48eOvvrxAlVSW6VycuysdHLkvSn9+FLlYwAK6KA+P0qFO0cqUg8ZH1+VBYrFIAJPEzFcUVo7GJVbfUFKTlSoSdZ5mrjsreQtYFKUtpbU+pSwsSVBKfwxw7pzJXB1i41rm+PMLJTaTew+HCrHslZcYRKlHIpTYue6BlcA0gD8UwPGuqSpWiEXbpknbgnvRJ5+P7PnTHGo5c4oJ7BAi5V6n5VjGLUVAwFIUEyfzJI4215G3OoNXo6LrY7UvSthrQbT2ZyL90Em3p8aMiL1SCbQk2iRNYbWGteiw8aiL0eNK8ugrVm2NJU2pKbwkn05Ui/wAcaZjMoT/CDKj9PEmnzRywTqo6f6a5ZicAWXltHVtRT6Gx8xB86rHjUibm4llxmz8Ti1qShlR7Y5iskoSkEyASpN0iAbTNrVZtgfZ+zhwFPEuOpM5gVICdLJgza5zWN6N3WcX91ZVa6Yk8k2HlarEmHRlj9Dw8q6Y5VHM8MjwWzsOZysIBVqSMxPUlUz5mrLshxLIyoSlKTwSAB42pDhWVpFk3mOn/AFTBOJExWFHp2le1McKZRKh7XPlwpDs5OYxE+Og6mrEkQOtZGZC7sxpVimPAkf2mhEbsspmC5B1BcWoHnZRNMC7Hj8KDxmNtCQSTWbRkmQYvYjZTCVZSCCDqBGg1FrVCzsNpU9oUr1sbiJtrHvqNRKpBBtwvWjT/ACNScvoZIlXj8OJ7FtLkjKVJSCI0Pei/lXNtooCgpC7BQKCDyVYz5GulL2iooKQYj4VQtu7cUpbrSmxCYCVyZ1CjbThHPXmaHfIyjg5Oy1+GpBgFJIIGmZJMx/y9KHSqnO8jGTEEomHWws2jvpBki/NPTVVIO0v41RhiyF32q9zVpiDetgoACbU6Jy2SJNG4JVxQrTCjolR8Ek/AU32XsB9w91pYjioZY/qg8KDko7Yofh1VZ92Glqfb7MElKgT0E3k8LVvgtzm2UheLfSkH8qTE9MxufIVY8EuUZWEfdsOBKnVWWof6Zvp+Y1CX5Uf65/wKTY6e7jgVw0PhR7LUHMNCKCSUuoSpN0lIIPSitn4iQUnUV1oxuLqmiSqo8orCazMgXaGKWgDs21OSYIEiBGsil6dthNlYd4HzPvImnD2E7RBGbLceccPfXreyWwPZ/wCSvma4uTMi8ao4W7jf4eFL8XiBPl+s++oH3otW7OzVFPaKC8s2SkSpX0HU0qjQ7lYsbwa3CSmAE6lRgDpYG/SrHsQZWFJQc4z5iAY78AWJTMQBx4TFSYPAqgKPaMpCrNlKLi3PgdJIpwMMbZpHECNNfShOfgaEKyIjvE1BBzpULZSk2PUiRRm7+OD6oiOzACdLpPOeJUTpzFCbz7BKpebvA74tcD83Ux7vClOxcf2DqHIKkgjOkaqRbMAecadYoKKr9R3JvDLW+09mVDoQAYOREkeMzU2Fw4MFbpcjhYDzjWmmPW2p1S2MpbVCkESRlKQdTfjQa8KhV4g80mKp49EzZ3ETZPrWMtRWIaA0mtwaCqKwF29m4uf3pVN39wgD7byY/Hb7387cJUfMFPpVwB4DjS/e7DheBMR+Gc4PgTmj/aTTxwxJKwj7P9sNOYcYdR/EaJOVUDMhSiQUc4nKRz8RVvb2m2ju6D98BXGMDs5TiGloAlCtTyBJP76mukYLCpyEuuGbRAvpcdTP/dU7PwS6ryPMU+ogltedPIG48omhcHiyDCjc6UOMQ0nvIK0ZbyqKQbxb0KVAbRC59sC5HUTx63o3YKOn7I2hlIvr+7+BqxNq4k+f71rjuwduKZaCVKzGeJJV0Trw/ZqyL3gxTie433YtlOZccyBp5T40neg9Cz7d2otCD2IzK4k8Ofien/VE7uY1DjYKCSfzTqFcag3ZQsMjOkyeCklJjzEGmZ2Y3OZKQ2vmm0/zAWV+700U7sR+gugNq4QrSMsZgePHpNStYyFBtyAu8clgcU9eYqN7FgnLN5j9+VM6aAhI2qFd/u8FT8653vBtprOrslBSST3gCJGYq46yYv0rrpSiAD1idSf+6o732R4VClPMlSnQpa0IdWA1JMoEJSYCDpY9ZgRPotsopMoe0sEhKA66YU0lSsvEhQypSRzkz5mqC45JKjqTNWre3DPMJebxCSHFvJSDIIKUJ7TMggmUkuIi887g1VVgChG9so0qwaoQFLT1Iq+bKwjaEzlSDA0AHrA1rnec5rcKNS8r+JXqa3JxPkWHRzTSbOvYcjINag2jiUACX+wsRmzJBMEGO9zvXKziFHVSj4qJ+dRgXmL1yL8DNuRkkjqKd4cEySttHbuqM5jJAPRStB/KKDxm8buJPfMJ4JFk/qepqm4VyAJp7sXbrWHdSt5IUARa3dme+f5YmDwvrFdcOGEH7Y1s65u3hlIw7aV6wZ6XMCiHO4sK4aHwqXDLt0rfEokV1MCCI5VoTUOCdlMHUVIo0GFBeGFutSkdT7vpWjKLDwqLEJdn8Ps4j82aZ8uGlcctlUfM4VmcATqTTPA49QcSm+UmJvRWz9jloAgJKtTmAOvCeFNsE2RdQE9OA89D4Us5JlYRaPWBB71+XT60Y0kmItFSNCaLQ34RXMXNmGC4QlKTJtHM9LaUn39+zlWFaGJaugf5yR+Qk+0P9Em/Lw06DupsUD8U2/h4edWXFMBba0qGYKSUkHiCCCPOqwXkhKWcHFdiq/8AHa/kFHCgdhNkYZoEEEIAM6+dGk03Yfqek1opY514tVDKVwpHyDKAQl29oorCGU5FAKSbGeIOoiliTzo7CkAjlQUpXYXFVRWtlYTsu3bJylh5QTJmUmC2fEi/xo5vHKSCFKOU3SY0AkQQLcNRSnevFhOLQ4m4WiFCTCggwCIIN5gX/KKiG11JX/lqhNvZSq3XPN66P2uyH61TDsXvUhoAk9qoaAeyOU8B53quYveJx9eZRSOISOH1PWj8ZtERCWykznmACCNSAm3/AFQLm20qQUudmsKvf2gqAMwUDrHlpVU/oXp5THm6u9icN3X2+2amREZ0E6wVWUOh04cqt+zftiZbJCGXGhzOUyOoSTeuYJ2O4pIU2hagdIBUfGwsOpo7BbNbU3lJIfv3SYtJiL3n3R50zJ9Wdl2P9pnbonO2zrHaqAKgkGVRwSNJPzFVfaX2zOpWpGQyDHtCD4FJ42Nc2VmazJcQqRYKJWACY65T4H31q+wFwU+1cnUzpHz91Tcc5YyarCOjbP3nxO0FKQynK62A6lQUYBT7MqgkSbW1kzaavu728QcDYWpKVXzA2MiRAMQL2vyNUX7LX2MNg1PuLS2payFKV/pKkpSkC50UY5k0TvEy2XA7hnWlJeCFkZglSSspAMKIJJB9mM0jQ8BiOjU5ZZPvHvcsYqBdLZVATqSZAn1oJvba7l572BK1FRyg6kTprSLHvOdu52QObQyD3Y1140PvPg3E4ZuW/wAFDgW45IAK4UG24mSTJJtpBpevbZk6Yv322x2zqIKoQkgZtbwT4cLeNVV52pcU+VKKjqo0NVoRpCzkbsIOtSl2K3aYPZl0lJQkhMZu9mUJHd1iAZIoVCr1UkTjEivBiulROKHAeJrQDrQMFjGqnXL4fWpFKzA3N4meOoPuoRKPCjGUgAlR0EwPnWCfQu6GJLuBw61aqZQT45R8dabrFqW7spUMKyFgJUG0AgaA5RpTFw2p2ZA+HVC6K40Gj2qPwyZVU26Q6DwIr0GvIrJrlHPnjDpd/jV66GnmzsOdSb8b1tgMOCO6JHP9ab4bAxfn4VOR0I9GHIFxbgf1plsbAdq4EnTUnpUDWHUoBNzGg19Ku+w9mdki/tKufpU1G2aUqQwaQAABoK3ryayauQOZbfwYafcSBlGYkeCiVa8r0kxGLQnVQpx9qxWnEtqSpSQWgLEwSFL4edc9x2McKbrV/UflQXH2ZRclIsvbA8/Q1A4/B/Q/SqphMcsWzK9TXuIxKuKjHia3xO6G+VVZY3doBGtuqiB7hJ91LsZt6bCTe+oEfE+6kIBPeI1sPl51sSeNWjwpbIy5m9Ezy+1fZBvmdSk+ClJEeECK7xh91sE+o90pUVJGUKI70A93iRAmOF64FgXyh9pYElLgUARNxfTj+lXZvHPuPFeQKMghOdSEjugRGXLcDXW/GrNrQseNyydSxf2cYdSSnsmyDfSDPiOPnUrOwUNJCEtIQlPBKUgDyAiqfs/e1alQ++2BoPxFLCTpAIUmdSArW8dKZ4nftsN9jhB2izZS8pSkcZMgE2OptNI+ZR2N/wA0vA32k80w3mdISnkIk+CdT+70rw+1krBU1hEJBFnHIzqniEgWHnSbA4IFSjix94dcBla1KAEEd1KUxa4BPGNBNTOMgqMJQMuiQm2lrqJqL529sb4oxVLP2A7U2iUBUpQ4s/mKGTb+HJAlPje+tBbA2o2FBKsGyrNazRT5jIpV+pIpwlhMd4IJ4mAKHe2gw17TrSAOakj4mk+X1YOnsUb57OQhtXZtOtrK0qCFJSQJ1UhQgmRAuDPORXPnU8QbzIM8dZEaHjXRsbvdgoKQ+hRNhEq7x0iBGtc0eTcjlRi23lD6VHQvs92rgilQ2g4M6CC2FZvxARJBIPeIIjKdQRremm/m0cNj2G2mh2aGzmSUpy5VRB7kgEEeB4zwrnGwHUBffIgiwJAkyI1PjTbaDgkyoDpNtP0q6liiLjmys47ZfZrKc4WTARltckDvA+zaRAOpF7GoMQ0BIF8pInmRr5TRTD+ZanPyoFp56J+avSlanNetURJ7NSakQuBprUSlTWy6JjCJrAmvBUqG+dYxLhcLmVBISLkkzaATw1JiKebu7H+84htgaKMrPJA9v5J8VUnU5kEDU1137NN3uxw+daYcehU8Q3qkX5zm8xyrIJeMGqwoh00IxYXolRtRCQjWpf8AEkNFOckZpA8o1qKpVbGQ9BWVd2QALax9KlPQ0RshQUAQbH0raRQmEYbaSEJMAH8xBub8TRI8B+/OoDHMMHhyImKZsotWVlTLDnYmBKlhRFk8Y41Z6yspkiTZlZNZWUTHPvtcahDDnDMpB8wFA/8AFXrXKcWfn868rKtBYsVsVKUUmReiVPSAdQf1rKynkCJ5nGpm3P6V4DqaysoxyBkLxCcqr2ImNYuDHWJo47dYSClCXVAkGVKiecwZ5WNeVlTlBS2V4+WUNAytvpEZGgIEXNzrc24fKpGd8n0FJQQMsCDJFo1Hl76ysofFH0NL8jkfkmxP2g4xZntEp1HdSOMfxE8hS1/ePEr9p9y/Ix/aBWVlMox9Eez9gTuKWr2lrV/MpR+JqHKOQrKymFJGFwpJ5EH0INFrxkmwkk/GsrKVqxk6BnTJM3r1KeJ/WsrKIPIZie42lPE94+ek+AApWqsrKcQ8TUgX0r2somPRNE4ZklSQkFSlkJSkaqUTAHrWVlZGOpbu/ZOlrK5jgFvKuWplCOiiLOK5/lEcdavcw70NqysojILEgfGpBpWVlFmRFTAOFDWZKc5nSdbxyOleVlQmMgHE4hThIcwhPAHMfZJ718kjQGBrameBcUtJK0dmQYAkm0A8hxJHlWVlSb+g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450" name="Picture 26" descr="https://encrypted-tbn1.gstatic.com/images?q=tbn:ANd9GcQcnWCY9T2OVODT9hfkAXnSprtSv7wO93rvYjCuKRAzPfChlmGfOQ"/>
          <p:cNvPicPr>
            <a:picLocks noChangeAspect="1" noChangeArrowheads="1"/>
          </p:cNvPicPr>
          <p:nvPr/>
        </p:nvPicPr>
        <p:blipFill>
          <a:blip r:embed="rId4" cstate="print"/>
          <a:srcRect/>
          <a:stretch>
            <a:fillRect/>
          </a:stretch>
        </p:blipFill>
        <p:spPr bwMode="auto">
          <a:xfrm>
            <a:off x="6012160" y="404664"/>
            <a:ext cx="2736304" cy="2736304"/>
          </a:xfrm>
          <a:prstGeom prst="rect">
            <a:avLst/>
          </a:prstGeom>
          <a:noFill/>
        </p:spPr>
      </p:pic>
    </p:spTree>
    <p:extLst>
      <p:ext uri="{BB962C8B-B14F-4D97-AF65-F5344CB8AC3E}">
        <p14:creationId xmlns:p14="http://schemas.microsoft.com/office/powerpoint/2010/main" val="64111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2316162"/>
          </a:xfrm>
        </p:spPr>
        <p:txBody>
          <a:bodyPr>
            <a:normAutofit fontScale="90000"/>
          </a:bodyPr>
          <a:lstStyle/>
          <a:p>
            <a:r>
              <a:rPr lang="en-GB" b="0" i="1" dirty="0">
                <a:effectLst/>
              </a:rPr>
              <a:t>“in the moment of their barbaric execution”, </a:t>
            </a:r>
            <a:r>
              <a:rPr lang="en-GB" b="0" dirty="0">
                <a:effectLst/>
              </a:rPr>
              <a:t>some of the </a:t>
            </a:r>
            <a:r>
              <a:rPr lang="en-GB" b="0" dirty="0" smtClean="0">
                <a:effectLst/>
              </a:rPr>
              <a:t>21 Christians </a:t>
            </a:r>
            <a:r>
              <a:rPr lang="en-GB" b="0" dirty="0">
                <a:effectLst/>
              </a:rPr>
              <a:t>were repeating the words </a:t>
            </a:r>
            <a:r>
              <a:rPr lang="en-GB" b="0" i="1" dirty="0">
                <a:effectLst/>
              </a:rPr>
              <a:t>“Lord, Jesus Christ</a:t>
            </a:r>
            <a:r>
              <a:rPr lang="en-GB" b="0" i="1" dirty="0" smtClean="0">
                <a:effectLst/>
              </a:rPr>
              <a:t>,”</a:t>
            </a:r>
            <a:r>
              <a:rPr lang="en-GB" b="0" dirty="0" smtClean="0">
                <a:effectLst/>
              </a:rPr>
              <a:t> – February 2015</a:t>
            </a:r>
            <a:endParaRPr lang="en-GB" dirty="0"/>
          </a:p>
        </p:txBody>
      </p:sp>
      <p:pic>
        <p:nvPicPr>
          <p:cNvPr id="1026" name="Picture 2" descr="The Copt New Marty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467600" cy="38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Meriam</a:t>
            </a:r>
            <a:r>
              <a:rPr lang="en-GB" dirty="0" smtClean="0"/>
              <a:t> Ibrahim – sentenced to death and 100 lashes</a:t>
            </a:r>
            <a:endParaRPr lang="en-GB" dirty="0"/>
          </a:p>
        </p:txBody>
      </p:sp>
      <p:pic>
        <p:nvPicPr>
          <p:cNvPr id="1026" name="Picture 2" descr="https://encrypted-tbn1.gstatic.com/images?q=tbn:ANd9GcTp7UUHtFL3n90UFd_M-Z-XpU_1LaDSKYkA02v7uaI4z_7enMXH9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2466975"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Hyqi8o3ruUqIt64kM2RphKmU02Eo_8dbWsCpshXyRvbccyE94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50292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64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683568" y="260648"/>
            <a:ext cx="3960440" cy="5544616"/>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5004048" y="332656"/>
            <a:ext cx="3456384" cy="2714625"/>
          </a:xfrm>
          <a:prstGeom prst="rect">
            <a:avLst/>
          </a:prstGeom>
          <a:noFill/>
          <a:ln w="9525">
            <a:noFill/>
            <a:miter lim="800000"/>
            <a:headEnd/>
            <a:tailEnd/>
          </a:ln>
        </p:spPr>
      </p:pic>
      <p:pic>
        <p:nvPicPr>
          <p:cNvPr id="55301" name="Picture 5"/>
          <p:cNvPicPr>
            <a:picLocks noChangeAspect="1" noChangeArrowheads="1"/>
          </p:cNvPicPr>
          <p:nvPr/>
        </p:nvPicPr>
        <p:blipFill>
          <a:blip r:embed="rId4" cstate="print"/>
          <a:srcRect/>
          <a:stretch>
            <a:fillRect/>
          </a:stretch>
        </p:blipFill>
        <p:spPr bwMode="auto">
          <a:xfrm>
            <a:off x="5004048" y="3284984"/>
            <a:ext cx="3456384" cy="2758629"/>
          </a:xfrm>
          <a:prstGeom prst="rect">
            <a:avLst/>
          </a:prstGeom>
          <a:noFill/>
          <a:ln w="9525">
            <a:noFill/>
            <a:miter lim="800000"/>
            <a:headEnd/>
            <a:tailEnd/>
          </a:ln>
        </p:spPr>
      </p:pic>
      <p:pic>
        <p:nvPicPr>
          <p:cNvPr id="55302" name="Picture 6" descr="C:\Users\ALTOND\Desktop\Archive\2004 The Independent Newspaper front page report of DA's genoicde report on Darfur -90[1].jpg"/>
          <p:cNvPicPr>
            <a:picLocks noChangeAspect="1" noChangeArrowheads="1"/>
          </p:cNvPicPr>
          <p:nvPr/>
        </p:nvPicPr>
        <p:blipFill>
          <a:blip r:embed="rId5" cstate="print"/>
          <a:srcRect/>
          <a:stretch>
            <a:fillRect/>
          </a:stretch>
        </p:blipFill>
        <p:spPr bwMode="auto">
          <a:xfrm>
            <a:off x="251520" y="4461495"/>
            <a:ext cx="1728192" cy="2207865"/>
          </a:xfrm>
          <a:prstGeom prst="rect">
            <a:avLst/>
          </a:prstGeom>
          <a:noFill/>
        </p:spPr>
      </p:pic>
    </p:spTree>
    <p:extLst>
      <p:ext uri="{BB962C8B-B14F-4D97-AF65-F5344CB8AC3E}">
        <p14:creationId xmlns:p14="http://schemas.microsoft.com/office/powerpoint/2010/main" val="3824788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South Kordofan – Sudan – the second genocide of the 21</a:t>
            </a:r>
            <a:r>
              <a:rPr lang="en-GB" sz="3200" baseline="30000" dirty="0" smtClean="0"/>
              <a:t>st</a:t>
            </a:r>
            <a:r>
              <a:rPr lang="en-GB" sz="3200" dirty="0" smtClean="0"/>
              <a:t> century. </a:t>
            </a:r>
            <a:endParaRPr lang="en-GB" sz="3200" dirty="0"/>
          </a:p>
        </p:txBody>
      </p:sp>
      <p:pic>
        <p:nvPicPr>
          <p:cNvPr id="89090" name="Picture 2" descr="http://africanarguments.org/wp-content/uploads/2012/01/sudan-air-strike.jpg"/>
          <p:cNvPicPr>
            <a:picLocks noChangeAspect="1" noChangeArrowheads="1"/>
          </p:cNvPicPr>
          <p:nvPr/>
        </p:nvPicPr>
        <p:blipFill>
          <a:blip r:embed="rId2" cstate="print"/>
          <a:srcRect/>
          <a:stretch>
            <a:fillRect/>
          </a:stretch>
        </p:blipFill>
        <p:spPr bwMode="auto">
          <a:xfrm>
            <a:off x="899592" y="1700808"/>
            <a:ext cx="3305572" cy="4608512"/>
          </a:xfrm>
          <a:prstGeom prst="rect">
            <a:avLst/>
          </a:prstGeom>
          <a:noFill/>
        </p:spPr>
      </p:pic>
      <p:pic>
        <p:nvPicPr>
          <p:cNvPr id="89092" name="Picture 4" descr="http://farm8.staticflickr.com/7141/6813155189_799cde2af4_z.jpg"/>
          <p:cNvPicPr>
            <a:picLocks noChangeAspect="1" noChangeArrowheads="1"/>
          </p:cNvPicPr>
          <p:nvPr/>
        </p:nvPicPr>
        <p:blipFill>
          <a:blip r:embed="rId3" cstate="print"/>
          <a:srcRect/>
          <a:stretch>
            <a:fillRect/>
          </a:stretch>
        </p:blipFill>
        <p:spPr bwMode="auto">
          <a:xfrm>
            <a:off x="4644008" y="1844824"/>
            <a:ext cx="3215680" cy="4572000"/>
          </a:xfrm>
          <a:prstGeom prst="rect">
            <a:avLst/>
          </a:prstGeom>
          <a:noFill/>
        </p:spPr>
      </p:pic>
    </p:spTree>
    <p:extLst>
      <p:ext uri="{BB962C8B-B14F-4D97-AF65-F5344CB8AC3E}">
        <p14:creationId xmlns:p14="http://schemas.microsoft.com/office/powerpoint/2010/main" val="182795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8435280" cy="3377530"/>
          </a:xfrm>
        </p:spPr>
        <p:txBody>
          <a:bodyPr>
            <a:normAutofit fontScale="90000"/>
          </a:bodyPr>
          <a:lstStyle/>
          <a:p>
            <a:r>
              <a:rPr lang="en-GB" b="1" dirty="0" smtClean="0"/>
              <a:t>Pakistan: In a population of over 172 million people, only about 1.5% (3 million) is Christians -half Catholic, half Protestant. </a:t>
            </a:r>
            <a:r>
              <a:rPr lang="en-GB" dirty="0" smtClean="0"/>
              <a:t/>
            </a:r>
            <a:br>
              <a:rPr lang="en-GB" dirty="0" smtClean="0"/>
            </a:br>
            <a:endParaRPr lang="en-GB" dirty="0"/>
          </a:p>
        </p:txBody>
      </p:sp>
      <p:pic>
        <p:nvPicPr>
          <p:cNvPr id="71682" name="Picture 2" descr="http://i1.tribune.com.pk/wp-content/uploads/2011/03/Shahbaz-Bhatti-protest-640x480.jpg"/>
          <p:cNvPicPr>
            <a:picLocks noChangeAspect="1" noChangeArrowheads="1"/>
          </p:cNvPicPr>
          <p:nvPr/>
        </p:nvPicPr>
        <p:blipFill>
          <a:blip r:embed="rId2" cstate="print"/>
          <a:srcRect/>
          <a:stretch>
            <a:fillRect/>
          </a:stretch>
        </p:blipFill>
        <p:spPr bwMode="auto">
          <a:xfrm>
            <a:off x="1259632" y="3284984"/>
            <a:ext cx="6768752" cy="3347864"/>
          </a:xfrm>
          <a:prstGeom prst="rect">
            <a:avLst/>
          </a:prstGeom>
          <a:noFill/>
        </p:spPr>
      </p:pic>
    </p:spTree>
    <p:extLst>
      <p:ext uri="{BB962C8B-B14F-4D97-AF65-F5344CB8AC3E}">
        <p14:creationId xmlns:p14="http://schemas.microsoft.com/office/powerpoint/2010/main" val="346164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686800" cy="1143000"/>
          </a:xfrm>
        </p:spPr>
        <p:txBody>
          <a:bodyPr>
            <a:noAutofit/>
          </a:bodyPr>
          <a:lstStyle/>
          <a:p>
            <a:r>
              <a:rPr lang="en-GB" sz="2400" dirty="0" smtClean="0"/>
              <a:t>Bhatti’s last breaths were uttered in defence of Asia Bibi, the illiterate Christian mother of five, jailed in 1999, for alleged blasphemy against Islam, and sentenced to death. </a:t>
            </a:r>
            <a:endParaRPr lang="en-GB" sz="2400" dirty="0"/>
          </a:p>
        </p:txBody>
      </p:sp>
      <p:pic>
        <p:nvPicPr>
          <p:cNvPr id="153602" name="Picture 2" descr="C:\Users\ALTOND\Pictures\Asia Bibni2.jpg"/>
          <p:cNvPicPr>
            <a:picLocks noChangeAspect="1" noChangeArrowheads="1"/>
          </p:cNvPicPr>
          <p:nvPr/>
        </p:nvPicPr>
        <p:blipFill>
          <a:blip r:embed="rId2" cstate="print"/>
          <a:srcRect/>
          <a:stretch>
            <a:fillRect/>
          </a:stretch>
        </p:blipFill>
        <p:spPr bwMode="auto">
          <a:xfrm>
            <a:off x="611560" y="1558919"/>
            <a:ext cx="3240360" cy="2304256"/>
          </a:xfrm>
          <a:prstGeom prst="rect">
            <a:avLst/>
          </a:prstGeom>
          <a:noFill/>
        </p:spPr>
      </p:pic>
      <p:pic>
        <p:nvPicPr>
          <p:cNvPr id="153603" name="Picture 3" descr="C:\Users\ALTOND\Pictures\Asia Bibi.jpg"/>
          <p:cNvPicPr>
            <a:picLocks noChangeAspect="1" noChangeArrowheads="1"/>
          </p:cNvPicPr>
          <p:nvPr/>
        </p:nvPicPr>
        <p:blipFill>
          <a:blip r:embed="rId3" cstate="print"/>
          <a:srcRect/>
          <a:stretch>
            <a:fillRect/>
          </a:stretch>
        </p:blipFill>
        <p:spPr bwMode="auto">
          <a:xfrm>
            <a:off x="4644008" y="1700808"/>
            <a:ext cx="4032448" cy="3600400"/>
          </a:xfrm>
          <a:prstGeom prst="rect">
            <a:avLst/>
          </a:prstGeom>
          <a:noFill/>
        </p:spPr>
      </p:pic>
      <p:pic>
        <p:nvPicPr>
          <p:cNvPr id="153604" name="Picture 4" descr="C:\Users\ALTOND\Pictures\paul Bhati.jpg"/>
          <p:cNvPicPr>
            <a:picLocks noChangeAspect="1" noChangeArrowheads="1"/>
          </p:cNvPicPr>
          <p:nvPr/>
        </p:nvPicPr>
        <p:blipFill>
          <a:blip r:embed="rId4" cstate="print"/>
          <a:srcRect/>
          <a:stretch>
            <a:fillRect/>
          </a:stretch>
        </p:blipFill>
        <p:spPr bwMode="auto">
          <a:xfrm>
            <a:off x="611560" y="3933056"/>
            <a:ext cx="3240360" cy="2320280"/>
          </a:xfrm>
          <a:prstGeom prst="rect">
            <a:avLst/>
          </a:prstGeom>
          <a:noFill/>
        </p:spPr>
      </p:pic>
      <p:sp>
        <p:nvSpPr>
          <p:cNvPr id="153606" name="Rectangle 6"/>
          <p:cNvSpPr>
            <a:spLocks noChangeArrowheads="1"/>
          </p:cNvSpPr>
          <p:nvPr/>
        </p:nvSpPr>
        <p:spPr bwMode="auto">
          <a:xfrm>
            <a:off x="3995936" y="5249535"/>
            <a:ext cx="46085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effectLst/>
                <a:latin typeface="Times New Roman" pitchFamily="18" charset="0"/>
                <a:ea typeface="Calibri" pitchFamily="34" charset="0"/>
                <a:cs typeface="Times New Roman" pitchFamily="18" charset="0"/>
              </a:rPr>
              <a:t>Dr.Paul</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 Bhatti</a:t>
            </a:r>
            <a:r>
              <a:rPr kumimoji="0" lang="en-GB" sz="2400" b="0" i="0" u="none" strike="noStrike" cap="none" normalizeH="0" baseline="0" dirty="0" smtClean="0">
                <a:ln>
                  <a:noFill/>
                </a:ln>
                <a:effectLst/>
                <a:latin typeface="Calibri"/>
                <a:ea typeface="Calibri" pitchFamily="34" charset="0"/>
                <a:cs typeface="Times New Roman" pitchFamily="18" charset="0"/>
              </a:rPr>
              <a:t>’</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s work has led to death threats against him and he has now had to leave the country.  </a:t>
            </a:r>
            <a:endParaRPr kumimoji="0" lang="en-GB"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61775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blogs.ucanews.com/give-us-this-day/files/2012/03/pic.php_.jpeg"/>
          <p:cNvPicPr>
            <a:picLocks noChangeAspect="1" noChangeArrowheads="1"/>
          </p:cNvPicPr>
          <p:nvPr/>
        </p:nvPicPr>
        <p:blipFill>
          <a:blip r:embed="rId2" cstate="print"/>
          <a:srcRect/>
          <a:stretch>
            <a:fillRect/>
          </a:stretch>
        </p:blipFill>
        <p:spPr bwMode="auto">
          <a:xfrm>
            <a:off x="4953000" y="3429000"/>
            <a:ext cx="3686175" cy="2876551"/>
          </a:xfrm>
          <a:prstGeom prst="rect">
            <a:avLst/>
          </a:prstGeom>
          <a:noFill/>
        </p:spPr>
      </p:pic>
      <p:pic>
        <p:nvPicPr>
          <p:cNvPr id="70660" name="Picture 4" descr="http://static.guim.co.uk/sys-images/Guardian/Pix/pictures/2011/3/2/1299062992967/Shahbaz-Bhatti-assassinat-007.jpg"/>
          <p:cNvPicPr>
            <a:picLocks noChangeAspect="1" noChangeArrowheads="1"/>
          </p:cNvPicPr>
          <p:nvPr/>
        </p:nvPicPr>
        <p:blipFill>
          <a:blip r:embed="rId3" cstate="print"/>
          <a:srcRect/>
          <a:stretch>
            <a:fillRect/>
          </a:stretch>
        </p:blipFill>
        <p:spPr bwMode="auto">
          <a:xfrm>
            <a:off x="228600" y="1981200"/>
            <a:ext cx="4381500" cy="3505200"/>
          </a:xfrm>
          <a:prstGeom prst="rect">
            <a:avLst/>
          </a:prstGeom>
          <a:noFill/>
        </p:spPr>
      </p:pic>
      <p:sp>
        <p:nvSpPr>
          <p:cNvPr id="149505" name="Rectangle 1"/>
          <p:cNvSpPr>
            <a:spLocks noChangeArrowheads="1"/>
          </p:cNvSpPr>
          <p:nvPr/>
        </p:nvSpPr>
        <p:spPr bwMode="auto">
          <a:xfrm>
            <a:off x="685800" y="190112"/>
            <a:ext cx="77746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effectLst/>
                <a:latin typeface="Calibri" pitchFamily="34" charset="0"/>
                <a:ea typeface="Calibri" pitchFamily="34" charset="0"/>
                <a:cs typeface="Times New Roman" pitchFamily="18" charset="0"/>
              </a:rPr>
              <a:t>March 2</a:t>
            </a:r>
            <a:r>
              <a:rPr kumimoji="0" lang="en-GB" sz="2400" i="0" u="none" strike="noStrike" cap="none" normalizeH="0" baseline="30000" dirty="0" smtClean="0">
                <a:ln>
                  <a:noFill/>
                </a:ln>
                <a:effectLst/>
                <a:latin typeface="Calibri" pitchFamily="34" charset="0"/>
                <a:ea typeface="Calibri" pitchFamily="34" charset="0"/>
                <a:cs typeface="Times New Roman" pitchFamily="18" charset="0"/>
              </a:rPr>
              <a:t>nd</a:t>
            </a:r>
            <a:r>
              <a:rPr kumimoji="0" lang="en-GB" sz="2400" i="0" u="none" strike="noStrike" cap="none" normalizeH="0" baseline="0" dirty="0" smtClean="0">
                <a:ln>
                  <a:noFill/>
                </a:ln>
                <a:effectLst/>
                <a:latin typeface="Calibri" pitchFamily="34" charset="0"/>
                <a:ea typeface="Calibri" pitchFamily="34" charset="0"/>
                <a:cs typeface="Times New Roman" pitchFamily="18" charset="0"/>
              </a:rPr>
              <a:t> marks the 4</a:t>
            </a:r>
            <a:r>
              <a:rPr kumimoji="0" lang="en-GB" sz="2400" i="0" u="none" strike="noStrike" cap="none" normalizeH="0" baseline="30000" dirty="0" smtClean="0">
                <a:ln>
                  <a:noFill/>
                </a:ln>
                <a:effectLst/>
                <a:latin typeface="Calibri" pitchFamily="34" charset="0"/>
                <a:ea typeface="Calibri" pitchFamily="34" charset="0"/>
                <a:cs typeface="Times New Roman" pitchFamily="18" charset="0"/>
              </a:rPr>
              <a:t>th</a:t>
            </a:r>
            <a:r>
              <a:rPr kumimoji="0" lang="en-GB" sz="2400" i="0" u="none" strike="noStrike" cap="none" normalizeH="0" baseline="0" dirty="0" smtClean="0">
                <a:ln>
                  <a:noFill/>
                </a:ln>
                <a:effectLst/>
                <a:latin typeface="Calibri" pitchFamily="34" charset="0"/>
                <a:ea typeface="Calibri" pitchFamily="34" charset="0"/>
                <a:cs typeface="Times New Roman" pitchFamily="18" charset="0"/>
              </a:rPr>
              <a:t> anniversary of the assassination of Clement Shahbaz Bhatti in 2011, </a:t>
            </a:r>
            <a:r>
              <a:rPr kumimoji="0" lang="en-GB" sz="2400" i="0" u="none" strike="noStrike" cap="none" normalizeH="0" baseline="0" dirty="0" smtClean="0">
                <a:ln>
                  <a:noFill/>
                </a:ln>
                <a:effectLst/>
                <a:latin typeface="Times New Roman" pitchFamily="18" charset="0"/>
                <a:ea typeface="Calibri" pitchFamily="34" charset="0"/>
                <a:cs typeface="Times New Roman" pitchFamily="18" charset="0"/>
              </a:rPr>
              <a:t> murdered in cold blood and in  in broad daylight in Pakistan</a:t>
            </a:r>
            <a:r>
              <a:rPr kumimoji="0" lang="en-GB" sz="2400" i="0" u="none" strike="noStrike" cap="none" normalizeH="0" baseline="0" dirty="0" smtClean="0">
                <a:ln>
                  <a:noFill/>
                </a:ln>
                <a:effectLst/>
                <a:latin typeface="Calibri"/>
                <a:ea typeface="Calibri" pitchFamily="34" charset="0"/>
                <a:cs typeface="Times New Roman" pitchFamily="18" charset="0"/>
              </a:rPr>
              <a:t>’</a:t>
            </a:r>
            <a:r>
              <a:rPr kumimoji="0" lang="en-GB" sz="2400" i="0" u="none" strike="noStrike" cap="none" normalizeH="0" baseline="0" dirty="0" smtClean="0">
                <a:ln>
                  <a:noFill/>
                </a:ln>
                <a:effectLst/>
                <a:latin typeface="Times New Roman" pitchFamily="18" charset="0"/>
                <a:ea typeface="Calibri" pitchFamily="34" charset="0"/>
                <a:cs typeface="Times New Roman" pitchFamily="18" charset="0"/>
              </a:rPr>
              <a:t>s capital, and still no one has been brought to justice. </a:t>
            </a:r>
            <a:endParaRPr kumimoji="0" lang="en-GB" sz="240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97257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467544" y="1600200"/>
            <a:ext cx="4320480" cy="3052936"/>
          </a:xfrm>
          <a:prstGeom prst="rect">
            <a:avLst/>
          </a:prstGeom>
          <a:noFill/>
          <a:ln w="9525">
            <a:noFill/>
            <a:miter lim="800000"/>
            <a:headEnd/>
            <a:tailEnd/>
          </a:ln>
        </p:spPr>
      </p:pic>
      <p:sp>
        <p:nvSpPr>
          <p:cNvPr id="3" name="Title 2"/>
          <p:cNvSpPr>
            <a:spLocks noGrp="1"/>
          </p:cNvSpPr>
          <p:nvPr>
            <p:ph type="title"/>
          </p:nvPr>
        </p:nvSpPr>
        <p:spPr>
          <a:xfrm>
            <a:off x="304800" y="838200"/>
            <a:ext cx="8424936" cy="591344"/>
          </a:xfrm>
        </p:spPr>
        <p:txBody>
          <a:bodyPr>
            <a:noAutofit/>
          </a:bodyPr>
          <a:lstStyle/>
          <a:p>
            <a:r>
              <a:rPr lang="en-GB" sz="2800" b="1" dirty="0" smtClean="0"/>
              <a:t>A Faith worth Dying For….Pakistan’s murdered Minister for Minorities: Shabaz Bhatti </a:t>
            </a:r>
            <a:endParaRPr lang="en-GB" sz="2800" b="1" dirty="0"/>
          </a:p>
        </p:txBody>
      </p:sp>
      <p:sp>
        <p:nvSpPr>
          <p:cNvPr id="6" name="Text Placeholder 5"/>
          <p:cNvSpPr>
            <a:spLocks noGrp="1"/>
          </p:cNvSpPr>
          <p:nvPr>
            <p:ph type="body" sz="half" idx="2"/>
          </p:nvPr>
        </p:nvSpPr>
        <p:spPr>
          <a:xfrm>
            <a:off x="251520" y="4797152"/>
            <a:ext cx="8496944" cy="1800200"/>
          </a:xfrm>
        </p:spPr>
        <p:txBody>
          <a:bodyPr>
            <a:normAutofit/>
          </a:bodyPr>
          <a:lstStyle/>
          <a:p>
            <a:r>
              <a:rPr lang="en-GB" sz="2400" b="1" i="1" dirty="0" smtClean="0"/>
              <a:t>Bhatti said</a:t>
            </a:r>
            <a:r>
              <a:rPr lang="en-GB" sz="2400" i="1" dirty="0" smtClean="0"/>
              <a:t> “I want to share that I believe in Jesus Christ, who has given his own life for us. I know what is the meaning of the cross, and I am following the cross, and I am ready to die for a cause.”</a:t>
            </a:r>
            <a:endParaRPr lang="en-GB" sz="2400" dirty="0"/>
          </a:p>
        </p:txBody>
      </p:sp>
      <p:pic>
        <p:nvPicPr>
          <p:cNvPr id="56323" name="Picture 3"/>
          <p:cNvPicPr>
            <a:picLocks noChangeAspect="1" noChangeArrowheads="1"/>
          </p:cNvPicPr>
          <p:nvPr/>
        </p:nvPicPr>
        <p:blipFill>
          <a:blip r:embed="rId3" cstate="print"/>
          <a:srcRect/>
          <a:stretch>
            <a:fillRect/>
          </a:stretch>
        </p:blipFill>
        <p:spPr bwMode="auto">
          <a:xfrm>
            <a:off x="5004048" y="1600200"/>
            <a:ext cx="3240360" cy="3071812"/>
          </a:xfrm>
          <a:prstGeom prst="rect">
            <a:avLst/>
          </a:prstGeom>
          <a:noFill/>
          <a:ln w="9525">
            <a:noFill/>
            <a:miter lim="800000"/>
            <a:headEnd/>
            <a:tailEnd/>
          </a:ln>
        </p:spPr>
      </p:pic>
    </p:spTree>
    <p:extLst>
      <p:ext uri="{BB962C8B-B14F-4D97-AF65-F5344CB8AC3E}">
        <p14:creationId xmlns:p14="http://schemas.microsoft.com/office/powerpoint/2010/main" val="1249358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297410"/>
          </a:xfrm>
        </p:spPr>
        <p:txBody>
          <a:bodyPr>
            <a:normAutofit fontScale="90000"/>
          </a:bodyPr>
          <a:lstStyle/>
          <a:p>
            <a:r>
              <a:rPr lang="en-GB" sz="2000" dirty="0" smtClean="0"/>
              <a:t>Shahbaz Bhatti said his stand would </a:t>
            </a:r>
            <a:r>
              <a:rPr lang="en-GB" sz="2000" i="1" dirty="0" smtClean="0"/>
              <a:t>“send a message of hope to the people living a life of disappointment, disillusionment and despair” </a:t>
            </a:r>
            <a:r>
              <a:rPr lang="en-GB" sz="2000" dirty="0" smtClean="0"/>
              <a:t>adding that his life was dedicated to “</a:t>
            </a:r>
            <a:r>
              <a:rPr lang="en-GB" sz="2000" i="1" dirty="0" smtClean="0"/>
              <a:t>the oppressed, the down-trodden and the marginalised”</a:t>
            </a:r>
            <a:r>
              <a:rPr lang="en-GB" sz="2000" dirty="0" smtClean="0"/>
              <a:t> and to </a:t>
            </a:r>
            <a:r>
              <a:rPr lang="en-GB" sz="2000" i="1" dirty="0" smtClean="0"/>
              <a:t>“the struggle for human equality, social justice, religious freedom and the empowerment of religious minorities’ communities.” </a:t>
            </a:r>
            <a:r>
              <a:rPr lang="en-GB" sz="2000" dirty="0" smtClean="0"/>
              <a:t/>
            </a:r>
            <a:br>
              <a:rPr lang="en-GB" sz="2000" dirty="0" smtClean="0"/>
            </a:br>
            <a:endParaRPr lang="en-GB" sz="2000" dirty="0"/>
          </a:p>
        </p:txBody>
      </p:sp>
      <p:pic>
        <p:nvPicPr>
          <p:cNvPr id="72706" name="Picture 2" descr="http://4.bp.blogspot.com/-nc_FKI13_nc/TW5wbHvnFYI/AAAAAAAAFKM/jsQ-YapgAE4/s1600/shahbaz-bhatti-afp-640x4801-640x480.jpg"/>
          <p:cNvPicPr>
            <a:picLocks noChangeAspect="1" noChangeArrowheads="1"/>
          </p:cNvPicPr>
          <p:nvPr/>
        </p:nvPicPr>
        <p:blipFill>
          <a:blip r:embed="rId2" cstate="print"/>
          <a:srcRect/>
          <a:stretch>
            <a:fillRect/>
          </a:stretch>
        </p:blipFill>
        <p:spPr bwMode="auto">
          <a:xfrm>
            <a:off x="1259632" y="2708920"/>
            <a:ext cx="6096000" cy="3879304"/>
          </a:xfrm>
          <a:prstGeom prst="rect">
            <a:avLst/>
          </a:prstGeom>
          <a:noFill/>
        </p:spPr>
      </p:pic>
    </p:spTree>
    <p:extLst>
      <p:ext uri="{BB962C8B-B14F-4D97-AF65-F5344CB8AC3E}">
        <p14:creationId xmlns:p14="http://schemas.microsoft.com/office/powerpoint/2010/main" val="152079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eg;base64,/9j/4AAQSkZJRgABAQAAAQABAAD/2wCEAAkGBxQSEhQUExQUFhUXGBcaGBgXGB0dGxwYHhcXHRkXGB8aHSggHRwlIBYVITEhJSkrLi4uHB8zODMsNygtLiwBCgoKDg0OGxAQGywlICQsLCwsLCwsLCwsLCwsNCwsLCwtLCwsLCwsLCwsLCwsLCwsLCwsLCwsLCwsLCwsLCwsLP/AABEIAK4BIgMBIgACEQEDEQH/xAAcAAABBQEBAQAAAAAAAAAAAAAGAgMEBQcBAAj/xABBEAACAQMCAwYEBAQFAwMFAQABAhEAAyEEEgUxQQYTIlFhcTKBkaEHFLHwI0JSwWKS0eHxFTNyQ1OCJHOio8IW/8QAGgEAAwEBAQEAAAAAAAAAAAAAAAEDAgQFBv/EACcRAAICAgICAwACAgMAAAAAAAABAhEDEiExE0EEIlEycWHxBRTR/9oADAMBAAIRAxEAPwBdtaeVa4opxRRZhI8FpxVrqilqKLCjyinFWvKKWBT2HR0LSwtcUU4BRsGp4ClBa8BSwKNhUcC0oJXQKcAp7BqIC0oLSgKVFGwaiNte20uK9RYaiQte20uvTRsGomK9FKr1FhqJivbaXFdApbINWNxXttOba9S3Q9WN7a5tpyK9FasWo0RXIpwiuGlsFCCKSVpwikkUbBQ0RXCKcIpBo2HQ2RSSKcNINFiobIpDCnGNNMaLChNer1eosNSEg+1Oha9bk/EyAev/ADTx4YshwqbhyMsPtMVxednV4UcVDSwh8q5ZuLPQk9FJ+8mftUi/4f5Wn0M/qRS88h+JDYU+VKWnJtlZ5j0YT+tKHdYBlSehYAn2xR55D8SEqKeW1XU2AgAGT7kfXlSmxBg/LP1k1l55D8URS6c+YpxdP71GuX0CFvDEcxGPXnikafiVogDvRPSGWT9DS8mRj0gib+XPkfpSAY5/oaZEMZGY8jMc6dFsdSflBpPJNdjUIju9fWubxyg0hVU9W+n+9KOjnlkdfDP6Gl5Z/o/HE47N0X61EuXbnoPYf61N7jpP1Vv9K9/08/8AH+9HkmLREBmuelOKbgH7H6VLHDjjLfSnDw4Hq33rLyMeiIPftHPPzrxvH+sT86GOI9oyt1rVtXG0Q29GDb9x2qogk7gB0/mBqTwnUay5qLo7tu527l7wQY2rt8Q8ALZkD3qqhJqzNqy+Vm6tXe/I/m/Wl6ThjpaSST0JYyZnkYJnFLOl9/kKk2zeolLoPPcfnXoHqPc1De229QrHAO5WUAkYAIMQIzUWzqLhJAQuyK3ebSpVGMMgdjCrKyc8qaTfQnwXCackT0/8hTd6w46MfbP6VT2+0LoG8JLW2VXVVXdtKSHEfFlkWeXWoeq7cbES54mQ3AjkbAy5HQYmCvX+bnita5L4M3Gi+cuOe6P/ABNKt3j0J/fzqs0fG9Rf/wC0VVhsYC4dpKFvEYaDEQJHUH0qbrNdqcAIJkzccr3QwY5NJ3dJGDz86VS9j4F37hVSzHaoGSeQ980MWe3ukL7Q9yOW/Ydvvzn5xVn+J57zh5m9bCKbLvt/nliNkLPMwQJ6Vkz6GyysLFxiwBJUqwwB0ke1VhG1bE0/RtdnWK6hkO5CJDDkfUGu/mKGPwksMdJcW4CCl4gT0BRG/Un60XXdOvr8s1KTcXQ0rXIx33pTTXz/AE08dP5SR6H+1IuaZzyAHoQPrzoWRhohjvv8JpDv6GpP5Bj/ADr+/rXRwtv/AHB/lNa8kv0Wkfwg976fevVN/wCjn/3h9P8AevUeSX6GkfwzbsFx97moNq8xO5W27icMCJX2Mk+kHzrTbKyIB/fzrA+Ba42dXZuhd5DDwk858Jz863K1qBcG0mGiYRv7xmKrmx87IxifFD4tBDJLsT5HlTTagEztaRykT+tKThpaDNwjMSTz/vTurdbNtrjhyEBJ9hUNWVQwy3HX4iJ6bQPsR71M0+kYWxuPiHU/36UJcL7ei5eS0bezeQFYNug+Tep9KLbjzyJPmOdJpo3PG4OmIbevxNunA24x9c1F1zFUkCWwAJM/M+Q5nlU23aD5AaQaHPxEN21atXLaOQpbvAowEgSWI5GYj3NW+NGEssVPqyGVyUG49lYNWWUm84hWYR7HJAmB51XXOIISxY7gVCoGwWgkk/4eYHXlVLYu3NVdbbbLABTdBIB2gwT7wI9YqHxHa7KqsYlYwfhJEQInzr28vzVikoY0qRx4/jOcXOTLDTdoWQkK7WwxhhMwAZietE/Z/wDENtzd5prt6yq4ZI3qxICljEQT58vWhq72esFAEuag3GBI3WSqDJHiMYyDzq//AAwuNatXrcpuclSrQRs5yw8viP8AyK83Lkjlls0dSxyxrUMn4tZVm3XANsBpGA0AkSImJ5+/kat7/wDDWQZPWM/TIJ+uayTtYwtWwE8aXUgNkbjuJ3dP6uvSPOjvgvGDfssO72HuZMktELBZT6mTJ8q55YGo2XjyuwX4b+IbJqbjXHa5YLEKAgVog7TtBMGYB8RHtRTw3tmL2kv6oaa6Esm0v/cncXO1s/CFUlZI5Vl1ngCXdfas2rodbl+IUFYBYnbubBxOROBWx6ngdkaQ6VVJVLYQqshthbmMTtO1vFBIgnnE18cOv05lka7ZC7Q9t00du1cYXD3yyiyojwqTuJkjmOhoM7Tdq9ZqbthrYuacWTuYd5If4CJ2qobAI25maJe3HZ1dfprHdDuF0p2vv+MWwi88ZY9DyI96zjUatrLOkltjMFP+H+Un1iOVZjjjH+zTk5c+g37K8ebiGs2va8bW2IYLGwBTF0SYDDljzpemOotafSay9evWdO4dLu9mdhbO57fhaSwJCgHn4gOtVHYPiV57WpSNoKgs+wk7SpKKGBhZ6HpM01247bB00ulHeBbdq2LzMIaVggKPKVBJ64inGKbE26Jmt7ZuyXbli+bRYwgux8JKhmtgiCy7M+Rf3qj47xzVaVxbe7cL3FDG53u5WVv6VXwCIjEnkZzVZxC3cVDZe4z2FIuCEQwzTOZnPXz9CKncT0tn8rYAdXYASY+AFRCA+4AkYxyzNajBLgTk+7LLR8TuXGtEBt10G1aHLcJYkjngMZ8uc8qLk7YPobtvQ20/Mnu1DSCWuORlgApGIOM4HSgbgPELlq1cvBbRto3cp3iwyeEltrgQCe9YYyTFQtFxi9ptUdUqsjZt7nAO2QDBHXHI+Ue1J/VcdlX9+X/sKdTx/UW9RaVXFuSou80ubbbSqNGdoyQf6ZBBAoz4/wAe4cqK1q+p2gu7W9suBnY8ofEzZ5T7Csa7RdpL2rv73M/CBAjAXmB/LunMc6Zs3Q6sce3y5/ahJ1yTbW3Br3BtbpNTdbU24gWghuFf4j+NAAIwFU7gfCJgHNQ+3OsFlrenSGLgvcIAICA7fPBMt06VlmhvtZfehZT12HbPvgg/MGtT7K8W0uqey151fVbWWXwVBXKMpAGQPjWQc/CTFSyY65NxyXwVVq3ZTQasMzC0wNvxCWFySw2jykr4cxnOaz1dezNuDBnugB8DB5c1EREfSjD8ULxu61bCKAqIDjlG4zgciSI9oof7P8GP5liQAiWTqBKkqU2jaSBnaWIEczVo4vrb9mPLzS6NW7FW1t6fYt1Lrlme4RkgtHxwCBAiMjAogGnBzAJPqftihzszZYaG2qBEN6Qg2S+wuWe5czIJGcCf0oq0V7vFJgAhmUg+hrHyMSS2Q8WRvhjQsn+lfv8A6V3uP8K/f/SpZGMRXAvXP1rkLkV7PoJph9MfP7mpzemfOm2nypDIf5c/1H6mvVLIr1KxmBWeAOoN1rqk2yPMkRJHTl4TmjvsNbbU7LzbwEbbz8NxgIYiFMKPcSfah4hUFxXG5CN3XJxjcOhOfrQ9xHtRqgwSzee0i8ltsVUegA6V6jl6OeaSb169H0DcZV5sB9f9/sai3H2wwYEdSDOOWRzj1rE9B264ikA3u9X+m6ob7wG+9Tr34laray21s22YRuEsR6gMSJ95o3MasIOK8CtHWWdVat7v4k3FDKoJyRcHQZGQYn61oFu2DyaeuCDj5VgPC+1F9H2XmNy258avnmckenpWp8F4wjG2Bc8VxmzA2nBKqB0x1+VSywi4OXtBCc90vQXG3H85qNdUtKGCpBByM4yCDTlsMeZke1J1FuAxBJYDcBtmSBIHScgYriOkG+2OgscP01tLSLbIUkso8bGCPGcFgSx5npWa6Xs5qDdtrc3biFZefw7dwPnhZOKvu1fGLmqujfMsyzjku7y6DnHzrYL1qxa0lxtoW4dO4Ut8QXaQFB+U1147lbMZHpSMN4lrr471TdaeW3OZPmOgmZNX/Yzgr6mxdbvBb7q0wDlZAAMz78xJn2qstauwbLG7vuHec21afgUzgQuPM9KOhqLtvg14WNJeCMm8M2xR3cqZgtvMqCeXWtwhSsnky7LnszjX6e6loFlYqpy4EoCYO2SIBPOD196tOznHO7azauAhS2xnHiXxqYEgxyEn1U0SdkOMpquGvpmUAs13vPRhtKEeUAKflQ92J0Y1TXrT7ZvWt4uAbQLyH+GwE/4mB8wT51tyelMSbfAP8Lsvo+K27cqz2b8LJ2qee1iWgAQyn9itA472jOhuXyzbna3/AArJcNsUkljuBgyVJIHKYzikdpOD2zwe5eayg1ChWdoMkowVskyBsnHKs/0XZ/8AMm+3eC2tiyHI2zuH8TAyI+Gswmn9vwlkxu9f0IbPbS9rbeotuxF1rFoIysFU9z3m7cCRlu9HhWeU9KG72nVHW3eYFzEncSucgyRP286qOB2i2otKQVjxfQFt2fPHyov4ToDcvXmvKitZs3mVW/rVl2dckicepqjiqtiUn0H3ZHh8cNcIwZmFyBzG9RtAGMiETnmsj7d8JFm8rpcN23dTetwgiSDtYAEYAIGM4Irauw2q26GYM77p8Cyw8ZOFjJ6xWa/jBxl9SdI7WntgJdUArCkBl8SdegJ8pHPnUIUskkWneiZS6rTE3BhYBUkk4xGI9wwn1pGpvn8ypcBlYlMjAzggcpHSuvrShslrZbkZaVFxCwIC45fGu7PKrniVxbJJa1bZmiD/AENIBwMsYaJwcVpyYoxVp+hfAdQ9rcrXMd7uI+GZU/ynqSPLoDVJxm4bl28twtlt7LyJY7UWJGYWT7TRHxTv7up07rYNoNbt2Q7jYrwwliTlcCPOM1Q8TtNd1uoDCG724XE8oJESMdABSgrW3v8ACuXM9PFXC9g7rtY9wru2/wANQiwoXwrgboA3H1Oa7ptQfPFE2t4FaJi2StwgSDkH5Ez58qqddwu1bgK0ucCMyw5gjoM1U5Rdu6DVlwPiX5W6XYMysseESQRkY8ufOhy3qiuMVa8FR9VeWxaUs74GJAH8xMfygZJrM1apmoScZWgn1LWtTdTUXbyhoCqjiGhSSBuHTxZ5n7V1rVruyFe2rxslX8Pdh2baQc8nKxkYHKK0zXcOtaXhl20yh1tWLklh8TbCS/oSZNYdbtxZd4lldAGDxggSNvXk2RUsc5yX1Z0TWNO2jRLHaLUbbdi0e8lQgVvg6DlIgDznFX3Z27cW2ttFusABubDKGgblJEZxPLrQV2R0dz8xbceTrJO4glZXAETAPOtR7P29ouiZ/iTOM4Ek7ep8vbzoyQccXIt1LJwhnUa65b+KAPUGvLxNmiApHvV2TUc6VJ3FVnziK4yxA/6gYzbPypDcUAGUf6U/c4eJlSP30xmktpivwsD/AITn6E8qBjP/AFRfJvpXqe7r0+w/0r1AGJ8a1hsE2ndHiCu8NlYxDqYI94NUvEdH8D4G7GAdp9QSB6Ci/s32ds6vUat7ig21m0iDkCR8SzyIERHU1E49oyn5Gy+dt5EM+QuAfSvSdbNfhzPLcU3Fc/3/AOgYgYSDyrtixRP2n4UNPqXFtgybiIBBZfNSPSY6TBqkZCf5SM8yent51JSvkpqj35UMy7sEmJHqQKPOxHC1uajYbjOLKK6QdoBBEBhEmD8sVnur1HJQc4Mzyqy4T2lu8PQGyoD3Wl2YAhkUQqAcxkuSeZx5UVca9hJST2XS7N9CHqB703qbbkQrBDPlux6f61G7O619Rp7Vy4qo7qCyqZA8us8oNWRtn2rkao2uQM7Y8MS3aBUKGe5uaABLBWMn99apO13a7UIp05sIylVa0+4q6AiNriIaCG5Rg0bdo+EtqEVVcAqSYIOZERis07TW0Z94P/bdA4zlQRvGM7hJ5DoavjlS4Myjs+SV2TuXLdh9N3m0NcJI2iCYUKZ55AHlVtr+J6q3aFk3Lr242QMKVGNpjIxiDms813FGsXdqkOpkyJypyOfKAY9YNODtldwCARESSd0eUj4hHQzXSujldEG6Lmncp3lxEfnsYqCPI+flRd2P7q5f0yXVDKxCAFm5jdG2Os7cH+9CPH+N/mVQQZXrjr061YdmGc6jTqrDct63BPL/ALin75rE+EVx0+DW+1aJftvaR7hIDeGyHyf6XIUiOcg86EeE9nlFhzdbVWjdtlLy2rRYFZIUsdpxDch/atd0+rnzHPmCP1qPxLWKRt2uxJ/lBIHuRyrkjkaVIq4W7M64D2B0ao89+zBo33bbIwIidvI7SMfWq7T8M0tjVau1eA2pbPc95LHeVwRIJJknPTGa13SDYgHXr7/Ou7Ukkqu5sEwJI5ZPWtRzNXYniT6A38N9StzT92FdXVnLMV8MlsCeUxGKjdqexFzV3kvam+gs2v5ERpKSCw3FjBMc4x5UcaDRWrRIs2raA89ihZPmYGapu3HEDbREUH+JumCPhEYzjJP2rLm3JyiVxYlKoNgz2j1OnuNatWbVsW7IQKdgiUJ2wD5bm585qBdQahx3lu3cacHYFYnkINva0586rdVqgmU/L7uqM5mPOA5M+0+1EPYHVA6pHurZCKWIK7iZ2+HEmYJ8pGKIwyt3Z7b+R/x+HE4Rinw+6dv+w/7PdkhZC3HYvdkH+Kz3QnmENxiQem6st7U8CGj1d0O+83i93dtg+Jm8JA8pP2rWe0Xa+zpNMb5BfMBFjcTzPPGACZoZsdjrnENut1bvYdgSllYhEMf9wnmxCjGAJ867UkuEfMTk5ttmG8S1RJJyH6g/b0qV2h4hb1DW+4tC1bs20QMRta4RBZ7hGSxMgCcCtYufhPpdVuZbl6y3TbtKx7ET08+tZt257GajhlxQ7B7FxoS6BKz1Vg07WgEx186admKopuGdnvzjFbLRc7tnFuJ3MskiZ8I2gnryjrRbwjgWk0ttXNzU94bYZ2tOBgyWAC+IRtYxOds+QqB2fHd30D3LlsQQSuGypAjPnGPKuWr1tNTdtqWKy8T/AEg7h8yoI+dKStDi6YT627dfQXBau27tlwPGRd3qoYTI3Ek+HIieeKz9lE3l3FcDkfCTBOMQeYz61e9keJtatMgxIYGf/vAZyOhb61R8RZ7epvd3ITcZG3EACTHIHBzWsUKTFPJbDXgF62tu07s5HeWjkmIYbeQAJ69a0jhOpQvcVMKoQERENkEFeakgKc5zWM67iWoeETUJ3MARaUWyAvLcVG6fUH5Ub9gNCtuw5tySWloOd22cycnIyTWfkcY2axU5o0LvB5iuG5VP+aZMeI+4/ZpQ1G6JT5z0+ZrzTuJz3F5gD5U2wPQn51EOpZegK/Qj6GnFviMLgdKBDsmvVH/NV2gDLvwv4uJv2GPiLd4p8xgEfLB+dO9vbBe9aVVOfGGGMjaDnoQSPrNUOq/+k11q6ihV3AEAY2nDCB6GceVHOp1C3iMeBMgkZJ8xOQP1rqnk1luvZPHiv6v0A3GeCm1YN8vDg8v6pxicn3POqgdpbj2zbC20Ec1QSfmRNW/aLWjVahbJYJaU+IkgAKOfuT0oW0ejZy0fEMx6+VbgnKNy7HN6yqHQvR6RrjhUBZmI5ZOTWoaLSW7Wn7hrVpyJzcADbjgkscriRGAKidleBXNJba4UBvEb5kbgqwAqZ5lmOf8ADU7tRYtgWxef+Nd3Pc8MwxjbbUfAIzz3GlNN00zuwThGMoyjd9f4BfjnZfukF+wjWgzANbZgyg9GtXAZjrB+8Uxavau1BS5qDH9F1mg+05Hyq17T6K4LqJZW69uQik5TcIi3Iwv82ek0OX7QW4yMGVlZlMGORIBwYn9aqrZ5eVJO0aj2P7aLdKWdUVS6R4Wbwhz/AEkGIf060HdqbTi9q0dGtnczgEgyhYwwjoYocN66MbyQM5AIxy5iOnOirhXFm1SIl4WyVVy9wqFYoAqgM+S3M8xiBUpw15RrHLZ0Z5fbdBxIxAnpB3feI9Kjke31or0XCLH8RO+EqzD+IpAkGMMpIPvikaTsRdvXCN9pU2sRc3BkLAeFTGRPn0q+0Ujn1lYLCjDR8OFjS6fVXWTu77FRG7esbgSekYnE8hQ2+hZAQ6MpHPcIHyPX3rVuy2nN7gtsKAXstcuW5zL27rMq55Bh4Y8mNYytJG8XZK4DxnQ6dbajUGWG2RcZluEwJKmdhk+Q+dHlu+QAP7Vm7a63qrdxLSC1buLIKWRG+PAcKTuDdcRFStL2rbu0Zt28opyqwGjxrBAJIIIxUHhk+SvlVmhnU4/1patMZj0qk4BxT8zaDKQIMMBJzGI9Dg/arRSRUGmiydlgnpPrQH+MPGTa09qyuyb7MGxucIFk7BkiZjdFHemfHX1/f9qBO1fDTe4g7sJWxpbRt+Qa5duB294U1vEvtyYyP6mNpq1yqgn/AAqp+UirrszotULrXdNZYBVLXA42JtAJyTyPOI51pnCuyly8VhNqE5Y8o9BzNH44dZ02nNtFkMNpH8zlsGT7SfIRXZZza0Zz2c47Yvqty4ghTtDQSoeAdpJ5YIoj7aai81k3bTG6FCHukOSZHxTMDMwI5VmPYHhVw6nUaN0IuW2VmJ/lW2TuheW5/wCHnymtCfSbSUYHfBIAaOnMjFYo0pVyuzzaDVXLdp1vCwUIJ3LO4EQVZZGfniPeoHH+0IgW7t0OoYQNnh3gmGO6SxnkJpF24ztaQ7tpuOsFpghDIxzmD9KBOO6JrfF0s5ZLlyy6qeilxKfVSKVv0Nf5DlezJvBLraTvmGQ6XWBB5iVG0eUc/fNOr2Qsly40LG4ZmL4nxAgypuiME9KNuH2W07G3kpy9s+FlPQHqOjT0arNL4aAYkjwt/UPT18x86d0G1GXWewjLO3TpaTM95eLGSSZAE8iTgn9BUHjfZq3pNJduM4uOyOCI27RDF8ZOYjNa1xHUBbLMRmIE5ycVl34qa8LpUWZLoqeksRu98K2apjbsxkewCcD4NvtSCc9J9OQrX+CcNGl09q1tUFUWcc2gbvnNAXYO0Xv2kBjaS5HoqnxfXbWn3NSBzmuXPNukdGGCXJFv7jyA+k0P8V0Vy5cXwkKoOUu7ZJiJUx6jBoilTkGKavleYI3eYn6Guey9WD+i0F5ZJDBT/KXDZ9DJj6/IVMZX6G4Pv/arAdP/AOT/AGNJuWpmGI9xii7BKis33fN/pXqkEP8A4Poa9QMA7Gss33LQQQRB9R5U5xPXG3aaAYjBHX38qj9qbKWbjMVKk5QoIBx9Dma5wfW3Gtl3tPsBgvt8P/HryrWvs2pegW7H2nfW23AY7WZiQJAIRioJ5CSIz51f6rhF3TbhMs9y2bjROSjs/wAt0/ar/Q3zak2SACZZYBVj5n1wOtRtdqnKXpDbmO4bTInOMn1q7zbcBixKErlyTbXHUO1bisC2xdytEANO49Z5cqe4tqbFy8jbJtqEBlQWwfEwkyJ9ZmqzV2VDaUq1u4gU7iTDhj4iGAA6kinNffTadqqP/HH6VJznHg9Bv4kntqyHx/XAXLJs6i+R3m8o8bRH/iFzJGCJzQPe1e+5c3nxb3z5+I1L1N5zcW4VxvAk8jnFUV6d7ZzuP1k12Qbatnh/JUU6j0W9nXhfCZ94n65ri30G9jJO0xkgGeYMQZNN8C4Pd1V0W7Qljkk8lHVmPQUUduOzlvSafTi2CzF2Dv1J2yPYYMCm5q6IKLrYHtJqjcLucbmJik8P7zvoslw7QALZMk9BjnXbV1e5tBbbBk3i4/NWLNKexAkR6UWfhdw/T6i9fN5UY2xbK7+S5aXyY57eYMYrU5JQFGLcys4u/ENMoOotkKx2jvUhpiY8JBIicmeRq87B9obpsaq3aa3bNu293utk7l2+I2iDIaYwQeYrR+M9m0v2Gs3B/DeACOhGVZfUedYNpLzcP143kE2bpS5AwyTtfHWVJMVzwqcarkrK4Pvga0uvHJL5QSYF1J55wyT9wKs+Gi+s92BeUmd1tlbaTJJAB3DJPT/SqDi2l7m86LBUMdpK80OUaCORUqY9a9b1BI2+EcypVVVg3P4lE9CImPSuhkjUvw01z29W9pldFuKSBBEMMwPMA7/81aW7DMZ9+f1rIPwyvvqL3d3rjFQrGd8MWxtA/wAx/wAorSf+i31BNvV3Y/pvKtxfaRtb71xZf5HVj/iW+mYcjieU5qp4PqDqNRrC9tlSVs294gsLfxmPLezR5ipNjvgIui2fVGaT/wDFhj/Ma5p7hV1YloDLzkjbg+scqWN0wmrQVWrW3kceXQD99KbuapVt9+3wgSvscA+5/vFRn4naukW1uKS3xZAO3yzmTy9qg8e1QLrZg7LY7y5joJKr84+4q0nSJJcgkLNw8UbVW/AzbEurgSIGR13DkTP8taFr9BYJN24AIUGRj94rLtVrCmut7zuUoXuAdFM5P+Hm1HPHOMIdIxtXFfwBRsMkFoGR0IE8+VOL45FJc8An/wD6LvdXLWu6Sw3hnmdwuCWAwCYmOgPrVBrbR1PGtJfIIteBVJwCy3vh/wD2AxV3d0CObNu09u7duHxWw4Jnb8bZnaNuT6DzqVxjS29NbFkXVa/avJeCLlmcQSdokhYnJwAM1hSfZtxXRpdxwGg4JB9qiJaXxIIIGdvUeg/UEcuVT2uBkDAbgah6tGIAW3y5GRiqyRJEbiOlNy0ySfMHzxyNZL+LKqtywDyG3LeYQwPpWo8W4qLFpnvFRyHhyCxMfX/Ssu7f3LesayZbZ3qByiywWGB2jzyKriXDZjI+Uiz/AA+4e1u22o2kd5tCSOaCfF5gMTj0ANGFu9I8QEjzpGnK20VFB2qABPkBFcZgen9q86crdnfCOqo7d06mYMHyqFe0xAxNShdYRK/TlSjfHWQfKsmymiJ9+p602t8r+/8Aerm5ZVsxnzqBf0hJ86QEb86fL7f716nTox6/avUDGQJ5mllCf5jHy+nKoVm7nn9qfDeufatEge4/ws2Ee/abwggtbjnJA8HrJ+HrVXpter/4T5GjHWh4RgN3dtvjlMKwj0PikeoFBPFr6ar+Ko2FkaOvjViJB8iF+9bUdkVxza4JF9ARVbxIFUmam6fhl/uBdVkurBLKp8ax1IOD+vpVGWN1gWB2A5A5nz9vKiMHZuc1RVW9TvS2eexhM++P0FH3CPw4tOBc1Bcu/iZFIVVJzGBJP0oK4npO4vXbR/hZW4igyR5AkdYrSOxnad9QTZ1CqbiZBA+MDMnoG/eKvkbSuJyUnwwg4NwCzpkKWU2z8XUn3JJNd4zwM30C77a+e63v9iAWAnnznnVt3ixnrXFPsBy9/tXLbuzdAZ2k7MWl0F63bG5we9naAWdB5LA+GQBWc9iuLpptWjXDNp1a3cnI2MPrzC1ul7TZIB9xPn55xNYN2k4Bc0upZb1plVizWwpBUoTIAaRykCurBLZOLIZVq1JBhru09myY0QumCSGuXbhRT/gtsc488DyrPON3Dcub2ZmcgSzGSYwCSckwKP8AsL2PTXo924zraBKqFwxaBJkyIE/M0TD8KtLvDG5fKCJXcufntkD2p7wxujOk58mdaTsPrNXYS/atKysMHeoYgHbyJ5SDXV/DHiOP4Kj3uJ9/FW/6XTpbRUtqFRQAqgQAByApxVzOal/2JeivhiZ/2M/Dc6S7bvXrqOySQioY3RglmP8ALmIA6eVHOqfPOpLCoeuInyNRlJy7KJJcIVZtnzprVORiCeWQOUGelKtaoD29P+aqOO9oLemQXGlyzbbaqcMf/LkBjnRFO+AfCCi1w21eQm5aR2OZdAen6VnvEdK2xDp7xt3Wusj2wxKd2oJllMxtKGI5zU1vxCtmyyo0XAI6gBsgnOSoPLzoL1PGVDG1ZfvCwYd4MRgmfcxFdT5IBD2Fv2fzz3NRdRmCG2jEbRzBZWO6DAaAPItS/wASRYV7TacWhLHvDbOS0SNwHp51kqaggf1TmCevnPnUrS8SO9RAGfU5aBuM5PT5ACtODMqSsMvw2dbPFWd2CoqXWLHlDFQPu9UnbPizPxHVXEcibrKGUkeFfCII6QtWHZPhR1Osujeq7USSxgQcjHUyBQx2jQJqryq24ByNw5E/zfeRWotCZv3ZftSPyltnRjyBCEORjnAM858zUrtLx69+XuNpUlgsgPILDmQABMx0MT6V82WtQyZRmU+akg/ai/s72/v23Uag97awGJ+MDz3dY5wZrMt0uDUdW+Squdor2pu/x3nDbFyqLcjwiAMTlevxUS9lNax1NoErnmu04wRKkdR6j6U1291Gitvusse+cgvaQeCZP8Qnkr+0k+lI7LcD1V+7ZvtZ2IGVg5dQ0A89s7j7QMULL9HxwweL7L9NNLZgEH3BP1pdsgYlR8opzHLB96gahTMDaBnnmuA7CQzdQPv+gpN69HTPlBqNaJ2zvJjnj9KQoPnH1phQ9ZY/7VzvDPL60tXMdDTN0esUDOkt5L/mP+lepH/y+1eoAqrZinu8xUAXD6UvvRTJkxb0HrQI1s2wArKot376GTAiRcH2ais3gJL3FVR5wP1oG45rLd382EO8C4l5XUSu4KqESMZDH5rVcVsV6uy/4ZrXtWLts20KhriqyyZ3AkEnkedCfA9NcvXHUkW0EsxbGB19p8qRwni5VLlvJBbeNp+q1xOKPbvrdAChs5M49fKujlcDtSYvj+xLttl8WIdyOZ6hR6VE0fGzY1I1CDdtjwkwD0j51F4lre8JzuJYnd/ZR5etVl1unTyrajZKclFW+z6O4VxBb9m1eXAdQR6TzHuDipZUMD4iJnIOQPMYoG/CzUtc0QQ/+m7LM8wfEPpuj5UdWLRrhmtZNFIu1Yxwzg4sl2V3LOZZnYuT9wo+QoC7SaLUau+JVHdyFtoHVlCj+ZoUFVEliciT7VqNtsedK09lVkqirPPaoE+8c6cJ6uwlHZUVHY7s8uhs90GZiSGYzjdAB2LGFxV8fauV5mrDdu2NKjzNPWnl9YqMlzImfeIAp4/v686AHN2D0qE9wMcAn1mPpT2rugA0xpRiT9TQM7etCJ2knGFIk59SBQD+IvDu9si8ttg9ts7mG7u48RAViCd0cpwPStDnn/rUO9tPUZERHTy9s04y1dmWrVHzxrHk4pGj1RtsGABKmc8vnFH/ABb8NbzXibPdpZJwC5JUY9JPoKd4b2C1Olui6q6W/tyu9mXPnERPvNdnli0c6xysGLHYrUvYbUMbVq34sXWZDjOAV5HpnND+i0u+7aQTLXEUfNgKNu2nanUXg+ldLduG8ex94JGYBgYB50N9n9O51CFbbXXWSiLHiYcgxPJfMjlRFyq5BKKvgMu0mjWzxZkTwjubM59IkHygCgzjnCH0197bhhDHaSPjWTDjzmr0cE4k2pN19MWYxgbdkD4VBmIFanf4Rbv2baapBcYKCZ5hyJYhliMk8qk8mjs2obI+flt+IYOeQHnRPwXsXqr7LNprdskbmcbfD1IByTHpWq8O7Paay+61ZtoehAkj6yatLpJ5Gsy+T+I3HB+nraRAjAAA9hgU3qlgErOeeaWGMefn50hwDXMXEIZGD9gflTRJHX2J8+s0nuiMif3+lMXdQOTAz5yD/agZ1tUBhvqOX3pI1NthAYA+Veu2hE/p/wAU1+XWAcE/SKAJZU9PpUO4pHt1jrUi03nTF6/BIief7zTEN9wP6ftXqQOIr5H6GvUWBRBwQI8/KkvcMxgD05n0OP70zYB9R9P7Gnu6zugT5mtkhHcq2CLRzyeDB+fI+tB/ahXQ3isQ6odo8kYzywYHP2otKCTPXmeRNM8Z0am3c7pQXZGVjkhV2klRnmSFwPc+tMcqZmatGRm6ZnkfSpN1pY7DK+bQDTGoslf3mmia9CkzkU5R6ZPeyFMbtxPl/vypjULBBIx++tM27hHI0p7pPOkJuzVvwZ1oNm/ZP8jh5jowj9U+9aEj7iAvzOeVZ/8Ag8y/lr0Ab+98RjmNoKyf81aJpmHpXn5v5s7Mf8US7aheQp1G5YqLcNOWOWedSKUSTcivEmmQYxk+tctP50AkPsTXGbHT50lmIEim1YnnQMas3mY5qQ7jAE00twA8x5VA4nr9vwATI59QOYHIdeZoBk27ejwgEnrH+1d0XiEnIGQD61S2uI7yStu6eQIjr5Azt+cxVjpxfYYNtB6y7fQQB9TTaEizPzqp4lx6zZO1riM3RE8Tk9AoXM86l2bABliznzbI+QGB8hXb+ltsyuRDJIBBjB6GOY5YpcD5ME1zTdfcGUljIJkgkkkH1rTOxPY78sVv3W/ikHao+FQRmf6m/T1qzu9ldJ3nedws7t0gmJkGSJg5zV7duSOhj9+9VyZrVInDFTtjgUhZBHmev0pF+9gDqfPpTe8n4eWMCvaojmT/AHqDLnIKc2+XKmPzEnA5+c06HBHPIHXzpVkQI8qQHFlh4ufoa63t+/Soj3PFzMUq5dPQ4+VAD8A+hqvvaKWMR9P9KkW3b9Pf5UlpOAAB6j70wIbXGWQTjlT4AwRApF4RMjE/ufSmNQ3IKQPIAxPp/vQAt7eese/9orj2YGMnzOajXdXEAiB8vtHSpFvUg8jzpgQzcH9I/fyr1TSq+X2FeoEC1ozyMU/3nT9+9QLZPSkojbstzyI6AVRoiixYA+3r/vSlSZGdpEY/tTVlTIByPX+9WCcvQdKybMb4hZ2uy8oJH0MVXOlEna23GqvAct0/VQf70PPXpwdqzz5KmItWyRiuEUV8F4Qr8O1F7G5Lqx7Kg3D57/tQ/eE0KSbY3GjRPwdup3epX/1NyH/4QQCPnP1FaUdQltSzsFUDLMYFYZ+H2oa3r7Kg4fcrDzBUkT7EA/Kr/t92hN+53AWFtPzJyWiD6AVy5MTlkOiGRLGGXEPxB0qYth7p9BtX6tn6CqO/+Jdz/wBOxbHqzE/oBWeq1S+HaU3nCzt8zzgeg6/WqLBFE3mkw+4T+IzF41KqFMAMg+H1IJMj1ozHFbYJ8W+P/bUuT/lBisuPYp+/VFvKVNtbgYqQdpJEbQSJx51qPCrAsWbdpcqiqo9Y5kj1rmyqC6L4nJrkcbiLtG2y8edwhB/dvtT73HIEMiEjMLu/Uj9KVctyInzj086jC1E5PWpWVogPpGc5v3WHkNqj/wDFd33p3RcMQZ5nzYljP/zJIpdrxMBy/fSnxZHWfSP1p2xUdsoQYqbbtQMTmqyzc5zzqwLQAQTiss0h7eFwBXiJmfeoyX5nHvNKuXYWftSNDxQEfKo9yV55Bx/zT6fDPL2poAkAGI6fWgBVowAPtH6UxxDUBFnE+p6wTH2rwdtxGMelev2EuwGG4Ag58/kaQFfw7Vi423YwIznqJycj2qy7yMDPpTOqtIqjaiqRgEDIHlUfS3zMHOKQIl3CDBI+1ItOG6R5Zpu7ehorttsmPKgY7CxjNNqM+kdDTLxPl7fcZ9qTeu7QduMYpoQ/qbixnr8xVfc0+7IMj16exp2xqS6TAyP+a8oxP9/TlTAjdxtkZPvy9/eoVzSEnHPn7TjlVklwxB6fvNdVfaY/c00Irv8Aprf1fv616rA2z/Ua9T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97284" name="AutoShape 4" descr="data:image/jpeg;base64,/9j/4AAQSkZJRgABAQAAAQABAAD/2wCEAAkGBxQSEhQUExQUFhUXGBcaGBgXGB0dGxwYHhcXHRkXGB8aHSggHRwlIBYVITEhJSkrLi4uHB8zODMsNygtLiwBCgoKDg0OGxAQGywlICQsLCwsLCwsLCwsLCwsNCwsLCwtLCwsLCwsLCwsLCwsLCwsLCwsLCwsLCwsLCwsLCwsLP/AABEIAK4BIgMBIgACEQEDEQH/xAAcAAABBQEBAQAAAAAAAAAAAAAGAgMEBQcBAAj/xABBEAACAQMCAwYEBAQFAwMFAQABAhEAAyEEEgUxQQYTIlFhcTKBkaEHFLHwI0JSwWKS0eHxFTNyQ1OCJHOio8IW/8QAGgEAAwEBAQEAAAAAAAAAAAAAAAEDAgQFBv/EACcRAAICAgICAwACAgMAAAAAAAABAhEDEiExE0EEIlEycWHxBRTR/9oADAMBAAIRAxEAPwBdtaeVa4opxRRZhI8FpxVrqilqKLCjyinFWvKKWBT2HR0LSwtcUU4BRsGp4ClBa8BSwKNhUcC0oJXQKcAp7BqIC0oLSgKVFGwaiNte20uK9RYaiQte20uvTRsGomK9FKr1FhqJivbaXFdApbINWNxXttOba9S3Q9WN7a5tpyK9FasWo0RXIpwiuGlsFCCKSVpwikkUbBQ0RXCKcIpBo2HQ2RSSKcNINFiobIpDCnGNNMaLChNer1eosNSEg+1Oha9bk/EyAev/ADTx4YshwqbhyMsPtMVxednV4UcVDSwh8q5ZuLPQk9FJ+8mftUi/4f5Wn0M/qRS88h+JDYU+VKWnJtlZ5j0YT+tKHdYBlSehYAn2xR55D8SEqKeW1XU2AgAGT7kfXlSmxBg/LP1k1l55D8URS6c+YpxdP71GuX0CFvDEcxGPXnikafiVogDvRPSGWT9DS8mRj0gib+XPkfpSAY5/oaZEMZGY8jMc6dFsdSflBpPJNdjUIju9fWubxyg0hVU9W+n+9KOjnlkdfDP6Gl5Z/o/HE47N0X61EuXbnoPYf61N7jpP1Vv9K9/08/8AH+9HkmLREBmuelOKbgH7H6VLHDjjLfSnDw4Hq33rLyMeiIPftHPPzrxvH+sT86GOI9oyt1rVtXG0Q29GDb9x2qogk7gB0/mBqTwnUay5qLo7tu527l7wQY2rt8Q8ALZkD3qqhJqzNqy+Vm6tXe/I/m/Wl6ThjpaSST0JYyZnkYJnFLOl9/kKk2zeolLoPPcfnXoHqPc1De229QrHAO5WUAkYAIMQIzUWzqLhJAQuyK3ebSpVGMMgdjCrKyc8qaTfQnwXCackT0/8hTd6w46MfbP6VT2+0LoG8JLW2VXVVXdtKSHEfFlkWeXWoeq7cbES54mQ3AjkbAy5HQYmCvX+bnita5L4M3Gi+cuOe6P/ABNKt3j0J/fzqs0fG9Rf/wC0VVhsYC4dpKFvEYaDEQJHUH0qbrNdqcAIJkzccr3QwY5NJ3dJGDz86VS9j4F37hVSzHaoGSeQ980MWe3ukL7Q9yOW/Ydvvzn5xVn+J57zh5m9bCKbLvt/nliNkLPMwQJ6Vkz6GyysLFxiwBJUqwwB0ke1VhG1bE0/RtdnWK6hkO5CJDDkfUGu/mKGPwksMdJcW4CCl4gT0BRG/Un60XXdOvr8s1KTcXQ0rXIx33pTTXz/AE08dP5SR6H+1IuaZzyAHoQPrzoWRhohjvv8JpDv6GpP5Bj/ADr+/rXRwtv/AHB/lNa8kv0Wkfwg976fevVN/wCjn/3h9P8AevUeSX6GkfwzbsFx97moNq8xO5W27icMCJX2Mk+kHzrTbKyIB/fzrA+Ba42dXZuhd5DDwk858Jz863K1qBcG0mGiYRv7xmKrmx87IxifFD4tBDJLsT5HlTTagEztaRykT+tKThpaDNwjMSTz/vTurdbNtrjhyEBJ9hUNWVQwy3HX4iJ6bQPsR71M0+kYWxuPiHU/36UJcL7ei5eS0bezeQFYNug+Tep9KLbjzyJPmOdJpo3PG4OmIbevxNunA24x9c1F1zFUkCWwAJM/M+Q5nlU23aD5AaQaHPxEN21atXLaOQpbvAowEgSWI5GYj3NW+NGEssVPqyGVyUG49lYNWWUm84hWYR7HJAmB51XXOIISxY7gVCoGwWgkk/4eYHXlVLYu3NVdbbbLABTdBIB2gwT7wI9YqHxHa7KqsYlYwfhJEQInzr28vzVikoY0qRx4/jOcXOTLDTdoWQkK7WwxhhMwAZietE/Z/wDENtzd5prt6yq4ZI3qxICljEQT58vWhq72esFAEuag3GBI3WSqDJHiMYyDzq//AAwuNatXrcpuclSrQRs5yw8viP8AyK83Lkjlls0dSxyxrUMn4tZVm3XANsBpGA0AkSImJ5+/kat7/wDDWQZPWM/TIJ+uayTtYwtWwE8aXUgNkbjuJ3dP6uvSPOjvgvGDfssO72HuZMktELBZT6mTJ8q55YGo2XjyuwX4b+IbJqbjXHa5YLEKAgVog7TtBMGYB8RHtRTw3tmL2kv6oaa6Esm0v/cncXO1s/CFUlZI5Vl1ngCXdfas2rodbl+IUFYBYnbubBxOROBWx6ngdkaQ6VVJVLYQqshthbmMTtO1vFBIgnnE18cOv05lka7ZC7Q9t00du1cYXD3yyiyojwqTuJkjmOhoM7Tdq9ZqbthrYuacWTuYd5If4CJ2qobAI25maJe3HZ1dfprHdDuF0p2vv+MWwi88ZY9DyI96zjUatrLOkltjMFP+H+Un1iOVZjjjH+zTk5c+g37K8ebiGs2va8bW2IYLGwBTF0SYDDljzpemOotafSay9evWdO4dLu9mdhbO57fhaSwJCgHn4gOtVHYPiV57WpSNoKgs+wk7SpKKGBhZ6HpM01247bB00ulHeBbdq2LzMIaVggKPKVBJ64inGKbE26Jmt7ZuyXbli+bRYwgux8JKhmtgiCy7M+Rf3qj47xzVaVxbe7cL3FDG53u5WVv6VXwCIjEnkZzVZxC3cVDZe4z2FIuCEQwzTOZnPXz9CKncT0tn8rYAdXYASY+AFRCA+4AkYxyzNajBLgTk+7LLR8TuXGtEBt10G1aHLcJYkjngMZ8uc8qLk7YPobtvQ20/Mnu1DSCWuORlgApGIOM4HSgbgPELlq1cvBbRto3cp3iwyeEltrgQCe9YYyTFQtFxi9ptUdUqsjZt7nAO2QDBHXHI+Ue1J/VcdlX9+X/sKdTx/UW9RaVXFuSou80ubbbSqNGdoyQf6ZBBAoz4/wAe4cqK1q+p2gu7W9suBnY8ofEzZ5T7Csa7RdpL2rv73M/CBAjAXmB/LunMc6Zs3Q6sce3y5/ahJ1yTbW3Br3BtbpNTdbU24gWghuFf4j+NAAIwFU7gfCJgHNQ+3OsFlrenSGLgvcIAICA7fPBMt06VlmhvtZfehZT12HbPvgg/MGtT7K8W0uqey151fVbWWXwVBXKMpAGQPjWQc/CTFSyY65NxyXwVVq3ZTQasMzC0wNvxCWFySw2jykr4cxnOaz1dezNuDBnugB8DB5c1EREfSjD8ULxu61bCKAqIDjlG4zgciSI9oof7P8GP5liQAiWTqBKkqU2jaSBnaWIEczVo4vrb9mPLzS6NW7FW1t6fYt1Lrlme4RkgtHxwCBAiMjAogGnBzAJPqftihzszZYaG2qBEN6Qg2S+wuWe5czIJGcCf0oq0V7vFJgAhmUg+hrHyMSS2Q8WRvhjQsn+lfv8A6V3uP8K/f/SpZGMRXAvXP1rkLkV7PoJph9MfP7mpzemfOm2nypDIf5c/1H6mvVLIr1KxmBWeAOoN1rqk2yPMkRJHTl4TmjvsNbbU7LzbwEbbz8NxgIYiFMKPcSfah4hUFxXG5CN3XJxjcOhOfrQ9xHtRqgwSzee0i8ltsVUegA6V6jl6OeaSb169H0DcZV5sB9f9/sai3H2wwYEdSDOOWRzj1rE9B264ikA3u9X+m6ob7wG+9Tr34laray21s22YRuEsR6gMSJ95o3MasIOK8CtHWWdVat7v4k3FDKoJyRcHQZGQYn61oFu2DyaeuCDj5VgPC+1F9H2XmNy258avnmckenpWp8F4wjG2Bc8VxmzA2nBKqB0x1+VSywi4OXtBCc90vQXG3H85qNdUtKGCpBByM4yCDTlsMeZke1J1FuAxBJYDcBtmSBIHScgYriOkG+2OgscP01tLSLbIUkso8bGCPGcFgSx5npWa6Xs5qDdtrc3biFZefw7dwPnhZOKvu1fGLmqujfMsyzjku7y6DnHzrYL1qxa0lxtoW4dO4Ut8QXaQFB+U1147lbMZHpSMN4lrr471TdaeW3OZPmOgmZNX/Yzgr6mxdbvBb7q0wDlZAAMz78xJn2qstauwbLG7vuHec21afgUzgQuPM9KOhqLtvg14WNJeCMm8M2xR3cqZgtvMqCeXWtwhSsnky7LnszjX6e6loFlYqpy4EoCYO2SIBPOD196tOznHO7azauAhS2xnHiXxqYEgxyEn1U0SdkOMpquGvpmUAs13vPRhtKEeUAKflQ92J0Y1TXrT7ZvWt4uAbQLyH+GwE/4mB8wT51tyelMSbfAP8Lsvo+K27cqz2b8LJ2qee1iWgAQyn9itA472jOhuXyzbna3/AArJcNsUkljuBgyVJIHKYzikdpOD2zwe5eayg1ChWdoMkowVskyBsnHKs/0XZ/8AMm+3eC2tiyHI2zuH8TAyI+Gswmn9vwlkxu9f0IbPbS9rbeotuxF1rFoIysFU9z3m7cCRlu9HhWeU9KG72nVHW3eYFzEncSucgyRP286qOB2i2otKQVjxfQFt2fPHyov4ToDcvXmvKitZs3mVW/rVl2dckicepqjiqtiUn0H3ZHh8cNcIwZmFyBzG9RtAGMiETnmsj7d8JFm8rpcN23dTetwgiSDtYAEYAIGM4Irauw2q26GYM77p8Cyw8ZOFjJ6xWa/jBxl9SdI7WntgJdUArCkBl8SdegJ8pHPnUIUskkWneiZS6rTE3BhYBUkk4xGI9wwn1pGpvn8ypcBlYlMjAzggcpHSuvrShslrZbkZaVFxCwIC45fGu7PKrniVxbJJa1bZmiD/AENIBwMsYaJwcVpyYoxVp+hfAdQ9rcrXMd7uI+GZU/ynqSPLoDVJxm4bl28twtlt7LyJY7UWJGYWT7TRHxTv7up07rYNoNbt2Q7jYrwwliTlcCPOM1Q8TtNd1uoDCG724XE8oJESMdABSgrW3v8ACuXM9PFXC9g7rtY9wru2/wANQiwoXwrgboA3H1Oa7ptQfPFE2t4FaJi2StwgSDkH5Ez58qqddwu1bgK0ucCMyw5gjoM1U5Rdu6DVlwPiX5W6XYMysseESQRkY8ufOhy3qiuMVa8FR9VeWxaUs74GJAH8xMfygZJrM1apmoScZWgn1LWtTdTUXbyhoCqjiGhSSBuHTxZ5n7V1rVruyFe2rxslX8Pdh2baQc8nKxkYHKK0zXcOtaXhl20yh1tWLklh8TbCS/oSZNYdbtxZd4lldAGDxggSNvXk2RUsc5yX1Z0TWNO2jRLHaLUbbdi0e8lQgVvg6DlIgDznFX3Z27cW2ttFusABubDKGgblJEZxPLrQV2R0dz8xbceTrJO4glZXAETAPOtR7P29ouiZ/iTOM4Ek7ep8vbzoyQccXIt1LJwhnUa65b+KAPUGvLxNmiApHvV2TUc6VJ3FVnziK4yxA/6gYzbPypDcUAGUf6U/c4eJlSP30xmktpivwsD/AITn6E8qBjP/AFRfJvpXqe7r0+w/0r1AGJ8a1hsE2ndHiCu8NlYxDqYI94NUvEdH8D4G7GAdp9QSB6Ci/s32ds6vUat7ig21m0iDkCR8SzyIERHU1E49oyn5Gy+dt5EM+QuAfSvSdbNfhzPLcU3Fc/3/AOgYgYSDyrtixRP2n4UNPqXFtgybiIBBZfNSPSY6TBqkZCf5SM8yent51JSvkpqj35UMy7sEmJHqQKPOxHC1uajYbjOLKK6QdoBBEBhEmD8sVnur1HJQc4Mzyqy4T2lu8PQGyoD3Wl2YAhkUQqAcxkuSeZx5UVca9hJST2XS7N9CHqB703qbbkQrBDPlux6f61G7O619Rp7Vy4qo7qCyqZA8us8oNWRtn2rkao2uQM7Y8MS3aBUKGe5uaABLBWMn99apO13a7UIp05sIylVa0+4q6AiNriIaCG5Rg0bdo+EtqEVVcAqSYIOZERis07TW0Z94P/bdA4zlQRvGM7hJ5DoavjlS4Myjs+SV2TuXLdh9N3m0NcJI2iCYUKZ55AHlVtr+J6q3aFk3Lr242QMKVGNpjIxiDms813FGsXdqkOpkyJypyOfKAY9YNODtldwCARESSd0eUj4hHQzXSujldEG6Lmncp3lxEfnsYqCPI+flRd2P7q5f0yXVDKxCAFm5jdG2Os7cH+9CPH+N/mVQQZXrjr061YdmGc6jTqrDct63BPL/ALin75rE+EVx0+DW+1aJftvaR7hIDeGyHyf6XIUiOcg86EeE9nlFhzdbVWjdtlLy2rRYFZIUsdpxDch/atd0+rnzHPmCP1qPxLWKRt2uxJ/lBIHuRyrkjkaVIq4W7M64D2B0ao89+zBo33bbIwIidvI7SMfWq7T8M0tjVau1eA2pbPc95LHeVwRIJJknPTGa13SDYgHXr7/Ou7Ukkqu5sEwJI5ZPWtRzNXYniT6A38N9StzT92FdXVnLMV8MlsCeUxGKjdqexFzV3kvam+gs2v5ERpKSCw3FjBMc4x5UcaDRWrRIs2raA89ihZPmYGapu3HEDbREUH+JumCPhEYzjJP2rLm3JyiVxYlKoNgz2j1OnuNatWbVsW7IQKdgiUJ2wD5bm585qBdQahx3lu3cacHYFYnkINva0586rdVqgmU/L7uqM5mPOA5M+0+1EPYHVA6pHurZCKWIK7iZ2+HEmYJ8pGKIwyt3Z7b+R/x+HE4Rinw+6dv+w/7PdkhZC3HYvdkH+Kz3QnmENxiQem6st7U8CGj1d0O+83i93dtg+Jm8JA8pP2rWe0Xa+zpNMb5BfMBFjcTzPPGACZoZsdjrnENut1bvYdgSllYhEMf9wnmxCjGAJ867UkuEfMTk5ttmG8S1RJJyH6g/b0qV2h4hb1DW+4tC1bs20QMRta4RBZ7hGSxMgCcCtYufhPpdVuZbl6y3TbtKx7ET08+tZt257GajhlxQ7B7FxoS6BKz1Vg07WgEx186admKopuGdnvzjFbLRc7tnFuJ3MskiZ8I2gnryjrRbwjgWk0ttXNzU94bYZ2tOBgyWAC+IRtYxOds+QqB2fHd30D3LlsQQSuGypAjPnGPKuWr1tNTdtqWKy8T/AEg7h8yoI+dKStDi6YT627dfQXBau27tlwPGRd3qoYTI3Ek+HIieeKz9lE3l3FcDkfCTBOMQeYz61e9keJtatMgxIYGf/vAZyOhb61R8RZ7epvd3ITcZG3EACTHIHBzWsUKTFPJbDXgF62tu07s5HeWjkmIYbeQAJ69a0jhOpQvcVMKoQERENkEFeakgKc5zWM67iWoeETUJ3MARaUWyAvLcVG6fUH5Ub9gNCtuw5tySWloOd22cycnIyTWfkcY2axU5o0LvB5iuG5VP+aZMeI+4/ZpQ1G6JT5z0+ZrzTuJz3F5gD5U2wPQn51EOpZegK/Qj6GnFviMLgdKBDsmvVH/NV2gDLvwv4uJv2GPiLd4p8xgEfLB+dO9vbBe9aVVOfGGGMjaDnoQSPrNUOq/+k11q6ihV3AEAY2nDCB6GceVHOp1C3iMeBMgkZJ8xOQP1rqnk1luvZPHiv6v0A3GeCm1YN8vDg8v6pxicn3POqgdpbj2zbC20Ec1QSfmRNW/aLWjVahbJYJaU+IkgAKOfuT0oW0ejZy0fEMx6+VbgnKNy7HN6yqHQvR6RrjhUBZmI5ZOTWoaLSW7Wn7hrVpyJzcADbjgkscriRGAKidleBXNJba4UBvEb5kbgqwAqZ5lmOf8ADU7tRYtgWxef+Nd3Pc8MwxjbbUfAIzz3GlNN00zuwThGMoyjd9f4BfjnZfukF+wjWgzANbZgyg9GtXAZjrB+8Uxavau1BS5qDH9F1mg+05Hyq17T6K4LqJZW69uQik5TcIi3Iwv82ek0OX7QW4yMGVlZlMGORIBwYn9aqrZ5eVJO0aj2P7aLdKWdUVS6R4Wbwhz/AEkGIf060HdqbTi9q0dGtnczgEgyhYwwjoYocN66MbyQM5AIxy5iOnOirhXFm1SIl4WyVVy9wqFYoAqgM+S3M8xiBUpw15RrHLZ0Z5fbdBxIxAnpB3feI9Kjke31or0XCLH8RO+EqzD+IpAkGMMpIPvikaTsRdvXCN9pU2sRc3BkLAeFTGRPn0q+0Ujn1lYLCjDR8OFjS6fVXWTu77FRG7esbgSekYnE8hQ2+hZAQ6MpHPcIHyPX3rVuy2nN7gtsKAXstcuW5zL27rMq55Bh4Y8mNYytJG8XZK4DxnQ6dbajUGWG2RcZluEwJKmdhk+Q+dHlu+QAP7Vm7a63qrdxLSC1buLIKWRG+PAcKTuDdcRFStL2rbu0Zt28opyqwGjxrBAJIIIxUHhk+SvlVmhnU4/1patMZj0qk4BxT8zaDKQIMMBJzGI9Dg/arRSRUGmiydlgnpPrQH+MPGTa09qyuyb7MGxucIFk7BkiZjdFHemfHX1/f9qBO1fDTe4g7sJWxpbRt+Qa5duB294U1vEvtyYyP6mNpq1yqgn/AAqp+UirrszotULrXdNZYBVLXA42JtAJyTyPOI51pnCuyly8VhNqE5Y8o9BzNH44dZ02nNtFkMNpH8zlsGT7SfIRXZZza0Zz2c47Yvqty4ghTtDQSoeAdpJ5YIoj7aai81k3bTG6FCHukOSZHxTMDMwI5VmPYHhVw6nUaN0IuW2VmJ/lW2TuheW5/wCHnymtCfSbSUYHfBIAaOnMjFYo0pVyuzzaDVXLdp1vCwUIJ3LO4EQVZZGfniPeoHH+0IgW7t0OoYQNnh3gmGO6SxnkJpF24ztaQ7tpuOsFpghDIxzmD9KBOO6JrfF0s5ZLlyy6qeilxKfVSKVv0Nf5DlezJvBLraTvmGQ6XWBB5iVG0eUc/fNOr2Qsly40LG4ZmL4nxAgypuiME9KNuH2W07G3kpy9s+FlPQHqOjT0arNL4aAYkjwt/UPT18x86d0G1GXWewjLO3TpaTM95eLGSSZAE8iTgn9BUHjfZq3pNJduM4uOyOCI27RDF8ZOYjNa1xHUBbLMRmIE5ycVl34qa8LpUWZLoqeksRu98K2apjbsxkewCcD4NvtSCc9J9OQrX+CcNGl09q1tUFUWcc2gbvnNAXYO0Xv2kBjaS5HoqnxfXbWn3NSBzmuXPNukdGGCXJFv7jyA+k0P8V0Vy5cXwkKoOUu7ZJiJUx6jBoilTkGKavleYI3eYn6Guey9WD+i0F5ZJDBT/KXDZ9DJj6/IVMZX6G4Pv/arAdP/AOT/AGNJuWpmGI9xii7BKis33fN/pXqkEP8A4Poa9QMA7Gss33LQQQRB9R5U5xPXG3aaAYjBHX38qj9qbKWbjMVKk5QoIBx9Dma5wfW3Gtl3tPsBgvt8P/HryrWvs2pegW7H2nfW23AY7WZiQJAIRioJ5CSIz51f6rhF3TbhMs9y2bjROSjs/wAt0/ar/Q3zak2SACZZYBVj5n1wOtRtdqnKXpDbmO4bTInOMn1q7zbcBixKErlyTbXHUO1bisC2xdytEANO49Z5cqe4tqbFy8jbJtqEBlQWwfEwkyJ9ZmqzV2VDaUq1u4gU7iTDhj4iGAA6kinNffTadqqP/HH6VJznHg9Bv4kntqyHx/XAXLJs6i+R3m8o8bRH/iFzJGCJzQPe1e+5c3nxb3z5+I1L1N5zcW4VxvAk8jnFUV6d7ZzuP1k12Qbatnh/JUU6j0W9nXhfCZ94n65ri30G9jJO0xkgGeYMQZNN8C4Pd1V0W7Qljkk8lHVmPQUUduOzlvSafTi2CzF2Dv1J2yPYYMCm5q6IKLrYHtJqjcLucbmJik8P7zvoslw7QALZMk9BjnXbV1e5tBbbBk3i4/NWLNKexAkR6UWfhdw/T6i9fN5UY2xbK7+S5aXyY57eYMYrU5JQFGLcys4u/ENMoOotkKx2jvUhpiY8JBIicmeRq87B9obpsaq3aa3bNu293utk7l2+I2iDIaYwQeYrR+M9m0v2Gs3B/DeACOhGVZfUedYNpLzcP143kE2bpS5AwyTtfHWVJMVzwqcarkrK4Pvga0uvHJL5QSYF1J55wyT9wKs+Gi+s92BeUmd1tlbaTJJAB3DJPT/SqDi2l7m86LBUMdpK80OUaCORUqY9a9b1BI2+EcypVVVg3P4lE9CImPSuhkjUvw01z29W9pldFuKSBBEMMwPMA7/81aW7DMZ9+f1rIPwyvvqL3d3rjFQrGd8MWxtA/wAx/wAorSf+i31BNvV3Y/pvKtxfaRtb71xZf5HVj/iW+mYcjieU5qp4PqDqNRrC9tlSVs294gsLfxmPLezR5ipNjvgIui2fVGaT/wDFhj/Ma5p7hV1YloDLzkjbg+scqWN0wmrQVWrW3kceXQD99KbuapVt9+3wgSvscA+5/vFRn4naukW1uKS3xZAO3yzmTy9qg8e1QLrZg7LY7y5joJKr84+4q0nSJJcgkLNw8UbVW/AzbEurgSIGR13DkTP8taFr9BYJN24AIUGRj94rLtVrCmut7zuUoXuAdFM5P+Hm1HPHOMIdIxtXFfwBRsMkFoGR0IE8+VOL45FJc8An/wD6LvdXLWu6Sw3hnmdwuCWAwCYmOgPrVBrbR1PGtJfIIteBVJwCy3vh/wD2AxV3d0CObNu09u7duHxWw4Jnb8bZnaNuT6DzqVxjS29NbFkXVa/avJeCLlmcQSdokhYnJwAM1hSfZtxXRpdxwGg4JB9qiJaXxIIIGdvUeg/UEcuVT2uBkDAbgah6tGIAW3y5GRiqyRJEbiOlNy0ySfMHzxyNZL+LKqtywDyG3LeYQwPpWo8W4qLFpnvFRyHhyCxMfX/Ssu7f3LesayZbZ3qByiywWGB2jzyKriXDZjI+Uiz/AA+4e1u22o2kd5tCSOaCfF5gMTj0ANGFu9I8QEjzpGnK20VFB2qABPkBFcZgen9q86crdnfCOqo7d06mYMHyqFe0xAxNShdYRK/TlSjfHWQfKsmymiJ9+p602t8r+/8Aerm5ZVsxnzqBf0hJ86QEb86fL7f716nTox6/avUDGQJ5mllCf5jHy+nKoVm7nn9qfDeufatEge4/ws2Ee/abwggtbjnJA8HrJ+HrVXpter/4T5GjHWh4RgN3dtvjlMKwj0PikeoFBPFr6ar+Ko2FkaOvjViJB8iF+9bUdkVxza4JF9ARVbxIFUmam6fhl/uBdVkurBLKp8ax1IOD+vpVGWN1gWB2A5A5nz9vKiMHZuc1RVW9TvS2eexhM++P0FH3CPw4tOBc1Bcu/iZFIVVJzGBJP0oK4npO4vXbR/hZW4igyR5AkdYrSOxnad9QTZ1CqbiZBA+MDMnoG/eKvkbSuJyUnwwg4NwCzpkKWU2z8XUn3JJNd4zwM30C77a+e63v9iAWAnnznnVt3ixnrXFPsBy9/tXLbuzdAZ2k7MWl0F63bG5we9naAWdB5LA+GQBWc9iuLpptWjXDNp1a3cnI2MPrzC1ul7TZIB9xPn55xNYN2k4Bc0upZb1plVizWwpBUoTIAaRykCurBLZOLIZVq1JBhru09myY0QumCSGuXbhRT/gtsc488DyrPON3Dcub2ZmcgSzGSYwCSckwKP8AsL2PTXo924zraBKqFwxaBJkyIE/M0TD8KtLvDG5fKCJXcufntkD2p7wxujOk58mdaTsPrNXYS/atKysMHeoYgHbyJ5SDXV/DHiOP4Kj3uJ9/FW/6XTpbRUtqFRQAqgQAByApxVzOal/2JeivhiZ/2M/Dc6S7bvXrqOySQioY3RglmP8ALmIA6eVHOqfPOpLCoeuInyNRlJy7KJJcIVZtnzprVORiCeWQOUGelKtaoD29P+aqOO9oLemQXGlyzbbaqcMf/LkBjnRFO+AfCCi1w21eQm5aR2OZdAen6VnvEdK2xDp7xt3Wusj2wxKd2oJllMxtKGI5zU1vxCtmyyo0XAI6gBsgnOSoPLzoL1PGVDG1ZfvCwYd4MRgmfcxFdT5IBD2Fv2fzz3NRdRmCG2jEbRzBZWO6DAaAPItS/wASRYV7TacWhLHvDbOS0SNwHp51kqaggf1TmCevnPnUrS8SO9RAGfU5aBuM5PT5ACtODMqSsMvw2dbPFWd2CoqXWLHlDFQPu9UnbPizPxHVXEcibrKGUkeFfCII6QtWHZPhR1Osujeq7USSxgQcjHUyBQx2jQJqryq24ByNw5E/zfeRWotCZv3ZftSPyltnRjyBCEORjnAM858zUrtLx69+XuNpUlgsgPILDmQABMx0MT6V82WtQyZRmU+akg/ai/s72/v23Uag97awGJ+MDz3dY5wZrMt0uDUdW+Squdor2pu/x3nDbFyqLcjwiAMTlevxUS9lNax1NoErnmu04wRKkdR6j6U1291Gitvusse+cgvaQeCZP8Qnkr+0k+lI7LcD1V+7ZvtZ2IGVg5dQ0A89s7j7QMULL9HxwweL7L9NNLZgEH3BP1pdsgYlR8opzHLB96gahTMDaBnnmuA7CQzdQPv+gpN69HTPlBqNaJ2zvJjnj9KQoPnH1phQ9ZY/7VzvDPL60tXMdDTN0esUDOkt5L/mP+lepH/y+1eoAqrZinu8xUAXD6UvvRTJkxb0HrQI1s2wArKot376GTAiRcH2ais3gJL3FVR5wP1oG45rLd382EO8C4l5XUSu4KqESMZDH5rVcVsV6uy/4ZrXtWLts20KhriqyyZ3AkEnkedCfA9NcvXHUkW0EsxbGB19p8qRwni5VLlvJBbeNp+q1xOKPbvrdAChs5M49fKujlcDtSYvj+xLttl8WIdyOZ6hR6VE0fGzY1I1CDdtjwkwD0j51F4lre8JzuJYnd/ZR5etVl1unTyrajZKclFW+z6O4VxBb9m1eXAdQR6TzHuDipZUMD4iJnIOQPMYoG/CzUtc0QQ/+m7LM8wfEPpuj5UdWLRrhmtZNFIu1Yxwzg4sl2V3LOZZnYuT9wo+QoC7SaLUau+JVHdyFtoHVlCj+ZoUFVEliciT7VqNtsedK09lVkqirPPaoE+8c6cJ6uwlHZUVHY7s8uhs90GZiSGYzjdAB2LGFxV8fauV5mrDdu2NKjzNPWnl9YqMlzImfeIAp4/v686AHN2D0qE9wMcAn1mPpT2rugA0xpRiT9TQM7etCJ2knGFIk59SBQD+IvDu9si8ttg9ts7mG7u48RAViCd0cpwPStDnn/rUO9tPUZERHTy9s04y1dmWrVHzxrHk4pGj1RtsGABKmc8vnFH/ABb8NbzXibPdpZJwC5JUY9JPoKd4b2C1Olui6q6W/tyu9mXPnERPvNdnli0c6xysGLHYrUvYbUMbVq34sXWZDjOAV5HpnND+i0u+7aQTLXEUfNgKNu2nanUXg+ldLduG8ex94JGYBgYB50N9n9O51CFbbXXWSiLHiYcgxPJfMjlRFyq5BKKvgMu0mjWzxZkTwjubM59IkHygCgzjnCH0197bhhDHaSPjWTDjzmr0cE4k2pN19MWYxgbdkD4VBmIFanf4Rbv2baapBcYKCZ5hyJYhliMk8qk8mjs2obI+flt+IYOeQHnRPwXsXqr7LNprdskbmcbfD1IByTHpWq8O7Paay+61ZtoehAkj6yatLpJ5Gsy+T+I3HB+nraRAjAAA9hgU3qlgErOeeaWGMefn50hwDXMXEIZGD9gflTRJHX2J8+s0nuiMif3+lMXdQOTAz5yD/agZ1tUBhvqOX3pI1NthAYA+Veu2hE/p/wAU1+XWAcE/SKAJZU9PpUO4pHt1jrUi03nTF6/BIief7zTEN9wP6ftXqQOIr5H6GvUWBRBwQI8/KkvcMxgD05n0OP70zYB9R9P7Gnu6zugT5mtkhHcq2CLRzyeDB+fI+tB/ahXQ3isQ6odo8kYzywYHP2otKCTPXmeRNM8Z0am3c7pQXZGVjkhV2klRnmSFwPc+tMcqZmatGRm6ZnkfSpN1pY7DK+bQDTGoslf3mmia9CkzkU5R6ZPeyFMbtxPl/vypjULBBIx++tM27hHI0p7pPOkJuzVvwZ1oNm/ZP8jh5jowj9U+9aEj7iAvzOeVZ/8Ag8y/lr0Ab+98RjmNoKyf81aJpmHpXn5v5s7Mf8US7aheQp1G5YqLcNOWOWedSKUSTcivEmmQYxk+tctP50AkPsTXGbHT50lmIEim1YnnQMas3mY5qQ7jAE00twA8x5VA4nr9vwATI59QOYHIdeZoBk27ejwgEnrH+1d0XiEnIGQD61S2uI7yStu6eQIjr5Azt+cxVjpxfYYNtB6y7fQQB9TTaEizPzqp4lx6zZO1riM3RE8Tk9AoXM86l2bABliznzbI+QGB8hXb+ltsyuRDJIBBjB6GOY5YpcD5ME1zTdfcGUljIJkgkkkH1rTOxPY78sVv3W/ikHao+FQRmf6m/T1qzu9ldJ3nedws7t0gmJkGSJg5zV7duSOhj9+9VyZrVInDFTtjgUhZBHmev0pF+9gDqfPpTe8n4eWMCvaojmT/AHqDLnIKc2+XKmPzEnA5+c06HBHPIHXzpVkQI8qQHFlh4ufoa63t+/Soj3PFzMUq5dPQ4+VAD8A+hqvvaKWMR9P9KkW3b9Pf5UlpOAAB6j70wIbXGWQTjlT4AwRApF4RMjE/ufSmNQ3IKQPIAxPp/vQAt7eese/9orj2YGMnzOajXdXEAiB8vtHSpFvUg8jzpgQzcH9I/fyr1TSq+X2FeoEC1ozyMU/3nT9+9QLZPSkojbstzyI6AVRoiixYA+3r/vSlSZGdpEY/tTVlTIByPX+9WCcvQdKybMb4hZ2uy8oJH0MVXOlEna23GqvAct0/VQf70PPXpwdqzz5KmItWyRiuEUV8F4Qr8O1F7G5Lqx7Kg3D57/tQ/eE0KSbY3GjRPwdup3epX/1NyH/4QQCPnP1FaUdQltSzsFUDLMYFYZ+H2oa3r7Kg4fcrDzBUkT7EA/Kr/t92hN+53AWFtPzJyWiD6AVy5MTlkOiGRLGGXEPxB0qYth7p9BtX6tn6CqO/+Jdz/wBOxbHqzE/oBWeq1S+HaU3nCzt8zzgeg6/WqLBFE3mkw+4T+IzF41KqFMAMg+H1IJMj1ozHFbYJ8W+P/bUuT/lBisuPYp+/VFvKVNtbgYqQdpJEbQSJx51qPCrAsWbdpcqiqo9Y5kj1rmyqC6L4nJrkcbiLtG2y8edwhB/dvtT73HIEMiEjMLu/Uj9KVctyInzj086jC1E5PWpWVogPpGc5v3WHkNqj/wDFd33p3RcMQZ5nzYljP/zJIpdrxMBy/fSnxZHWfSP1p2xUdsoQYqbbtQMTmqyzc5zzqwLQAQTiss0h7eFwBXiJmfeoyX5nHvNKuXYWftSNDxQEfKo9yV55Bx/zT6fDPL2poAkAGI6fWgBVowAPtH6UxxDUBFnE+p6wTH2rwdtxGMelev2EuwGG4Ag58/kaQFfw7Vi423YwIznqJycj2qy7yMDPpTOqtIqjaiqRgEDIHlUfS3zMHOKQIl3CDBI+1ItOG6R5Zpu7ehorttsmPKgY7CxjNNqM+kdDTLxPl7fcZ9qTeu7QduMYpoQ/qbixnr8xVfc0+7IMj16exp2xqS6TAyP+a8oxP9/TlTAjdxtkZPvy9/eoVzSEnHPn7TjlVklwxB6fvNdVfaY/c00Irv8Aprf1fv616rA2z/Ua9T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7286" name="Picture 6" descr="https://encrypted-tbn2.gstatic.com/images?q=tbn:ANd9GcTJu91dMExnNZmD7ubdCr-IftqmTW03qiRxtcteA6yzTycsyeol"/>
          <p:cNvPicPr>
            <a:picLocks noChangeAspect="1" noChangeArrowheads="1"/>
          </p:cNvPicPr>
          <p:nvPr/>
        </p:nvPicPr>
        <p:blipFill>
          <a:blip r:embed="rId2" cstate="print"/>
          <a:srcRect/>
          <a:stretch>
            <a:fillRect/>
          </a:stretch>
        </p:blipFill>
        <p:spPr bwMode="auto">
          <a:xfrm>
            <a:off x="1043608" y="2996952"/>
            <a:ext cx="2619375" cy="3111228"/>
          </a:xfrm>
          <a:prstGeom prst="rect">
            <a:avLst/>
          </a:prstGeom>
          <a:noFill/>
        </p:spPr>
      </p:pic>
      <p:pic>
        <p:nvPicPr>
          <p:cNvPr id="97288" name="Picture 8" descr="http://static.guim.co.uk/sys-images/Guardian/About/General/2013/8/18/1376850103552/Syrian-refugees-flee-to-I-010.jpg"/>
          <p:cNvPicPr>
            <a:picLocks noChangeAspect="1" noChangeArrowheads="1"/>
          </p:cNvPicPr>
          <p:nvPr/>
        </p:nvPicPr>
        <p:blipFill>
          <a:blip r:embed="rId3" cstate="print"/>
          <a:srcRect/>
          <a:stretch>
            <a:fillRect/>
          </a:stretch>
        </p:blipFill>
        <p:spPr bwMode="auto">
          <a:xfrm>
            <a:off x="3995936" y="2996952"/>
            <a:ext cx="4381500" cy="3168352"/>
          </a:xfrm>
          <a:prstGeom prst="rect">
            <a:avLst/>
          </a:prstGeom>
          <a:noFill/>
        </p:spPr>
      </p:pic>
      <p:sp>
        <p:nvSpPr>
          <p:cNvPr id="6" name="Rectangle 5"/>
          <p:cNvSpPr/>
          <p:nvPr/>
        </p:nvSpPr>
        <p:spPr>
          <a:xfrm>
            <a:off x="683568" y="548680"/>
            <a:ext cx="6174432" cy="2246769"/>
          </a:xfrm>
          <a:prstGeom prst="rect">
            <a:avLst/>
          </a:prstGeom>
        </p:spPr>
        <p:txBody>
          <a:bodyPr wrap="square">
            <a:spAutoFit/>
          </a:bodyPr>
          <a:lstStyle/>
          <a:p>
            <a:r>
              <a:rPr lang="en-GB" sz="2800" dirty="0" smtClean="0"/>
              <a:t>In Syria, Christians, some of whom fled from the persecution in neighbouring Iraq, have been caught in the unremitting cross fire and targeted by radical Islamist groups</a:t>
            </a:r>
            <a:endParaRPr lang="en-GB" sz="2800" dirty="0"/>
          </a:p>
        </p:txBody>
      </p:sp>
    </p:spTree>
    <p:extLst>
      <p:ext uri="{BB962C8B-B14F-4D97-AF65-F5344CB8AC3E}">
        <p14:creationId xmlns:p14="http://schemas.microsoft.com/office/powerpoint/2010/main" val="885625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Users\ALTOND\Pictures\Syria Iran-Iraq War.jpg"/>
          <p:cNvPicPr>
            <a:picLocks noChangeAspect="1" noChangeArrowheads="1"/>
          </p:cNvPicPr>
          <p:nvPr/>
        </p:nvPicPr>
        <p:blipFill>
          <a:blip r:embed="rId2" cstate="print"/>
          <a:srcRect/>
          <a:stretch>
            <a:fillRect/>
          </a:stretch>
        </p:blipFill>
        <p:spPr bwMode="auto">
          <a:xfrm>
            <a:off x="683568" y="404664"/>
            <a:ext cx="3240360" cy="5616624"/>
          </a:xfrm>
          <a:prstGeom prst="rect">
            <a:avLst/>
          </a:prstGeom>
          <a:noFill/>
        </p:spPr>
      </p:pic>
      <p:pic>
        <p:nvPicPr>
          <p:cNvPr id="3" name="Picture 2" descr="C:\Users\ALTOND\Pictures\Syria the Islamic State of Iraq and al-Sham.jpg"/>
          <p:cNvPicPr>
            <a:picLocks noChangeAspect="1" noChangeArrowheads="1"/>
          </p:cNvPicPr>
          <p:nvPr/>
        </p:nvPicPr>
        <p:blipFill>
          <a:blip r:embed="rId3" cstate="print"/>
          <a:srcRect/>
          <a:stretch>
            <a:fillRect/>
          </a:stretch>
        </p:blipFill>
        <p:spPr bwMode="auto">
          <a:xfrm>
            <a:off x="4139952" y="476672"/>
            <a:ext cx="4680520" cy="3561928"/>
          </a:xfrm>
          <a:prstGeom prst="rect">
            <a:avLst/>
          </a:prstGeom>
          <a:noFill/>
        </p:spPr>
      </p:pic>
      <p:sp>
        <p:nvSpPr>
          <p:cNvPr id="62466" name="AutoShape 2" descr="data:image/jpeg;base64,/9j/4AAQSkZJRgABAQAAAQABAAD/2wCEAAkGBxMQEhQUEhQWFRQXGRwYGBcXGBUYFxUdGhsXGRkYGBgYHiggGxolHRgcIjEhJSkrLi4uGR8zODMsNygvLisBCgoKDg0OGxAQGywkICQsLCwsLCwsLCwsLCwtLCwsLCwsLCwsLCwsLSwsLCwsLCwsLCwsLCw0LCwsLCwsNSwsLP/AABEIAKgBLAMBIgACEQEDEQH/xAAcAAEAAwEBAQEBAAAAAAAAAAAABQYHBAMCAQj/xABGEAACAQIEBAQDBQQFCwUBAAABAhEAAwQSITEFBkFREyJhcQcygRSRobHBI0JS8DNyc9HhFSQlNENigpKywvEXY5Oi4hb/xAAYAQEBAQEBAAAAAAAAAAAAAAAAAQIDBP/EACQRAQEAAgMAAQQCAwAAAAAAAAABAhEDEiExBEFRYSIyM3Hx/9oADAMBAAIRAxEAPwDDaUpQKUpQKUpQKUpQKUpQSHAP9Ztf1xWhY/iPhbfMdh22P3b1nHCb2S9bYbhpqwyzt3JprdS1oXAeY8VatIFvPETDHMNd9GmB6Cp3hvOt207tcVLivBIAKEEALMyRsNoqo4NYRR6D8q6lNZslJV6wvOdg3mco6hraqScpAKsx6Gf3u1SOB4zh3xgZLiEXLTK0yslGUpOaNYZqzRhpX3ZWs9Idq1nDWQl++F+W5bRyBtml1ZhHUgCfaufhmDUm9h3h1UK1suA7Ir5vL5t4KmJ6Gs3wt1rbhkJVgIlSQY6jSpHDcx4m1ca4LmYsoUhgpBCkkdJnU9etOtXazYfgAC3Qudb9owDbbKLgIzIYaQs7EdxS3iMStkXlxCNbnKVvJBUzlKsRMEHroKjuG86lbjtetgq4UeSQRlno2nXvUxwfmTCuLyucgdyYcaMGVZ2kbg1nVi7j8fFMn+sYa6nXPaOdffrH39anOG8bs3AALysfXyt9QetQ+dXwlu5bcM1hSUYNMG3IKmOhUQR2NdfEuHI+ITxFV0uShBABVgrOrKyw2oUgye1WZaNJniAzW2j+E/kaoruNgRP5DvFdy8Oe0l023vo9o6rbYOhUjMHVXIJ06TMg19sboKh1w98MniBhmtOyaeaYgwNY1PpXq4PqOm5+XHl4u/qu45yBCoT7sO/aZrrwTgqOmu3uM0Dvv+FeWPwwI1A1Yaek+2unWvS1hcjKFjL29vzPm/D0r3bvZ59TqrHxcH+jz/aJ/wB1YfW5/F8f6OP9qn/dWGV5fqv8jt9P/QpSleZ3KUpQKUpQKUpQdPDUDXbYIBBdQQdjLDQ1dPipwqxYxVsWLaorWVZggIBbxLqk5TlymFAgDpuSTVM4V/TWv7RP+oVoPxjU/bLXianwB2bTxbx/d0E6mPWetBmlKUoFKUoFKUoFKUoFKUoPfAibix3rT+UeXftF1LfiBGcMASJGktG/+7WZ8Lu5LqNEwZirG2MuMwJYzsI0jYdNth91X7JWyP8AD3EoPK1tgOzEH7isfjUfi+VsVaEtaMDqCp/I1R8NiuJWfkxFzTtcP5GurGcx8Ve2Be8S4nzAOs9wDpr3rHp4u1rhwLfZshF7K5V2kLdJXRFnSQRoes79KjsNhfDuKL6soB8wIMwOkSPbcVSW5vulAmUAf7jOJ1kGCSJB7CtA5W+JJgW8dbLRoCwGY7b5tCY+tZ3Z8tal+HIyjOck5ZOWd46Tvr9TXzj8NkPXpuI1hSw+haK0XE4mxicNcbBuiXMpIKhVZWAJAIien3TWQYDj2LcsVQNbAOcskjI7KCxMSJgair2idUo2FYAHQyM2hUwPWDofQ618sNBp/jVrx1izhVCXHzZ5dSbf8YWcygzGg6/dFSFzgFy+bd1bdsJ5ZRSMpXZ420YEnofrSZSrcdKKXJ+og+o7VK2OO4hCkXCQhzKDBjyssa9IYiui7wXzANltgHKYJZmMxBAnKT6x0rixmAZLpt5GzTtrJ00gdaumU9gOdHDM122rBgo8pKkZZ11md9tK/W5mw5sYdLgZWt6NC5gAbboSCusajpVffhlwBdNxmAkdwP1FcFywzBjBgCD6SDFOsN1ZOHXvEw9kk6+UEn00nvtrXPxLj9q0BlPiMjeo7iQdtq+OWcOzYVNJljHsTHp1/KoDmzgDYeGD5knUaEjaSfST0GxFey55a3Pw80xm0b8RuYvtGDNsqo86MIJJ0n++spq58z+EMPAzM5KmTpG86VTK4Z227t274SSeFKUrDZSlKBSlKBSlKDp4dbDXbasJBdQR3BIBFXv4s4e0MXayqoBsD5dtLl5Tse4P+Gwo3Cf6ez/aJ/1Cr/8AGEk4y1EiLABzHOTF6+AZ00KwY6bUGa0pSgUpSgUpSgUpSgUpSg6MApNxANywA+ulXXithALBQAQShj97KRqfWZqp8vf6zZ/rA/dt+NXXjjNFjPAOeYEaDydverEqXtax3qbXmDEeH4JeUyeHDBTCzoJiZHQ9Kr9i5ER02q4/b7OEBvWHR7145gCs+Ap1ZWB/eLeX2HrWUZdzHgBbYOugYnTsd9PSurH2PtCNdV2JMNlkZQQqyD1zVcObsPg8ZhmuhxhrykMyETackwSh/dmZj/zWfPatYcFhc8RyCFC6KOkkzrE7VuTcLU5wrFsBZuK5U6EEGIZdD+VanycbGOYXCAl9PmyeVbo3l12OoB0jUVj/AAi232chtIOZR1g9Y9wavnw8xIt3S2eNNu3rHWuM4432qP45whxibwvu/iFiQQR5RuAJny9BHQ18Ye/iLR/ZYlh7j8ypE1aPiAQb6OP37YP1BYH8qrJ/StaQwnFr5vOLjeZSrhkL6kz5jmJ103qYbid4rk8V8nbMYjt7elVvDn/OLn9RPzerDjMSrxltLbga5S3m21IY6RB270R7X8RctMAwUwoC7EAMqkMp7wAZ7zXljseWEZApYeYySW18uh2jUD0I3rrwNnx1CuDKglG/jUHW2T3k+U9zHURF3cO75rmU5QQCwHlBOw9Ko6uGcBv38InhuF1aJkxqZ00nUb9IqtcR5eu4S4DdYkMYEEjN1I0n0P0rvs21toC982SxYqIuQQCRMpMag1F8X4k6uA91ryISdCT00ILiRP6VjHLKZe1bJpUOZbiW0e0AS+ceafKsTpESTrvPSqtU/wAzvndnGmYzAqArrbtJNFKUqKUpSgUpSgUpSg6uGGL1qBPnXQRJ8w0E6Vf/AIxgtjLRbKCbE6KANb18jQiJiJjQmTrMnP8Ahqhr1sHYuoOpG7DqNRV6+LWGW3i7YU3GBsz57t64RF28sBrrswEKDEwJ7ySGeUpSgUpSgUpSgUpSgUpSgkOAGMTaMTDDSJn6VbeP4ybtskREN/zEdOmij+TVN4TeNu9bZdwwImpzFO11iTJZjNEWmy1dOeuHC2sqgSTHU710jaoiM5oxMWgvVm/AfyKhcNfs5V8QMWSYURlcElhJ6QSfpX1zBfzXY6KI/U/z6VxYOz4jqv8AEQPvNa+Ba+D4R2s3bzRmYTEgeUfLA7a7DpFQ3Bm/aGQNdwentVytkARoAB9AB/hXfZ+FzKS/2q0HILqgUsCN/mzbHvFZaQtvmAIo8RrjqphQCDlkSQC3TTb19a/f/wCiwrfvXF90U/k1df8AkK9hFPiBYLfMpkZtSVMgEMOxHtNfD2NBmA+o/vqD8wF5HuG5bbMpCrqrLqpJ66fvVdDi8In7Nl8VHGc3EEXEYnyqCegXcbSxqtMyLaVFABn93avi3dKkEHUQR6Ea1UWVOKIhiyma2iHS7qScytn8ugghdPQ96/OHXbi4W+WA8FhAJGpcxAQ/8Mnp5e9Rf+XrpurdJUuARqq5WBmQygAEHMacZ45dxRGcgKuiooyqvsKCKxRdkMxkUmM2oBOvl003Gk1E45gM4n5gCDAIMa6fUVO4vmQLYNpicy6KojLBgljpq0E9elUzHF3PlEpOh2EwCd65dbtpCcceVPuKgqsXG8EUtZjA1GgknrrNV2us+C3dKUpVQpSlApSlApSlB1cLnxrUanOsDafMOtXv4stc+1286rPgjVWMR4l2PmAOm30qhcPUG7bB2LqOvcdtfu1q+/FvCr9rtiP9j01keLeKz/wke4g9aDOqUpQKUpQKUpQKUpQKUpQSnLPD2xOKs2UjO7BVnQT01qwJhGtX8jqVZWIZTuCJkGuH4avl4pgiel5a/oDnbk63jYxNkAYhRqBteERB/wB8dD1iO0YuUl0a8ZQs1+s4USdhrX7dtZGI7HaovjuIi3lmCxj6dfpWoyrmJu52Zu5J+8168OP7W3G+dfzFcxqX5bw83Cx2Xb3P+E1qquCN91W/l+5evWMSLbxct2lFswCYDfIZ0gqsd9uwrPcbjhZUnc9B3/wqb5R4wwP7O4FLQN4LehEMAJ/jpjhcp4dpHhwnmd7wxQe0uW8VdTJ8jKFWQOshZ6ak94r6xOILxOkVO47Df5mqj/Z3WO2oFwdR0AZSPeoEWwSJMewn9axqzytX9IjjXF/ACqoBY667Afqf7q5MHxy4ynUFh3A/Svfm97ThFVSGWSSdob/warGDsubgVASSYEdabNL8+KVUDtAED8a9MLc8Rcy6j6T7xUFxxWFpE7ASe/T+feubli42eIJC6zOg9D39qm/waW+2mGZWF17ouRIAXyaTlBfNMkiPlNUTmjFq19hakW18qyZPrJGm/wCVXS7xF7Ni6QQAATqAdSABBPXasxdq14y8sWxK79a4aksRb/ZE92AqNqqUpSgUpSgUpSgUpSg98C4W4hb5Qyk6ToCCdOtWz4j8fsYzEW3ssXVbWUmG0JvXrkecAnRwdusdKplKBSlKBSlKBSlKBSlKBSlKCU5Xvi3i7DkEhXBhSAT7EggfdX9C8uc9WnYJ4d8HuALn35YP4V/OXCFJvWwoLHMIA3PtFaBhbl2yykBkfQgEFSfoa48uO2sa1XnLlVcWpxOGH7Td0AjxPUA7P6dfffDOYT+0iIKiD771v/KfGme2viAq2xn86o/xn5bQMmMtQPFOW6OmaJVx7gEH2B6mpxcnvWmWP3ZDE1beF4Tw0Cjfc+pqDsYF5BQgsDoNzp6RrVrsYyxbslsQSriQVRRLdiodh+kdzXeysK9zPug6Qf0J/AVxcExvh3lPQ6fpX3xnigxBARGETEtmJnTUAaV58M4dnIDqyifm8wP3FSPyrpjLNJdNku4Njh7t9GIKsoOgIK3AcwIIMjMV/mKgbmGygkkT6V74f4jWMLbODbDZ7MQzB28RiYliT8x26jbpUv8A5T4d9nF9SkQSqM3nJAnJlLTm9K5Z73tqfDPuNmyLlvxVZgJzBSFJB1A1H1q08ocN4fiDmW2c3YyPodYNZ7xPF+NdZzAkzA2HoKleU+K/Z3MBmLEAAaAepJ0H41x5JdeJutpscLwt5DZuWLZT5V8okexGo+hrPOIYKzhmt2bSsM8spLZs2uo0AiI9ZnerpwbGFriqPlEVCXcbhhduWrjgeBeNxG2dGk5htqpEbdvQVx4s7L6ql85XWs4ZbREeK4eY1hARAPYlh/y1QjWvfFDgN/E+DcsqbgQMGUasJgggHf6elZTeslJVgVYaEEEMCOhB1FeuD5xwiyPcVEVMcR0tAe1Q9WLSlKVUKUpQKUpQKUpQKUpQKUpQKUpQKUpQKUpQKUpQTHKFwLjcOx0AcEz6VdOZeJDEXNAMq6LpuN5M/lWecNMXU96tti291gqKWY7AVzzWO/hXMFzDf0apPc5yT9M2X7hWlYPiV67YTx1g/NG3tP0/Oq3y/wAqi1Fy6Q1zoo2T1nqfyqwGx3j75qTCb2XL7PnGY1bQB0Zz8qiMx76du5ql83ZWU4i5L6QrMPkI2SNQNSPQg95r15vwV+3d8e2DcthACB8yQSZ2213qEvcdsmxclM/iqA6m4VObWGUKYYg6kldZr04XGTc+XKy2oWxxISFiFkx6SZiuvE8RhSRVdmD61+3bsgCtzlui4evu7fLEkmSd6Jer5waMzqETxGnRMpbNGsZV1I029K7OK4fEjK+IW4ubyrnGXRY0C6QBI6Aa1y7N6THL3E7K2sRavIM1xD4d3dgRDBD0AJUaj6+nPw3E37TF7EyNGyqGgHXUEHTTeoSy+XXeRUnwfEWi2W7mWfluIYdD0919N+xFcsxoPJXOqvdRMQAGYgB10BJMCR0rmw9pW4q7YgKED3W85gNB8p19wfpX3y3dxAv20uOL9jMCHJUsvXUnzdNta5bDEcWur9mt32cuFRvlMywfU7xOk1x45O1000XEcdsIpc3bZA1yh1JPsN6wLjDTeuMTOZ2M6wZY6idY96ufNHCsUma4bHhJJJCCUX7iYFVHEBSNQNt69GOPiVycVaU+tRFSmO0QgdSPp7HpUXSLSlKVUKUpQKUpQKUpQKUpQKUpQKUpQKUpQKUpQKUpQSnLGFF7F2LbTDOAY3+lbdwzAWcMMttekMdMze5isZ5ITNj8MO9wV/QK8MXrP0gf31nIRziBp8p2Mfn2NedzEBIlgB0kqPuqbt4NACApIO+v8/lVZ4jyQt52dLpUkzBGb7jIIH31JZ9x2HFoIzXEB7lh+pquc74bDLhrt3LYa75YZTaLyXUE+UzsTXX/AOnp631H/D/+qieJ8j3irpbuW7hjQDMGJGo0g9u9X+P5T1nOKUHUVxmvS6IJB0PUHpXRwvhd3FMUspnKjM2oAVRpLEkACSK18RqS5XUnrr4BjPBdnEiEYSNGBbQQf50mvjiePuX8viEtGxJY777n0rn8K5aLowymQGHtqNvf8at3CPh3jMRaS7NtEcZlzs2Yg7GFU7+9ZyyxxWYZb1px8O5PxWJw9u7aQMDMQygwGI1BI7VWb9gozKw1UlSPUGD+NaLzJw7E8KwtpVxbGXKqqIFABDOxzGWmSO25rOLzyTrJOpNTHLt6mWOlg5d4r4EuCwAGuvXsBO9WDka49/HG8VuXfDDXCqgZiPl6mBq871n1vWtt5X4AMHh8Uyu3ilWRgDbIygFgyj5vmAGun6Zz8I5OfON3bmDkWPCtXHVQzXFZzu0ZVmNtdenrWV39QRVw558QMmY/s3QOvqZZTPqIHtPrApjtW+P+qW7rmxtzMv3VH1340QPrXBVi0pSlVClKUClKUClKUClKUClKUClKUClKUClKUClKUHfwLFtYxFq4phkYEGAYj0Nabh/iZcX57av2IlPv3B/Cspwnzr71NJbB6zUqyNW4Zz/auoS7eEw3UsIP9Xq33V8Pzx4hy2EuXT/7aE/nH61+chJw7EAWxhlF9VzMXBdTG7DMT37aVfrKqFhQFEdAAPoK82WenXHj2oPicRvjy4YWx/FfuAfeo81VnmjiOLwpVDirec65bCkADUTnYTuCPXf0q389cwmyfBsnzkSx/hB2HvWO8RuvcdrkMwBgtBI07ttW+Pd9rOWt6j5ukEkmDUry3xFsLceQfDuWyzR1VJZT94I9yK8eAYMX7pRlVk+ZidGAExlYaiSdutaFjeA2cHZHhgOpXziASM0GGLaka/ge1Oflk/jXu+g+mytx5e3X3zzfs/6zK/jDeum4wHmYEgbAaCPXQRWy8s8Y0AnyGARsozfKwGy+aFIGms9Ncn4zwnwbzhVfwh55jQD0I0AB01r3tc2XbaRaORojNuRBEEeulXKTPGaePkmfHyWZ/O/f2t/xb4rZe3atJcDOr5ioMgDKRqR1kiPrWVsa98ZimuMWdizMZLEyT7k1ymtYY9Zpzyu69Lba1oPJnH7rYizayo2YBCzKC2UKRAbdYURPoKzsGrl8P8emHx+HuPly9czAAAhhJJ2NXObjMffNz25TwzMrB0GhAURoSD71VyasXNWGCNKiEL3cja+dVcgNEbdJ6xXdyFwPC4hy2IxFtCjD9k6sfEHo0gb6Rr/e4/6RKpGLbyx61w1ZeccFYs3XTDszopC5miSR823SZqtVqKUpSqFKUoFKUoFKUoFKUoFKUoFKUoFKUoFKUoFKUoPu1uK7A1cVvcV1A1Bd/hhiX+22wJYQ2aAT5YO4HSY/CtpbESYAAJMeZgPwWT94rF/hhb/au/YqPUSLk/TatRt3PMsbSCTP5V4fqLO+nq4p/FlHM+LY3L9xt87e0yQBXJw3m/wsOlh7WYWwwWCAGzEtL+snfWvDmy6zXWBn5mP/ANj/AI0HCbDWrMri1cgMWTDrcVwRrBN/oZggLpEida9fSZTVc+Hnz4cu2F9fvC8awZ78WrVnRXACg+bYINWLde1T/GOY8PiS5a81tfLpbkA5VgZQQSdDB+tRT8KwLKxReIAAlhms2NBlJVSVYsZIADRE6Rrp5XuBYUeGQcX/AEfnAsZh4wU5lBLKyjPAjKd9G1kTk4ccrt34fr8+PHrqX/f7/Hxr7PHH463cxC2bxZbKeQ3FJzxA8zDUFZ7CY2naovjeFtWnAs3BcUidCDHpIqdxGEwhLKLGNVMjBG8Gcjm4GBg3spULK76yJ1E10WeGYFFRmsYu4UEOnhFfGMXZfMtwhFBNv5X1KmVO431k1px5Oe8kvaTdu9/efpS471+V+gaUiq4PTCsM65tpFWDD8BuXnW5bNsgnv2JHyx6R9KgMJYNy4qruSK/VJmQetTKWzwi487IAbcdiI7RGnbvXX8NsbesX1dLYuWcwFwBMzgERMqCwjeJgwdKpVq4etWb4dO/2+0EYqDOaDEiDp66xVwx1hpLfXL8Q+HGzeutmzC7ce4NIiWJj8aptWPm7HPeu3i7lgLr5ZOwLtt9AKrlMd69UpSlUKUpQKUpQKUpQKUpQKUpQKUpQKUpQKUpQKUpQfVvcV1KK/aVKJPhPFbmGDC2YzEZvXLMD212q2YLnIrbCk+ZRIOhEnzCZkGDp6fSv2lcc+PHK7q7qL4nzPbxJC4i2zqoMZWCtmIM6xBE5TGm1deAu8OuW7xN7EYa4om0guND+X5AdQNR1Ox9KUrUwknhtWMLxJQuV0e4T1F64k9hlAOg/U1McQueFbRwmIJcFjce7eXIxJIEkasAI9Y60pW88tWJPhF8Q4wjgrbtG2SdX8a6xEkSFBIEGOo6n0jlBvRmF0/8AygHvsWmlKtI5K+so6GlKCY5Sw6tiAHKqCrqGbZWKkKZ6EE7+9XHH8mYUOzG6RmYkAMgX6GP1pSvPy5WXyumEljj4lypYSzce2WLIpb5wRp9NfpUf8OLbNxGwF7mfUZTp98UpXXhtuN2xnPVf4+ACwCspDEMGbMZBPoIqEpStxKUpSqFKUoFKUoFKUoFKUoP/2Q=="/>
          <p:cNvSpPr>
            <a:spLocks noChangeAspect="1" noChangeArrowheads="1"/>
          </p:cNvSpPr>
          <p:nvPr/>
        </p:nvSpPr>
        <p:spPr bwMode="auto">
          <a:xfrm>
            <a:off x="155575" y="-1646238"/>
            <a:ext cx="6096000" cy="3429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2468" name="Picture 4" descr="http://i2.cdn.turner.com/cnn/dam/assets/140501204742-03-syria-crucifixions-horizontal-gallery.jpg"/>
          <p:cNvPicPr>
            <a:picLocks noChangeAspect="1" noChangeArrowheads="1"/>
          </p:cNvPicPr>
          <p:nvPr/>
        </p:nvPicPr>
        <p:blipFill>
          <a:blip r:embed="rId4" cstate="print"/>
          <a:srcRect/>
          <a:stretch>
            <a:fillRect/>
          </a:stretch>
        </p:blipFill>
        <p:spPr bwMode="auto">
          <a:xfrm>
            <a:off x="4876800" y="4343400"/>
            <a:ext cx="3276600" cy="2057401"/>
          </a:xfrm>
          <a:prstGeom prst="rect">
            <a:avLst/>
          </a:prstGeom>
          <a:noFill/>
        </p:spPr>
      </p:pic>
    </p:spTree>
    <p:extLst>
      <p:ext uri="{BB962C8B-B14F-4D97-AF65-F5344CB8AC3E}">
        <p14:creationId xmlns:p14="http://schemas.microsoft.com/office/powerpoint/2010/main" val="13083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9600"/>
            <a:ext cx="8229600" cy="808038"/>
          </a:xfrm>
        </p:spPr>
        <p:txBody>
          <a:bodyPr>
            <a:normAutofit fontScale="90000"/>
          </a:bodyPr>
          <a:lstStyle/>
          <a:p>
            <a:r>
              <a:rPr lang="en-GB" b="1" dirty="0" smtClean="0">
                <a:ea typeface="ＭＳ Ｐゴシック" pitchFamily="34" charset="-128"/>
              </a:rPr>
              <a:t> </a:t>
            </a:r>
            <a:r>
              <a:rPr lang="en-GB" dirty="0" smtClean="0">
                <a:ea typeface="ＭＳ Ｐゴシック" pitchFamily="34" charset="-128"/>
              </a:rPr>
              <a:t/>
            </a:r>
            <a:br>
              <a:rPr lang="en-GB" dirty="0" smtClean="0">
                <a:ea typeface="ＭＳ Ｐゴシック" pitchFamily="34" charset="-128"/>
              </a:rPr>
            </a:br>
            <a:r>
              <a:rPr lang="en-GB" b="1" dirty="0" smtClean="0">
                <a:ea typeface="ＭＳ Ｐゴシック" pitchFamily="34" charset="-128"/>
              </a:rPr>
              <a:t> </a:t>
            </a:r>
            <a:r>
              <a:rPr lang="en-GB" sz="2700" b="1" i="1" dirty="0" smtClean="0">
                <a:ea typeface="ＭＳ Ｐゴシック" pitchFamily="34" charset="-128"/>
              </a:rPr>
              <a:t>"I wish it need not have happened in my time,"</a:t>
            </a:r>
            <a:r>
              <a:rPr lang="en-GB" sz="2700" b="1" dirty="0" smtClean="0">
                <a:ea typeface="ＭＳ Ｐゴシック" pitchFamily="34" charset="-128"/>
              </a:rPr>
              <a:t> said Frodo</a:t>
            </a:r>
            <a:r>
              <a:rPr lang="en-GB" sz="2700" b="1" i="1" dirty="0" smtClean="0">
                <a:ea typeface="ＭＳ Ｐゴシック" pitchFamily="34" charset="-128"/>
              </a:rPr>
              <a:t>.</a:t>
            </a:r>
            <a:br>
              <a:rPr lang="en-GB" sz="2700" b="1" i="1" dirty="0" smtClean="0">
                <a:ea typeface="ＭＳ Ｐゴシック" pitchFamily="34" charset="-128"/>
              </a:rPr>
            </a:br>
            <a:r>
              <a:rPr lang="en-GB" sz="2700" b="1" i="1" dirty="0" smtClean="0">
                <a:ea typeface="ＭＳ Ｐゴシック" pitchFamily="34" charset="-128"/>
              </a:rPr>
              <a:t/>
            </a:r>
            <a:br>
              <a:rPr lang="en-GB" sz="2700" b="1" i="1" dirty="0" smtClean="0">
                <a:ea typeface="ＭＳ Ｐゴシック" pitchFamily="34" charset="-128"/>
              </a:rPr>
            </a:br>
            <a:r>
              <a:rPr lang="en-GB" sz="2700" b="1" i="1" dirty="0" smtClean="0">
                <a:ea typeface="ＭＳ Ｐゴシック" pitchFamily="34" charset="-128"/>
              </a:rPr>
              <a:t>"So do I,"</a:t>
            </a:r>
            <a:r>
              <a:rPr lang="en-GB" sz="2700" b="1" dirty="0" smtClean="0">
                <a:ea typeface="ＭＳ Ｐゴシック" pitchFamily="34" charset="-128"/>
              </a:rPr>
              <a:t> said Gandalf, </a:t>
            </a:r>
            <a:r>
              <a:rPr lang="en-GB" sz="2700" b="1" i="1" dirty="0" smtClean="0">
                <a:ea typeface="ＭＳ Ｐゴシック" pitchFamily="34" charset="-128"/>
              </a:rPr>
              <a:t>"and so do all who live to see such times. But that is not for them to decide. All we have to decide is what to do with the time that is given us."</a:t>
            </a:r>
            <a:endParaRPr lang="en-GB" sz="2700" b="1" dirty="0" smtClean="0">
              <a:ea typeface="ＭＳ Ｐゴシック" pitchFamily="34" charset="-128"/>
            </a:endParaRPr>
          </a:p>
        </p:txBody>
      </p:sp>
      <p:pic>
        <p:nvPicPr>
          <p:cNvPr id="19460" name="Picture 3" descr="http://mysite.verizon.net/vzesz4a6/sitebuildercontent/sitebuilderpictures/gandalf_frodo_moria_aicn.jpg"/>
          <p:cNvPicPr>
            <a:picLocks noChangeAspect="1" noChangeArrowheads="1"/>
          </p:cNvPicPr>
          <p:nvPr/>
        </p:nvPicPr>
        <p:blipFill>
          <a:blip r:embed="rId2" cstate="print"/>
          <a:srcRect/>
          <a:stretch>
            <a:fillRect/>
          </a:stretch>
        </p:blipFill>
        <p:spPr bwMode="auto">
          <a:xfrm>
            <a:off x="838200" y="2819400"/>
            <a:ext cx="7315200" cy="3295650"/>
          </a:xfrm>
          <a:prstGeom prst="rect">
            <a:avLst/>
          </a:prstGeom>
          <a:noFill/>
          <a:ln w="9525">
            <a:noFill/>
            <a:miter lim="800000"/>
            <a:headEnd/>
            <a:tailEnd/>
          </a:ln>
        </p:spPr>
      </p:pic>
    </p:spTree>
    <p:extLst>
      <p:ext uri="{BB962C8B-B14F-4D97-AF65-F5344CB8AC3E}">
        <p14:creationId xmlns:p14="http://schemas.microsoft.com/office/powerpoint/2010/main" val="39716543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ALTOND\Pictures\syria barrel bombs alleppo.jpg"/>
          <p:cNvPicPr>
            <a:picLocks noChangeAspect="1" noChangeArrowheads="1"/>
          </p:cNvPicPr>
          <p:nvPr/>
        </p:nvPicPr>
        <p:blipFill>
          <a:blip r:embed="rId2" cstate="print"/>
          <a:srcRect/>
          <a:stretch>
            <a:fillRect/>
          </a:stretch>
        </p:blipFill>
        <p:spPr bwMode="auto">
          <a:xfrm>
            <a:off x="395536" y="2780928"/>
            <a:ext cx="2857500" cy="1600200"/>
          </a:xfrm>
          <a:prstGeom prst="rect">
            <a:avLst/>
          </a:prstGeom>
          <a:noFill/>
        </p:spPr>
      </p:pic>
      <p:pic>
        <p:nvPicPr>
          <p:cNvPr id="137219" name="Picture 3" descr="C:\Users\ALTOND\Pictures\Syria Syrian Christian funeral.jpg"/>
          <p:cNvPicPr>
            <a:picLocks noChangeAspect="1" noChangeArrowheads="1"/>
          </p:cNvPicPr>
          <p:nvPr/>
        </p:nvPicPr>
        <p:blipFill>
          <a:blip r:embed="rId3" cstate="print"/>
          <a:srcRect/>
          <a:stretch>
            <a:fillRect/>
          </a:stretch>
        </p:blipFill>
        <p:spPr bwMode="auto">
          <a:xfrm>
            <a:off x="323528" y="4653136"/>
            <a:ext cx="2921124" cy="1685925"/>
          </a:xfrm>
          <a:prstGeom prst="rect">
            <a:avLst/>
          </a:prstGeom>
          <a:noFill/>
        </p:spPr>
      </p:pic>
      <p:pic>
        <p:nvPicPr>
          <p:cNvPr id="137220" name="Picture 4" descr="C:\Users\ALTOND\Pictures\Syria sarin gas.jpg"/>
          <p:cNvPicPr>
            <a:picLocks noChangeAspect="1" noChangeArrowheads="1"/>
          </p:cNvPicPr>
          <p:nvPr/>
        </p:nvPicPr>
        <p:blipFill>
          <a:blip r:embed="rId4" cstate="print"/>
          <a:srcRect/>
          <a:stretch>
            <a:fillRect/>
          </a:stretch>
        </p:blipFill>
        <p:spPr bwMode="auto">
          <a:xfrm>
            <a:off x="4283968" y="2852937"/>
            <a:ext cx="2948558" cy="1368152"/>
          </a:xfrm>
          <a:prstGeom prst="rect">
            <a:avLst/>
          </a:prstGeom>
          <a:noFill/>
        </p:spPr>
      </p:pic>
      <p:pic>
        <p:nvPicPr>
          <p:cNvPr id="137222" name="Picture 6" descr="C:\Users\ALTOND\Pictures\Syria mass graves in Sadad.jpg"/>
          <p:cNvPicPr>
            <a:picLocks noChangeAspect="1" noChangeArrowheads="1"/>
          </p:cNvPicPr>
          <p:nvPr/>
        </p:nvPicPr>
        <p:blipFill>
          <a:blip r:embed="rId5" cstate="print"/>
          <a:srcRect/>
          <a:stretch>
            <a:fillRect/>
          </a:stretch>
        </p:blipFill>
        <p:spPr bwMode="auto">
          <a:xfrm>
            <a:off x="4499992" y="4581128"/>
            <a:ext cx="2847975" cy="1744216"/>
          </a:xfrm>
          <a:prstGeom prst="rect">
            <a:avLst/>
          </a:prstGeom>
          <a:noFill/>
        </p:spPr>
      </p:pic>
      <p:pic>
        <p:nvPicPr>
          <p:cNvPr id="7" name="Picture 2" descr="C:\Users\ALTOND\Pictures\Syria Support Syrian Christians.jpg"/>
          <p:cNvPicPr>
            <a:picLocks noChangeAspect="1" noChangeArrowheads="1"/>
          </p:cNvPicPr>
          <p:nvPr/>
        </p:nvPicPr>
        <p:blipFill>
          <a:blip r:embed="rId6" cstate="print"/>
          <a:srcRect/>
          <a:stretch>
            <a:fillRect/>
          </a:stretch>
        </p:blipFill>
        <p:spPr bwMode="auto">
          <a:xfrm>
            <a:off x="467544" y="332656"/>
            <a:ext cx="4104456" cy="2009775"/>
          </a:xfrm>
          <a:prstGeom prst="rect">
            <a:avLst/>
          </a:prstGeom>
          <a:noFill/>
        </p:spPr>
      </p:pic>
      <p:pic>
        <p:nvPicPr>
          <p:cNvPr id="8" name="Picture 5" descr="C:\Users\ALTOND\Pictures\Syrian image of murdered unborn child-Aleppo Hopsital.jpg"/>
          <p:cNvPicPr>
            <a:picLocks noChangeAspect="1" noChangeArrowheads="1"/>
          </p:cNvPicPr>
          <p:nvPr/>
        </p:nvPicPr>
        <p:blipFill>
          <a:blip r:embed="rId7" cstate="print"/>
          <a:srcRect/>
          <a:stretch>
            <a:fillRect/>
          </a:stretch>
        </p:blipFill>
        <p:spPr bwMode="auto">
          <a:xfrm>
            <a:off x="5580112" y="332656"/>
            <a:ext cx="2664296" cy="2266950"/>
          </a:xfrm>
          <a:prstGeom prst="rect">
            <a:avLst/>
          </a:prstGeom>
          <a:noFill/>
        </p:spPr>
      </p:pic>
    </p:spTree>
    <p:extLst>
      <p:ext uri="{BB962C8B-B14F-4D97-AF65-F5344CB8AC3E}">
        <p14:creationId xmlns:p14="http://schemas.microsoft.com/office/powerpoint/2010/main" val="3164388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1331640" y="889381"/>
            <a:ext cx="619268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Aymenn al-Tamimi says: </a:t>
            </a:r>
            <a:r>
              <a:rPr kumimoji="0" lang="en-GB" sz="3200" b="1" i="1" u="none" strike="noStrike" cap="none" normalizeH="0" baseline="0" dirty="0" smtClean="0">
                <a:ln>
                  <a:noFill/>
                </a:ln>
                <a:effectLst/>
                <a:latin typeface="Calibri"/>
                <a:ea typeface="Calibri" pitchFamily="34" charset="0"/>
                <a:cs typeface="Times New Roman" pitchFamily="18" charset="0"/>
              </a:rPr>
              <a:t>“</a:t>
            </a:r>
            <a:r>
              <a:rPr kumimoji="0" lang="en-GB" sz="3200" b="1" i="1" u="none" strike="noStrike" cap="none" normalizeH="0" baseline="0" dirty="0" smtClean="0">
                <a:ln>
                  <a:noFill/>
                </a:ln>
                <a:effectLst/>
                <a:latin typeface="Times New Roman" pitchFamily="18" charset="0"/>
                <a:ea typeface="Calibri" pitchFamily="34" charset="0"/>
                <a:cs typeface="Times New Roman" pitchFamily="18" charset="0"/>
              </a:rPr>
              <a:t>In case ISIS</a:t>
            </a:r>
            <a:r>
              <a:rPr kumimoji="0" lang="en-GB" sz="3200" b="1" i="1" u="none" strike="noStrike" cap="none" normalizeH="0" baseline="0" dirty="0" smtClean="0">
                <a:ln>
                  <a:noFill/>
                </a:ln>
                <a:effectLst/>
                <a:latin typeface="Calibri"/>
                <a:ea typeface="Calibri" pitchFamily="34" charset="0"/>
                <a:cs typeface="Times New Roman" pitchFamily="18" charset="0"/>
              </a:rPr>
              <a:t>’</a:t>
            </a:r>
            <a:r>
              <a:rPr kumimoji="0" lang="en-GB" sz="3200" b="1" i="1" u="none" strike="noStrike" cap="none" normalizeH="0" baseline="0" dirty="0" smtClean="0">
                <a:ln>
                  <a:noFill/>
                </a:ln>
                <a:effectLst/>
                <a:latin typeface="Times New Roman" pitchFamily="18" charset="0"/>
                <a:ea typeface="Calibri" pitchFamily="34" charset="0"/>
                <a:cs typeface="Times New Roman" pitchFamily="18" charset="0"/>
              </a:rPr>
              <a:t>s ambitions to a global caliphate were still not apparent to anyone, ISIS</a:t>
            </a:r>
            <a:r>
              <a:rPr kumimoji="0" lang="en-GB" sz="3200" b="1" i="1" u="none" strike="noStrike" cap="none" normalizeH="0" baseline="0" dirty="0" smtClean="0">
                <a:ln>
                  <a:noFill/>
                </a:ln>
                <a:effectLst/>
                <a:latin typeface="Calibri"/>
                <a:ea typeface="Calibri" pitchFamily="34" charset="0"/>
                <a:cs typeface="Times New Roman" pitchFamily="18" charset="0"/>
              </a:rPr>
              <a:t>’</a:t>
            </a:r>
            <a:r>
              <a:rPr kumimoji="0" lang="en-GB" sz="3200" b="1" i="1" u="none" strike="noStrike" cap="none" normalizeH="0" baseline="0" dirty="0" smtClean="0">
                <a:ln>
                  <a:noFill/>
                </a:ln>
                <a:effectLst/>
                <a:latin typeface="Times New Roman" pitchFamily="18" charset="0"/>
                <a:ea typeface="Calibri" pitchFamily="34" charset="0"/>
                <a:cs typeface="Times New Roman" pitchFamily="18" charset="0"/>
              </a:rPr>
              <a:t>s official Twitter account for Raqqa province had this to say on the imposition of the dhimmi pact: </a:t>
            </a:r>
            <a:r>
              <a:rPr kumimoji="0" lang="en-GB" sz="3200" b="1" i="1" u="none" strike="noStrike" cap="none" normalizeH="0" baseline="0" dirty="0" smtClean="0">
                <a:ln>
                  <a:noFill/>
                </a:ln>
                <a:effectLst/>
                <a:latin typeface="Calibri"/>
                <a:ea typeface="Calibri" pitchFamily="34" charset="0"/>
                <a:cs typeface="Times New Roman" pitchFamily="18" charset="0"/>
              </a:rPr>
              <a:t>‘</a:t>
            </a:r>
            <a:r>
              <a:rPr kumimoji="0" lang="en-GB" sz="3200" b="1" i="1" u="none" strike="noStrike" cap="none" normalizeH="0" baseline="0" dirty="0" smtClean="0">
                <a:ln>
                  <a:noFill/>
                </a:ln>
                <a:effectLst/>
                <a:latin typeface="Times New Roman" pitchFamily="18" charset="0"/>
                <a:ea typeface="Calibri" pitchFamily="34" charset="0"/>
                <a:cs typeface="Times New Roman" pitchFamily="18" charset="0"/>
              </a:rPr>
              <a:t>Today in Raqqa and tomorrow in Rome.</a:t>
            </a:r>
            <a:r>
              <a:rPr kumimoji="0" lang="en-GB" sz="3200" b="1" i="1" u="none" strike="noStrike" cap="none" normalizeH="0" baseline="0" dirty="0" smtClean="0">
                <a:ln>
                  <a:noFill/>
                </a:ln>
                <a:effectLst/>
                <a:latin typeface="Calibri"/>
                <a:ea typeface="Calibri" pitchFamily="34" charset="0"/>
                <a:cs typeface="Times New Roman" pitchFamily="18" charset="0"/>
              </a:rPr>
              <a:t>’”</a:t>
            </a:r>
            <a:endParaRPr kumimoji="0" lang="en-GB" sz="3200" b="0" i="0" u="none" strike="noStrike" cap="none" normalizeH="0" baseline="0" dirty="0" smtClean="0">
              <a:ln>
                <a:noFill/>
              </a:ln>
              <a:effectLst/>
              <a:latin typeface="Arial" pitchFamily="34" charset="0"/>
              <a:cs typeface="Arial" pitchFamily="34" charset="0"/>
            </a:endParaRPr>
          </a:p>
        </p:txBody>
      </p:sp>
      <p:sp>
        <p:nvSpPr>
          <p:cNvPr id="126979" name="AutoShape 3" descr="data:image/jpeg;base64,/9j/4AAQSkZJRgABAQAAAQABAAD/2wCEAAkGBxISEhUUEhQWFhIXFxUVFBQYFhQVFBUVFBQWFxQUFBUYHCggGBolHBQUITEhJSkrLi4uFx8zODMsNygtLisBCgoKDg0OGxAQGiwkHyUsLCwsLCwsLCwsLCwsLCwsLCwsLCwsLCwsLCwsLCwsLCwsLCwsLCwsLDcsLDIsNysrK//AABEIAPMAzwMBIgACEQEDEQH/xAAcAAACAwEBAQEAAAAAAAAAAAAEBQMGBwIBAAj/xAA+EAABAwIEBQIEBAIKAQUAAAABAAIDBBEFEiExBhMiQVEyYQcjcZEUgaGxM0IVJENSYnKSwdHhUwgWovDx/8QAGQEAAwEBAQAAAAAAAAAAAAAAAAECAwQF/8QAJhEAAgICAwACAwACAwAAAAAAAAECESExAxJBBGEiMlETgUJDcf/aAAwDAQACEQMRAD8AumGy5mmN2jgjsLblBaosQEcjW1EHoOht7FTUcwOnkFeWk1+LOx08iylpi+clKOOsaA+Sy3v/AJlYqeURMlc7Q2OUqkYbRfiKgvk9DbvJP+EoxQgam5dBTmsqDaV4+WzY/mstxjF5auQySWF9rBN/iDjhq6pzQflM0aO2m6QwwFxsF2cUKVvZjOeSFrVI2mcU/wAPwkd9B3KJnhjbsdFbk7Mr/hWxROUZge0gjcG4Th0w7bKFk173VJMLL3wxxUyaHLUdMrNGnYEK2YRxFTPBbnA7brGHPFtdVA59vSbFYv4qu0zoXyMUzfKStguWtkb90a92WIHceey/ORmlGzyPurrwR8Q3U55dWOZDtmOttllL4zWUy1zJqmaq3FWCwIN1LDiF9Q0oTC8SoqwF0BDj4Nh+iOg6dMq5ZKnktUTx1zTqd1xNUNINzb2UfLzO2FkLX2DrKb8GkiNrwMxWc1zxznkedVfZ5gWmw7Kgvj+a4e614QmWbC6kU9KX93Xsq3SQc1zp5dIm3N9tQjK15kDImb3tZI+P8REbGUsWmgMlvI3VK5TpB26xsR43jLqqQnaMaN86IE2somWAsFy92hXeoqKpHHJuTtj+lF6Z3sq81WLC9aR49lXgELYWbV8GeIPxVPJTP9TLuH5rQcNp2gdQ6h2WA/Bqv5OIgdngNX6Kqo/maeQseWGexUZeFX42kHLDBo4kqqY9mpcOe4Gz3XF+9iFZ+L8r5x5FlS/jLVFtNHGNjY/oudK5UaN1GzI6Vt9T6nEp/RUgaPdL8MgvY+E7AXbJnI2fXO17BJK+qu4gHQJjWVXSWjfykB6b31KqEKyyoqgiFx3Knedrbd0JE07u27BFSHT2Wtg0fSOtrbRBF+t7Il7tLFRVFhayTEiRxBaPKjkeDoApH6gKCSwSZaJsOrpaWQSQuIIO3Y+1lu/C3EzK6FtiGyj1DzZfn0EprgOLOpZmPabAEX99Qufm4lNfZrxzrDP0HJPlKDqagO7a+VG2vbNGyRliCBfzdCVEh7LzHh0zrS9PKk2Jy9+3uqecwlfmFjfY7qziUg3OhBuFXKqcyzucdwVtx6ZHIE4GzqklP8ouFnWN1PNne873NlohvHTvP94ELM631ldPBHLbMeV6RwuXnQr65Xj10mJYcBF6aX6Kut7qwcNOvDK1IHCxI90lsLGXBYljroHZD/Eav1XUAEjyRdfnnh7jcy1UMbadgzPAv3F+6/RfLtlv4S5E2gTKjirPnDN3WbfG4WdC3tlH7LTOInWqGj3WffHlmsJt2H7Llj+xc3+JQcMZojjshKV4a0IKqq3302XZGN5MVgInlABS51KXHMdlI2QE6qKSoJ0Gy1bGdiZtstkNlcdtuykpoS9wa0K8cNcMEuBeNNFjKdGsOPsUrkOuAd1M6kJO2gWtRcCM5md23hSYlwzHbKwKf8hovjmQOFzZdMw8uK0d/CDWtv3UFNgmUbKXylL41Mz+WlA0KjLAek79irjiuC6EgKm1LHNdr2VwmmY8nH1ZaOEMVlidlabj+7utDjqg8AkW8rGaPEjFNHKOxAI9ltMEwnjbK1oaHC65fkQSdm3DJtHE7Q4WDbuOgVfo8PfzXNOhurAS5ti31IfDC4zkyaudcrLi9HyguL0Lvwjj3AKy5+DTk3HdbdisZfRTtG4a4377FYO2tmsRzDobLs4tHNPLDBgE/lff+35z3CE/Gzf+Ry8/Gzf+Ry1yIsnD+EvibJneATsgjwrISTzW6m/ZR4DG+XmF8hNtkp58uZw5h0JU5sRYPhZRczEo7C+Uhy/Ux3WG/wDp7wYmSWpcNLZWn3BW4/7qpsSKjxG3+sN+qofx2bcQfQfsr7xQQJWlUP46fw4D7D9lyr9jSX6man0/lohpXi3upqh1h9kDlvqSu5aMmfNZ0m/dcwMubKN82uXsiMOd1gFDopIvfCWFRjrIC0CkaNMo/RVHAqazQSbN7lH4lxpHB0xgGw1K4+rmz0E4wiXqCAkaqKalWQTfEuoz3aOm/sm1F8RXSWDhYrRxSRMZpvDNCFIO6CqYGNSGPiXML3SPF+LMhNtSsqTwjXtWWyy1lMCDYLPeK6ENBIFvKCqeMqhx02/JSVOLfiISHepWuNppo5+TkjJNFZc4W9wto4HrObSNB3aND+axOT0lbB8P5wKPS1+/3S+T+qZlw7LRJB0HykuDAtnIJuUzgmJ3SukeBUucdrrn4tmnJrJa6WAOErD/ADtsF+ecZpDDUzRnQ5zb6XX6MoXDK2UagFZV8acC5U7Kpo6Xjq8XK6oYZzyKA1eL0L5y2E2POEv7UeUheLPf/mKecJ+t/wD97JNVM+Y//MUl+xOT9XcK8PsoacQM2uTf6qXFJnF7I2HU6n8kdVVAjYXu7BI8AmMsrpHd75fospzVpf0pLAFxYPmMH0v+ionxzHyYPoP2V+4p0kaqH8cjenh+jf2WUcyHL9DJa6Tb6IEy9kZXDRpHsiJKCB0V2OPN3suxOkTGPZCYlEUrTmae91C1p2O6PwiEvma0bbpy0CWS9YhiOSnY1ruojUfkqi9mcm7reVeaXh2ObQuIck+J8MOjcQNbfqFzxaR1cibZV307NmG9t1JTUznekbJ3S4W6+WNgudynE2D5IHC9pLKnJExhKrI8BLeU4ZS57Qb2VOxB5fI64I12/NbH8NKdscJa9gLju47nUqn8b4WG1pcxtge3bdKknZpyRk4lHjc3Yt1Rhez+UaDdNJ6B1z0fnZT0GDNAIcN90+xh0ZT6ynDSSNjqtT+H8LWU4N9D/wArOcYp71AibsdP+1qGA4UIYWsDrm2vssvktdUh8Sy2PaZ4ac7vQNfqk2GVbKiqeAOjWwRJoQQczzYdroDh+LJU7WGtllxIvkyXDhaQAup39tW390bj+AsrqZ9NL69Sx3uNgkct2y5huNQfP1VvpJxOwOabSN383Wy2ZS0fl7E8MlpJnQTAte06X/mHayiyr9G8XcJ0+Jx5ZRkqG+l43J7XKxHiDgWuoXEOYXx30eNdFspWZkXCDrSvB7/8JZVNtK8f4ijuFNKizmPG/Y+FxLh1RNUPbDE4gEm9keiZvNdixq3gNuIxsPJVqwqlEbB5S2kp6ZnpIR8VXGP5v1XFBfl2ls3axSE/F8gb1HtsFnnxoc51NCXC1w2w/JaZUtjmku86DYdll/x0qw4xMbsAPoNFcFmyJ/rRnsbA5gzdkfhnDuZ2Y+gjfsg6Rl22Vm4eqTy3RHfW3lbNlfEcXLrL0puO0TYpC1hzHvbsiOBQPxFynkfD5jzyP6ib+6VYPT8uUkdyq7fjRc+PpM05gBsR902p2MeOsXPlVKkr9BdM4azTdZxdHUqYxngjZfZVyveHyBrWnde4hi4By7krj8b+GtLILg6/RNu8DTSLdgDbObcWtoh+PsOD7PZ6xZU8/ENjn9OgKhxbjElu+v1T8omUo7TGlE7M0AjqG66rG6aKsU+JPFpPumrsWa5mhUUHeNFfdRZ65tthYlWbGcY6iyLpDbAnyuOFixmeaW2oIF0gmntM6QjoPptsoku7OLklSpF44VcJbGTQX37JniNK2KqYWkEEFVzg6YOdZxs0+ke6e47UNikZfWwspguroabcUHP6jb7FEUnOY4OZ6h+oUeG4rGR6SfyTaLGGjZh+y1pXYw+kxWKbR/y5RuDoSj+YbWIDm+CLqv1EzJXBxjLXDuBqfqimYvJa2TT6I7f0lxCXYbSE35IB82CLpmwxj5UYHnQJW7FZToI/0Xn9IzjaMfZHZC6hP9Cwg/8Aa6bhkXYfqhJZHbZh90VSXtq5v3Qq0iqkEwUUR0yrIvjjFGyWNrBYkC616FwzDrb91jPxoZ/WmdQPToQe6qtES0VKKldEBm77IyhkcJAW/n9EmpauV/ra5wGxAJCYMva+rf0Kb3kw07Ro9BTRSMzB4uRq1VHiSgEEwynfslVPPIzVjj90olxOR9SDI4kX83Qo3o7X8iM452W3PZSOqHZbDdDzODhcKSm7KWaJhGF0gac79T4Tt7WyxkPsGlIMRqHZTyx1BVmGqqalxa4lhHbYISsrstMZ4zwlCNYni/1SNuEFrvmPuOys9DwbK9pLprHt1JVj2AmAXzlx+t1abM5PjvBPE4MAF7t2shpm5CbbFAYVTy+p5OXsjah1yB3Q0TLGxlUzAxNjJ00Kgiq7fLyZm9iuahwLQ3vtdQmR8VmgA37qKwcU3bCsDe78S0g2YDt7q8VTLyhzjdZ++YaEaW3+vdXbhmtjmizSG2T0+Sjr6acU/C24YABoE7p5fb9FUsN4mj2EbjbT0pqzig/ywu/0qdm7+iwGoI7fopWVB8fokLOKJO0J/wBK5k4knPph/wDinbJosfO72UTKx/j9FXP6drD/AGQ/0ldf05Wn+yH2KOzHSELcHnkAe2e7drphS4FPlJM2yV/C7EnSQOa6+hJ1VxjkuNEdGvR97QhpsNcXfxDf81n3xLoDFKA52a4+2i27D2DMOkLJfjWf6yweyEqZEpWqZUsK4ifTM5fKzjzouJ69878xblHhBv8ASEVTuuRm2WizkwlJ6JQf/wASzE8PDhnZo4J4WxdiV8Y43dIuXHQBNJom6IMNqrxgHdHRyW1QdRQmLQ+odlJSS33UyO6LHFFIL+6ncYQ7M5uvlR09PcXC6xHDi9um6lSo6IzrKVjSaancwZX2PhLK51M1t3G7lWKvAKkatuuIcDn3kurtPIPmS/45CZpg7bbshWjW/hGClsLFfYY5suaEWEg2J7ops5ORvLI4LPaTtb9ULG9zzpoAveU8lzRoWkgj6d16xjWtJB6v0KX/AIcRw8C1hq7wnvCMOd1n6W7JPGejbr8r3DqtzXgtvmO6dXsqLpm04O1tgWsH6J/HJYaNH2Cz3hXiBzJRHIOh1gD7rQY5uw2U9cnRdhLKg+B9guxUfT7BRZjbsog9pO+qukLIUKgk9rfQLwzG+lvsEG+sYDZxsimTQ2uHt+6MAYdwrxEKUlrh0nurfHx3TNbe/wCiyilcJJA1+gV0puGIXAWBtbdDdbFxttFrpfiJTBwN9PoVQfiFi7KyXmsN2jRWXDeF6YhwI7Kl8VULISWxAgX2KhSTZU9ZEXNLgAeyMj2QEWyOYbC/ZaNfw5icNCtvw5wTnPlnfoyNhLT2LhdVCON81o4Gl7ydLagebrdOFcJEOHmGQdZbqG73N1UI5Kjsx6CoM8s5duHWCW1THRuv2TKgj5VTOztmNvO/dE4hS5gsm8nb1bQFheN5TYq0UuMMss/q6JwNwovxb2iyfVMS5XDZo1XxHGBpZLJsea4KiPqHE6qaFzkdKQ/8zY8xCuzWASWumMM8cjfI/dFU0dzcrjG4MzPcIi6dkPKsv+J4Cyopm1VPoQ0cwDv5VLjroJBltZw33V2+GFVJJSlrv4TfV72GydVXA1FU2c0Fhdt2W0uO9HNKBl7rXAvcDW/+y7bOwHNbL2Vqxr4UVDDemeHAakblVqvwGrh/iROLRpfKsetbM9sNfWvyNyauvoUyp8ZxMgBrTp3uq/RTGORocCBfRaRhdS0tFrJPBvB4EbazF3bXH5qSODFHa3LT+6u9I8ou/dK2WUmHA6+U3fIWrt/CFXuJyr1GV266EFn5yiie6RpLbR39XutMo6owtZzRljLel299NFTuGpZq1/4SQsZA3VztjrvYq3VWDtjc2mLy+G143XuQBsu/ih1WrIg60F0E1szht2VR4/hs0P8AI2/JO6SV/MMLGOc4aXGo9rpxJ8M5awtNS/Kwdhv+64IwfbBpJrqYvSFzyGRNL3nsAf3WicLfCyqqLOqiYo98vlalhnDtHhsREEbS8W6nC5+6PgrJTYnuNhsulQRgoAGCYFR0Y5dPG3mgeuwvdHYTGRI7Oeo9vZD1rbPYdidyiZYg5zc1w4EFp7E+60SG0YlxXBycTksLBzv+UQACEz+K9G9tTHJIBc7Ebd90opZNAuLkVM7OPMQGvp0jqqZWuobok1VElFilGxBFFrqimsUzo101nlUZqJJSssua5twioWqXDqPmzNaRcX1VJW6Kqi+cAYeRAAW5I9yf7xsrcYwwAnRv9n9Erw2nc2O9wIGfy9yQmlO4kc12x/hM7rqWEc7psmirHRgFupJ1+iIfXtfYSNBB3FggqmEhozaPJv7AFFMpyMt7ElDFgFnwOgkeQYQCNQdN1weF4P7M2R0wDXdVtVNGwX0vsUnCLBUhfDg7x6TcL2SIt0cEdh7C0ElynlBy30P/AAofFEbkxUyduw3XTqq2hRNXhnMZ8vR/Y9kooqZ5BEpu4G2iTjFDtsyehwaerjY6kjLXZurQi4utK4R4ImjIkq33sLBvj22V3iZHECImNa32FkJDMS1xNzqtotrKwSsO0TwUUEIcY2gOtq7uozWNDNXXK4mJs+w7IWlaXM12SGkjurfmY7TdG08Ia1uvZDPFmO02ClZITlta1gECrJHijrhthsiKduYA7ttv4XhidYga37Kj8fcdswu0NN1yu1cN7IsF9DP4m4Q6enBaA7L/AD31Gizugi0sdxp9kri+IdY6dnOcOQ4jM3wCe60t2ARVAbLRuBYQC4jse65uWDlmJ08MlHDKfLSFKaykPhaLJhdhqLlI6yhXPlbOik8ooz4SvmUxPZWz+hwVOMJDdbKrI6srsFASQANeyeYNgckLi8es/wAqe4DhhcCQ2zwe/hWCjwsOJdYl/a3ZdPHCss5+TkV0BPxWCBrTVfLjFvoXJ3Q1FNNaWKVpH8jbhUj4w0zW0bY3uaZS4ENHq7LHITUQ2yyPB8ZjZadleTPB+mMVa5oJdq7fTWwUFNUZslna2WN8K/EOqpzypvmsf03OpAK2fByxzGObs4X91VhVaOMXdYNJ87o+jPSDe/Shq+RpIb48qd1SA22m3bZAZrRBRzhxd7IqWYAEX7IPC6loa8my7FUHA2LbWKFsWaGFDUExg38oIVUcTiDq46rmVw5LADq69rdkmxG7CGH175jtbwlSYrLeXAaHY6IOmnaOY0b5kM2pYBYNc5w1vuFA6okEwJLWtcCdVXg8WNXVBI230QdFUnK5uUXDl5A9xGrhoSVAKctku52jhdLwVoZSyuIcLDUIeikJjvYaOtuvaVosN9L3UVNRAPe12axBcBdHg7R7jGK/h4JZr9QHQN76L83SQT1Ez53hxc9x3B2K/R1fSMkhyWN9b3WeYzjcVORTtiHMvq6wtZRJWC2U2DhlxaSW39kThGMVeFOHLuacnqj7e60Wkp2Oax2mo6gkdXgzJSQQbNJdZTmOUNPORtT/ABZoXFrXty30Og0vomP9VnvJFMDpfKSAqhNwtSutmjNjrcAaLyH4fBwD4ZXWJtYOIt9USSkvyRUJuLLS6HLbb8kXR4cZQ5/ZmuvdVnCBVxSinlaXtv0nfT6rQ5BFDG180gjYBctJsTos4cf5fR0cnNcceghJflMI7Brzta+5VE4y+IjqOX8PSAPc31P07qPjH4kxta6moP573f8AXwVScJwIvcM7rvOrnHUn81u34jlGFA+asl51QS5xOx7eysDcAjkc642UmFYQG2s4Xun9HA9pks9htZKrQZvZV4cFhga4kZnm+W/bwr1wk55hbduo7oKTDXyG92lO8JbljNgbtITjgVM4qL/iMpbfZETAi4yD2CCp589ZfK7t9EbX1LTKWZXXVArFxlcGPHLGvupYyGRXMYuR/sgaioaZeWA7TdMqiRuUBultNUeit0DOna7kjMW76KLHRzngjQAWv3NksxisZnjD3C7b5MvdTxh7ouY8gHNYN2NvNkFPVjegxASsJNoztpa/2Smtrgb7uykC5+qX0jWwS3JMpdoA06A/RM6lkjyWnKwO1AI10QJ0NGVTibtYLOAG66rHyXa4tFgQN0roY/lgF1yCdijzEOWbhx1umgtB0jnAkZrCwUdXLZ7HF5to1ewRNLGOyu13K9qom8q/cOSQdiWSZgzAOJ2tok+I0kLpmv5QcSA258p1DbR129SgxB7QxpzAkP7fVANgzKIjMBGAARbVB1VO8TA5QA4Bqdc9pPpJv4S+uI6HZHaOSQZsHFG8ZgRpe33UMdNLSyEMFw8aDwUxM2pOR29wuXzjmskcx2UFNDd2K+KeMhh0WctD6k9LWfXuswngrsScZZ3OyO1yWNgNx+6t+MQOq60zEfLabBrh+SsMfMYDGMrW2GtlDth4Unh/g9jN2i9/dWWDDGiVoDAmlDSWveRqHLRzWdYTUayJr7CI6Bot0D1LtlIM0gtbUar2NouOsepdxN+a/rG4TrAUGR0rW7OOy8pmgRy9ZGvhSw5r6PaeyFMjmtkGZp1CYUe0cTw1rwTvupDG4TXvc2JX0U7jFpbTVe88uLb69NkBkWUbX81z7A3U1XK8RuJjFvN17EA1xblcucYnYyEizgSe6YWyrclshuR8wen2Tc1xipwXDM7Na6T00uciL+8dH/8Aak4xcInMiabtDQT9VN5Bx/oRDK0O6AMn9/vdNDWh1st3uAtc6Wuq9QVUUjNOrLrlG6aUjnvGUWY062O+iPRYoPw9zw57S1o0uNUfTF5BDnaZSlAgbma6zjc2JunMIY0npdqqC1R7hsl4wHSOsCdFLPGwtIzOOl9lxQNHzABa3lHZv8TR0W/RHo7wDUb2lrCBe191JVsJYQI26arikqQGWzN6UYJWvDhv030S9DNEEYkyx2AGiFxOKTlgZjoSVJTy9Isx3Tova0us7od6bo9CmzlsZ6Os6goLFoXiNvWbXN0TRTuLWEtOgsvK9ryDppuEA0xS2gYGA5je4OydDl21ubjayTvxItjLbtBujKSuLmtu5qGFMIo4G9XQNihYKcGWM5G9+6liAOY5x3QTXMuw3890LQNfY0kpxnADG+ryuTCOc4ZG6qB0bc4Ob33XDWtM4s7dCCvsaspW9OgGtkufA0PePdFRPbcDmDR2qDz3mfaRu6FoOudhzadnLecxGiVUh0uXO09kbUTuEZHMbrohKSdwF8zTbRMSWTmYPdM3K4gX+ih4ro5BEXE3b31XFbWyPmbtoeyT8WYk8syvBAvb80Ogpizh0vfMAB8tt9UTjwdNL0gXGlkxw+iFPROkd6nDpS7h8al9i4lQDf8AASkw51LYgaE7j/dP4qrUFnUTvfYXSHCcTfrDILtdoD4ujcMJLnwhwa0HvuURQ2qG9U1zfU61tdD5RsEwe1pL3aIFkTcnpN+5uu6NzNu6oFIZU8rOa7rdY6I5zmAaXPbUJfE8cxh0HlNI6rQjO31X2TBSYLhsn8VpjbfS10daQnRrQLW3QQqG84guBui4pm2HST1W0KPRZaI6GJ9pAXEWIUs8ea93u2soY3uEr2iM2JU+Z5A0sL2SCmBUsYLHdbtCAinMbmyl7rEISCZ+aRtxv4U0k0gy9Q3tsnQV9gtTgEbWuJcT9Ubg+GR8triB3tdDYlnDSXytt4suKGo5jAI5RYdvClyWhqLoNcwAusxttVBJCAxnQ33QzmtBIJuTrddvyGJ3SdPdUDSDqxli2zW7BRsYBKy7W3IKFrZGHJu0ZRuV1yIuZG7NpY90B6F8gAAFjbl36FBSUzRKQGjuiZKFpN+aBqlslOWzfxhbWyS0KleyYwMyknYIWhgaQTfS+i4xCF4iIbIDe65w6mkEfrFkWKs7F+N2ZK3K46JTxNV5uWGdZJFwe3kr2tp55JnOLukJVDJI+rYxmrQRm++qlu8AWnHA5tM1hO4FgvqNrmwtFsp01G684lDOY0DTLZFwMLyCBYW37FHoZZU3nS/cbJnggvY9/K8XyEREPbIeY4X0tsomfxV8vk0brYY5xu36qw0sTcw0Gy+XyY36FSU7RKyzQvJOnbTqXy+R6QtC41D+d6j91M2Z2Qan1L1fIYgWkceafzU9V6B9V4vkxohrRmab69J/ZEcE07eUTlF9V8vlh/2/6LX6MKfE3mHQIp0Y5T9Avl8tUYsXCMOIBF9Ai6mBueIWGxXy+VIHsHqYh1aJNVtHMZ9Cvl8l4WC3+Y0dr7Lt8hGcA2F14vk0PwUCQ80C+h3H5JVgptWvtpqf3Xy+UTFHZZ6dofI/P1fVTVDyNAbDwvF8riEt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6981" name="AutoShape 5" descr="data:image/jpeg;base64,/9j/4AAQSkZJRgABAQAAAQABAAD/2wCEAAkGBxISEhUUEhQWFhIXFxUVFBQYFhQVFBUVFBQWFxQUFBUYHCggGBolHBQUITEhJSkrLi4uFx8zODMsNygtLisBCgoKDg0OGxAQGiwkHyUsLCwsLCwsLCwsLCwsLCwsLCwsLCwsLCwsLCwsLCwsLCwsLCwsLCwsLDcsLDIsNysrK//AABEIAPMAzwMBIgACEQEDEQH/xAAcAAACAwEBAQEAAAAAAAAAAAAEBQMGBwIBAAj/xAA+EAABAwIEBQIEBAIKAQUAAAABAAIDBBEFEiExBhMiQVEyYQcjcZEUgaGxM0IVJENSYnKSwdHhUwgWovDx/8QAGQEAAwEBAQAAAAAAAAAAAAAAAAECAwQF/8QAJhEAAgICAwACAwACAwAAAAAAAAECESExAxJBBGEiMlETgUJDcf/aAAwDAQACEQMRAD8AumGy5mmN2jgjsLblBaosQEcjW1EHoOht7FTUcwOnkFeWk1+LOx08iylpi+clKOOsaA+Sy3v/AJlYqeURMlc7Q2OUqkYbRfiKgvk9DbvJP+EoxQgam5dBTmsqDaV4+WzY/mstxjF5auQySWF9rBN/iDjhq6pzQflM0aO2m6QwwFxsF2cUKVvZjOeSFrVI2mcU/wAPwkd9B3KJnhjbsdFbk7Mr/hWxROUZge0gjcG4Th0w7bKFk173VJMLL3wxxUyaHLUdMrNGnYEK2YRxFTPBbnA7brGHPFtdVA59vSbFYv4qu0zoXyMUzfKStguWtkb90a92WIHceey/ORmlGzyPurrwR8Q3U55dWOZDtmOttllL4zWUy1zJqmaq3FWCwIN1LDiF9Q0oTC8SoqwF0BDj4Nh+iOg6dMq5ZKnktUTx1zTqd1xNUNINzb2UfLzO2FkLX2DrKb8GkiNrwMxWc1zxznkedVfZ5gWmw7Kgvj+a4e614QmWbC6kU9KX93Xsq3SQc1zp5dIm3N9tQjK15kDImb3tZI+P8REbGUsWmgMlvI3VK5TpB26xsR43jLqqQnaMaN86IE2somWAsFy92hXeoqKpHHJuTtj+lF6Z3sq81WLC9aR49lXgELYWbV8GeIPxVPJTP9TLuH5rQcNp2gdQ6h2WA/Bqv5OIgdngNX6Kqo/maeQseWGexUZeFX42kHLDBo4kqqY9mpcOe4Gz3XF+9iFZ+L8r5x5FlS/jLVFtNHGNjY/oudK5UaN1GzI6Vt9T6nEp/RUgaPdL8MgvY+E7AXbJnI2fXO17BJK+qu4gHQJjWVXSWjfykB6b31KqEKyyoqgiFx3Knedrbd0JE07u27BFSHT2Wtg0fSOtrbRBF+t7Il7tLFRVFhayTEiRxBaPKjkeDoApH6gKCSwSZaJsOrpaWQSQuIIO3Y+1lu/C3EzK6FtiGyj1DzZfn0EprgOLOpZmPabAEX99Qufm4lNfZrxzrDP0HJPlKDqagO7a+VG2vbNGyRliCBfzdCVEh7LzHh0zrS9PKk2Jy9+3uqecwlfmFjfY7qziUg3OhBuFXKqcyzucdwVtx6ZHIE4GzqklP8ouFnWN1PNne873NlohvHTvP94ELM631ldPBHLbMeV6RwuXnQr65Xj10mJYcBF6aX6Kut7qwcNOvDK1IHCxI90lsLGXBYljroHZD/Eav1XUAEjyRdfnnh7jcy1UMbadgzPAv3F+6/RfLtlv4S5E2gTKjirPnDN3WbfG4WdC3tlH7LTOInWqGj3WffHlmsJt2H7Llj+xc3+JQcMZojjshKV4a0IKqq3302XZGN5MVgInlABS51KXHMdlI2QE6qKSoJ0Gy1bGdiZtstkNlcdtuykpoS9wa0K8cNcMEuBeNNFjKdGsOPsUrkOuAd1M6kJO2gWtRcCM5md23hSYlwzHbKwKf8hovjmQOFzZdMw8uK0d/CDWtv3UFNgmUbKXylL41Mz+WlA0KjLAek79irjiuC6EgKm1LHNdr2VwmmY8nH1ZaOEMVlidlabj+7utDjqg8AkW8rGaPEjFNHKOxAI9ltMEwnjbK1oaHC65fkQSdm3DJtHE7Q4WDbuOgVfo8PfzXNOhurAS5ti31IfDC4zkyaudcrLi9HyguL0Lvwjj3AKy5+DTk3HdbdisZfRTtG4a4377FYO2tmsRzDobLs4tHNPLDBgE/lff+35z3CE/Gzf+Ry8/Gzf+Ry1yIsnD+EvibJneATsgjwrISTzW6m/ZR4DG+XmF8hNtkp58uZw5h0JU5sRYPhZRczEo7C+Uhy/Ux3WG/wDp7wYmSWpcNLZWn3BW4/7qpsSKjxG3+sN+qofx2bcQfQfsr7xQQJWlUP46fw4D7D9lyr9jSX6man0/lohpXi3upqh1h9kDlvqSu5aMmfNZ0m/dcwMubKN82uXsiMOd1gFDopIvfCWFRjrIC0CkaNMo/RVHAqazQSbN7lH4lxpHB0xgGw1K4+rmz0E4wiXqCAkaqKalWQTfEuoz3aOm/sm1F8RXSWDhYrRxSRMZpvDNCFIO6CqYGNSGPiXML3SPF+LMhNtSsqTwjXtWWyy1lMCDYLPeK6ENBIFvKCqeMqhx02/JSVOLfiISHepWuNppo5+TkjJNFZc4W9wto4HrObSNB3aND+axOT0lbB8P5wKPS1+/3S+T+qZlw7LRJB0HykuDAtnIJuUzgmJ3SukeBUucdrrn4tmnJrJa6WAOErD/ADtsF+ecZpDDUzRnQ5zb6XX6MoXDK2UagFZV8acC5U7Kpo6Xjq8XK6oYZzyKA1eL0L5y2E2POEv7UeUheLPf/mKecJ+t/wD97JNVM+Y//MUl+xOT9XcK8PsoacQM2uTf6qXFJnF7I2HU6n8kdVVAjYXu7BI8AmMsrpHd75fospzVpf0pLAFxYPmMH0v+ionxzHyYPoP2V+4p0kaqH8cjenh+jf2WUcyHL9DJa6Tb6IEy9kZXDRpHsiJKCB0V2OPN3suxOkTGPZCYlEUrTmae91C1p2O6PwiEvma0bbpy0CWS9YhiOSnY1ruojUfkqi9mcm7reVeaXh2ObQuIck+J8MOjcQNbfqFzxaR1cibZV307NmG9t1JTUznekbJ3S4W6+WNgudynE2D5IHC9pLKnJExhKrI8BLeU4ZS57Qb2VOxB5fI64I12/NbH8NKdscJa9gLju47nUqn8b4WG1pcxtge3bdKknZpyRk4lHjc3Yt1Rhez+UaDdNJ6B1z0fnZT0GDNAIcN90+xh0ZT6ynDSSNjqtT+H8LWU4N9D/wArOcYp71AibsdP+1qGA4UIYWsDrm2vssvktdUh8Sy2PaZ4ac7vQNfqk2GVbKiqeAOjWwRJoQQczzYdroDh+LJU7WGtllxIvkyXDhaQAup39tW390bj+AsrqZ9NL69Sx3uNgkct2y5huNQfP1VvpJxOwOabSN383Wy2ZS0fl7E8MlpJnQTAte06X/mHayiyr9G8XcJ0+Jx5ZRkqG+l43J7XKxHiDgWuoXEOYXx30eNdFspWZkXCDrSvB7/8JZVNtK8f4ijuFNKizmPG/Y+FxLh1RNUPbDE4gEm9keiZvNdixq3gNuIxsPJVqwqlEbB5S2kp6ZnpIR8VXGP5v1XFBfl2ls3axSE/F8gb1HtsFnnxoc51NCXC1w2w/JaZUtjmku86DYdll/x0qw4xMbsAPoNFcFmyJ/rRnsbA5gzdkfhnDuZ2Y+gjfsg6Rl22Vm4eqTy3RHfW3lbNlfEcXLrL0puO0TYpC1hzHvbsiOBQPxFynkfD5jzyP6ib+6VYPT8uUkdyq7fjRc+PpM05gBsR902p2MeOsXPlVKkr9BdM4azTdZxdHUqYxngjZfZVyveHyBrWnde4hi4By7krj8b+GtLILg6/RNu8DTSLdgDbObcWtoh+PsOD7PZ6xZU8/ENjn9OgKhxbjElu+v1T8omUo7TGlE7M0AjqG66rG6aKsU+JPFpPumrsWa5mhUUHeNFfdRZ65tthYlWbGcY6iyLpDbAnyuOFixmeaW2oIF0gmntM6QjoPptsoku7OLklSpF44VcJbGTQX37JniNK2KqYWkEEFVzg6YOdZxs0+ke6e47UNikZfWwspguroabcUHP6jb7FEUnOY4OZ6h+oUeG4rGR6SfyTaLGGjZh+y1pXYw+kxWKbR/y5RuDoSj+YbWIDm+CLqv1EzJXBxjLXDuBqfqimYvJa2TT6I7f0lxCXYbSE35IB82CLpmwxj5UYHnQJW7FZToI/0Xn9IzjaMfZHZC6hP9Cwg/8Aa6bhkXYfqhJZHbZh90VSXtq5v3Qq0iqkEwUUR0yrIvjjFGyWNrBYkC616FwzDrb91jPxoZ/WmdQPToQe6qtES0VKKldEBm77IyhkcJAW/n9EmpauV/ra5wGxAJCYMva+rf0Kb3kw07Ro9BTRSMzB4uRq1VHiSgEEwynfslVPPIzVjj90olxOR9SDI4kX83Qo3o7X8iM452W3PZSOqHZbDdDzODhcKSm7KWaJhGF0gac79T4Tt7WyxkPsGlIMRqHZTyx1BVmGqqalxa4lhHbYISsrstMZ4zwlCNYni/1SNuEFrvmPuOys9DwbK9pLprHt1JVj2AmAXzlx+t1abM5PjvBPE4MAF7t2shpm5CbbFAYVTy+p5OXsjah1yB3Q0TLGxlUzAxNjJ00Kgiq7fLyZm9iuahwLQ3vtdQmR8VmgA37qKwcU3bCsDe78S0g2YDt7q8VTLyhzjdZ++YaEaW3+vdXbhmtjmizSG2T0+Sjr6acU/C24YABoE7p5fb9FUsN4mj2EbjbT0pqzig/ywu/0qdm7+iwGoI7fopWVB8fokLOKJO0J/wBK5k4knPph/wDinbJosfO72UTKx/j9FXP6drD/AGQ/0ldf05Wn+yH2KOzHSELcHnkAe2e7drphS4FPlJM2yV/C7EnSQOa6+hJ1VxjkuNEdGvR97QhpsNcXfxDf81n3xLoDFKA52a4+2i27D2DMOkLJfjWf6yweyEqZEpWqZUsK4ifTM5fKzjzouJ69878xblHhBv8ASEVTuuRm2WizkwlJ6JQf/wASzE8PDhnZo4J4WxdiV8Y43dIuXHQBNJom6IMNqrxgHdHRyW1QdRQmLQ+odlJSS33UyO6LHFFIL+6ncYQ7M5uvlR09PcXC6xHDi9um6lSo6IzrKVjSaancwZX2PhLK51M1t3G7lWKvAKkatuuIcDn3kurtPIPmS/45CZpg7bbshWjW/hGClsLFfYY5suaEWEg2J7ops5ORvLI4LPaTtb9ULG9zzpoAveU8lzRoWkgj6d16xjWtJB6v0KX/AIcRw8C1hq7wnvCMOd1n6W7JPGejbr8r3DqtzXgtvmO6dXsqLpm04O1tgWsH6J/HJYaNH2Cz3hXiBzJRHIOh1gD7rQY5uw2U9cnRdhLKg+B9guxUfT7BRZjbsog9pO+qukLIUKgk9rfQLwzG+lvsEG+sYDZxsimTQ2uHt+6MAYdwrxEKUlrh0nurfHx3TNbe/wCiyilcJJA1+gV0puGIXAWBtbdDdbFxttFrpfiJTBwN9PoVQfiFi7KyXmsN2jRWXDeF6YhwI7Kl8VULISWxAgX2KhSTZU9ZEXNLgAeyMj2QEWyOYbC/ZaNfw5icNCtvw5wTnPlnfoyNhLT2LhdVCON81o4Gl7ydLagebrdOFcJEOHmGQdZbqG73N1UI5Kjsx6CoM8s5duHWCW1THRuv2TKgj5VTOztmNvO/dE4hS5gsm8nb1bQFheN5TYq0UuMMss/q6JwNwovxb2iyfVMS5XDZo1XxHGBpZLJsea4KiPqHE6qaFzkdKQ/8zY8xCuzWASWumMM8cjfI/dFU0dzcrjG4MzPcIi6dkPKsv+J4Cyopm1VPoQ0cwDv5VLjroJBltZw33V2+GFVJJSlrv4TfV72GydVXA1FU2c0Fhdt2W0uO9HNKBl7rXAvcDW/+y7bOwHNbL2Vqxr4UVDDemeHAakblVqvwGrh/iROLRpfKsetbM9sNfWvyNyauvoUyp8ZxMgBrTp3uq/RTGORocCBfRaRhdS0tFrJPBvB4EbazF3bXH5qSODFHa3LT+6u9I8ou/dK2WUmHA6+U3fIWrt/CFXuJyr1GV266EFn5yiie6RpLbR39XutMo6owtZzRljLel299NFTuGpZq1/4SQsZA3VztjrvYq3VWDtjc2mLy+G143XuQBsu/ih1WrIg60F0E1szht2VR4/hs0P8AI2/JO6SV/MMLGOc4aXGo9rpxJ8M5awtNS/Kwdhv+64IwfbBpJrqYvSFzyGRNL3nsAf3WicLfCyqqLOqiYo98vlalhnDtHhsREEbS8W6nC5+6PgrJTYnuNhsulQRgoAGCYFR0Y5dPG3mgeuwvdHYTGRI7Oeo9vZD1rbPYdidyiZYg5zc1w4EFp7E+60SG0YlxXBycTksLBzv+UQACEz+K9G9tTHJIBc7Ebd90opZNAuLkVM7OPMQGvp0jqqZWuobok1VElFilGxBFFrqimsUzo101nlUZqJJSssua5twioWqXDqPmzNaRcX1VJW6Kqi+cAYeRAAW5I9yf7xsrcYwwAnRv9n9Erw2nc2O9wIGfy9yQmlO4kc12x/hM7rqWEc7psmirHRgFupJ1+iIfXtfYSNBB3FggqmEhozaPJv7AFFMpyMt7ElDFgFnwOgkeQYQCNQdN1weF4P7M2R0wDXdVtVNGwX0vsUnCLBUhfDg7x6TcL2SIt0cEdh7C0ElynlBy30P/AAofFEbkxUyduw3XTqq2hRNXhnMZ8vR/Y9kooqZ5BEpu4G2iTjFDtsyehwaerjY6kjLXZurQi4utK4R4ImjIkq33sLBvj22V3iZHECImNa32FkJDMS1xNzqtotrKwSsO0TwUUEIcY2gOtq7uozWNDNXXK4mJs+w7IWlaXM12SGkjurfmY7TdG08Ia1uvZDPFmO02ClZITlta1gECrJHijrhthsiKduYA7ttv4XhidYga37Kj8fcdswu0NN1yu1cN7IsF9DP4m4Q6enBaA7L/AD31Gizugi0sdxp9kri+IdY6dnOcOQ4jM3wCe60t2ARVAbLRuBYQC4jse65uWDlmJ08MlHDKfLSFKaykPhaLJhdhqLlI6yhXPlbOik8ooz4SvmUxPZWz+hwVOMJDdbKrI6srsFASQANeyeYNgckLi8es/wAqe4DhhcCQ2zwe/hWCjwsOJdYl/a3ZdPHCss5+TkV0BPxWCBrTVfLjFvoXJ3Q1FNNaWKVpH8jbhUj4w0zW0bY3uaZS4ENHq7LHITUQ2yyPB8ZjZadleTPB+mMVa5oJdq7fTWwUFNUZslna2WN8K/EOqpzypvmsf03OpAK2fByxzGObs4X91VhVaOMXdYNJ87o+jPSDe/Shq+RpIb48qd1SA22m3bZAZrRBRzhxd7IqWYAEX7IPC6loa8my7FUHA2LbWKFsWaGFDUExg38oIVUcTiDq46rmVw5LADq69rdkmxG7CGH175jtbwlSYrLeXAaHY6IOmnaOY0b5kM2pYBYNc5w1vuFA6okEwJLWtcCdVXg8WNXVBI230QdFUnK5uUXDl5A9xGrhoSVAKctku52jhdLwVoZSyuIcLDUIeikJjvYaOtuvaVosN9L3UVNRAPe12axBcBdHg7R7jGK/h4JZr9QHQN76L83SQT1Ez53hxc9x3B2K/R1fSMkhyWN9b3WeYzjcVORTtiHMvq6wtZRJWC2U2DhlxaSW39kThGMVeFOHLuacnqj7e60Wkp2Oax2mo6gkdXgzJSQQbNJdZTmOUNPORtT/ABZoXFrXty30Og0vomP9VnvJFMDpfKSAqhNwtSutmjNjrcAaLyH4fBwD4ZXWJtYOIt9USSkvyRUJuLLS6HLbb8kXR4cZQ5/ZmuvdVnCBVxSinlaXtv0nfT6rQ5BFDG180gjYBctJsTos4cf5fR0cnNcceghJflMI7Brzta+5VE4y+IjqOX8PSAPc31P07qPjH4kxta6moP573f8AXwVScJwIvcM7rvOrnHUn81u34jlGFA+asl51QS5xOx7eysDcAjkc642UmFYQG2s4Xun9HA9pks9htZKrQZvZV4cFhga4kZnm+W/bwr1wk55hbduo7oKTDXyG92lO8JbljNgbtITjgVM4qL/iMpbfZETAi4yD2CCp589ZfK7t9EbX1LTKWZXXVArFxlcGPHLGvupYyGRXMYuR/sgaioaZeWA7TdMqiRuUBultNUeit0DOna7kjMW76KLHRzngjQAWv3NksxisZnjD3C7b5MvdTxh7ouY8gHNYN2NvNkFPVjegxASsJNoztpa/2Smtrgb7uykC5+qX0jWwS3JMpdoA06A/RM6lkjyWnKwO1AI10QJ0NGVTibtYLOAG66rHyXa4tFgQN0roY/lgF1yCdijzEOWbhx1umgtB0jnAkZrCwUdXLZ7HF5to1ewRNLGOyu13K9qom8q/cOSQdiWSZgzAOJ2tok+I0kLpmv5QcSA258p1DbR129SgxB7QxpzAkP7fVANgzKIjMBGAARbVB1VO8TA5QA4Bqdc9pPpJv4S+uI6HZHaOSQZsHFG8ZgRpe33UMdNLSyEMFw8aDwUxM2pOR29wuXzjmskcx2UFNDd2K+KeMhh0WctD6k9LWfXuswngrsScZZ3OyO1yWNgNx+6t+MQOq60zEfLabBrh+SsMfMYDGMrW2GtlDth4Unh/g9jN2i9/dWWDDGiVoDAmlDSWveRqHLRzWdYTUayJr7CI6Bot0D1LtlIM0gtbUar2NouOsepdxN+a/rG4TrAUGR0rW7OOy8pmgRy9ZGvhSw5r6PaeyFMjmtkGZp1CYUe0cTw1rwTvupDG4TXvc2JX0U7jFpbTVe88uLb69NkBkWUbX81z7A3U1XK8RuJjFvN17EA1xblcucYnYyEizgSe6YWyrclshuR8wen2Tc1xipwXDM7Na6T00uciL+8dH/8Aak4xcInMiabtDQT9VN5Bx/oRDK0O6AMn9/vdNDWh1st3uAtc6Wuq9QVUUjNOrLrlG6aUjnvGUWY062O+iPRYoPw9zw57S1o0uNUfTF5BDnaZSlAgbma6zjc2JunMIY0npdqqC1R7hsl4wHSOsCdFLPGwtIzOOl9lxQNHzABa3lHZv8TR0W/RHo7wDUb2lrCBe191JVsJYQI26arikqQGWzN6UYJWvDhv030S9DNEEYkyx2AGiFxOKTlgZjoSVJTy9Isx3Tova0us7od6bo9CmzlsZ6Os6goLFoXiNvWbXN0TRTuLWEtOgsvK9ryDppuEA0xS2gYGA5je4OydDl21ubjayTvxItjLbtBujKSuLmtu5qGFMIo4G9XQNihYKcGWM5G9+6liAOY5x3QTXMuw3890LQNfY0kpxnADG+ryuTCOc4ZG6qB0bc4Ob33XDWtM4s7dCCvsaspW9OgGtkufA0PePdFRPbcDmDR2qDz3mfaRu6FoOudhzadnLecxGiVUh0uXO09kbUTuEZHMbrohKSdwF8zTbRMSWTmYPdM3K4gX+ih4ro5BEXE3b31XFbWyPmbtoeyT8WYk8syvBAvb80Ogpizh0vfMAB8tt9UTjwdNL0gXGlkxw+iFPROkd6nDpS7h8al9i4lQDf8AASkw51LYgaE7j/dP4qrUFnUTvfYXSHCcTfrDILtdoD4ujcMJLnwhwa0HvuURQ2qG9U1zfU61tdD5RsEwe1pL3aIFkTcnpN+5uu6NzNu6oFIZU8rOa7rdY6I5zmAaXPbUJfE8cxh0HlNI6rQjO31X2TBSYLhsn8VpjbfS10daQnRrQLW3QQqG84guBui4pm2HST1W0KPRZaI6GJ9pAXEWIUs8ea93u2soY3uEr2iM2JU+Z5A0sL2SCmBUsYLHdbtCAinMbmyl7rEISCZ+aRtxv4U0k0gy9Q3tsnQV9gtTgEbWuJcT9Ubg+GR8triB3tdDYlnDSXytt4suKGo5jAI5RYdvClyWhqLoNcwAusxttVBJCAxnQ33QzmtBIJuTrddvyGJ3SdPdUDSDqxli2zW7BRsYBKy7W3IKFrZGHJu0ZRuV1yIuZG7NpY90B6F8gAAFjbl36FBSUzRKQGjuiZKFpN+aBqlslOWzfxhbWyS0KleyYwMyknYIWhgaQTfS+i4xCF4iIbIDe65w6mkEfrFkWKs7F+N2ZK3K46JTxNV5uWGdZJFwe3kr2tp55JnOLukJVDJI+rYxmrQRm++qlu8AWnHA5tM1hO4FgvqNrmwtFsp01G684lDOY0DTLZFwMLyCBYW37FHoZZU3nS/cbJnggvY9/K8XyEREPbIeY4X0tsomfxV8vk0brYY5xu36qw0sTcw0Gy+XyY36FSU7RKyzQvJOnbTqXy+R6QtC41D+d6j91M2Z2Qan1L1fIYgWkceafzU9V6B9V4vkxohrRmab69J/ZEcE07eUTlF9V8vlh/2/6LX6MKfE3mHQIp0Y5T9Avl8tUYsXCMOIBF9Ai6mBueIWGxXy+VIHsHqYh1aJNVtHMZ9Cvl8l4WC3+Y0dr7Lt8hGcA2F14vk0PwUCQ80C+h3H5JVgptWvtpqf3Xy+UTFHZZ6dofI/P1fVTVDyNAbDwvF8riEt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81260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TOND\Pictures\Syria John Moschos.jpg"/>
          <p:cNvPicPr>
            <a:picLocks noChangeAspect="1" noChangeArrowheads="1"/>
          </p:cNvPicPr>
          <p:nvPr/>
        </p:nvPicPr>
        <p:blipFill>
          <a:blip r:embed="rId2" cstate="print"/>
          <a:srcRect/>
          <a:stretch>
            <a:fillRect/>
          </a:stretch>
        </p:blipFill>
        <p:spPr bwMode="auto">
          <a:xfrm>
            <a:off x="4788024" y="836712"/>
            <a:ext cx="3566691" cy="2232248"/>
          </a:xfrm>
          <a:prstGeom prst="rect">
            <a:avLst/>
          </a:prstGeom>
          <a:noFill/>
        </p:spPr>
      </p:pic>
      <p:sp>
        <p:nvSpPr>
          <p:cNvPr id="3" name="Rectangle 2"/>
          <p:cNvSpPr/>
          <p:nvPr/>
        </p:nvSpPr>
        <p:spPr>
          <a:xfrm>
            <a:off x="539552" y="620688"/>
            <a:ext cx="4392488" cy="5078313"/>
          </a:xfrm>
          <a:prstGeom prst="rect">
            <a:avLst/>
          </a:prstGeom>
        </p:spPr>
        <p:txBody>
          <a:bodyPr wrap="square">
            <a:spAutoFit/>
          </a:bodyPr>
          <a:lstStyle/>
          <a:p>
            <a:r>
              <a:rPr lang="en-GB" sz="3600" dirty="0" smtClean="0"/>
              <a:t>The spiritual meadow is today a battlefield. Before the war the Christians of Syria accounted for between 4.5% and 10% of the population. </a:t>
            </a:r>
            <a:endParaRPr lang="en-GB" sz="3600" dirty="0"/>
          </a:p>
        </p:txBody>
      </p:sp>
      <p:pic>
        <p:nvPicPr>
          <p:cNvPr id="132097" name="Picture 1" descr="C:\Users\ALTOND\Pictures\Syria's missing bishops 2.jpg"/>
          <p:cNvPicPr>
            <a:picLocks noChangeAspect="1" noChangeArrowheads="1"/>
          </p:cNvPicPr>
          <p:nvPr/>
        </p:nvPicPr>
        <p:blipFill>
          <a:blip r:embed="rId3" cstate="print"/>
          <a:srcRect/>
          <a:stretch>
            <a:fillRect/>
          </a:stretch>
        </p:blipFill>
        <p:spPr bwMode="auto">
          <a:xfrm>
            <a:off x="4572000" y="3645024"/>
            <a:ext cx="4320480" cy="2746995"/>
          </a:xfrm>
          <a:prstGeom prst="rect">
            <a:avLst/>
          </a:prstGeom>
          <a:noFill/>
        </p:spPr>
      </p:pic>
    </p:spTree>
    <p:extLst>
      <p:ext uri="{BB962C8B-B14F-4D97-AF65-F5344CB8AC3E}">
        <p14:creationId xmlns:p14="http://schemas.microsoft.com/office/powerpoint/2010/main" val="2263921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C:\Users\ALTOND\Pictures\Syria Father Van der Lugt,.jpg"/>
          <p:cNvPicPr>
            <a:picLocks noChangeAspect="1" noChangeArrowheads="1"/>
          </p:cNvPicPr>
          <p:nvPr/>
        </p:nvPicPr>
        <p:blipFill>
          <a:blip r:embed="rId2" cstate="print"/>
          <a:srcRect/>
          <a:stretch>
            <a:fillRect/>
          </a:stretch>
        </p:blipFill>
        <p:spPr bwMode="auto">
          <a:xfrm>
            <a:off x="228600" y="3733800"/>
            <a:ext cx="2590800" cy="2664296"/>
          </a:xfrm>
          <a:prstGeom prst="rect">
            <a:avLst/>
          </a:prstGeom>
          <a:noFill/>
        </p:spPr>
      </p:pic>
      <p:sp>
        <p:nvSpPr>
          <p:cNvPr id="46081" name="Rectangle 1"/>
          <p:cNvSpPr>
            <a:spLocks noChangeArrowheads="1"/>
          </p:cNvSpPr>
          <p:nvPr/>
        </p:nvSpPr>
        <p:spPr bwMode="auto">
          <a:xfrm>
            <a:off x="0" y="611478"/>
            <a:ext cx="84604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In Homs, a Dutch priest, Father Van der Lugt, trapped in the old city, described how residents cut off for more than a year developed chronic mental health problems following the breakdown of social order. He said, </a:t>
            </a:r>
            <a:r>
              <a:rPr kumimoji="0" lang="en-GB" sz="3200" b="0" i="1" u="none" strike="noStrike" cap="none" normalizeH="0" baseline="0" dirty="0" smtClean="0">
                <a:ln>
                  <a:noFill/>
                </a:ln>
                <a:effectLst/>
                <a:latin typeface="Calibri"/>
                <a:ea typeface="Calibri" pitchFamily="34" charset="0"/>
                <a:cs typeface="Times New Roman" pitchFamily="18" charset="0"/>
              </a:rPr>
              <a:t>“</a:t>
            </a:r>
            <a:r>
              <a:rPr kumimoji="0" lang="en-GB" sz="3200" b="0" i="1" u="none" strike="noStrike" cap="none" normalizeH="0" baseline="0" dirty="0" smtClean="0">
                <a:ln>
                  <a:noFill/>
                </a:ln>
                <a:effectLst/>
                <a:latin typeface="Times New Roman" pitchFamily="18" charset="0"/>
                <a:ea typeface="Calibri" pitchFamily="34" charset="0"/>
                <a:cs typeface="Times New Roman" pitchFamily="18" charset="0"/>
              </a:rPr>
              <a:t>Our city has become a lawless jungle</a:t>
            </a:r>
            <a:r>
              <a:rPr kumimoji="0" lang="en-GB" sz="3200" b="0" i="1" u="none" strike="noStrike" cap="none" normalizeH="0" baseline="0" dirty="0" smtClean="0">
                <a:ln>
                  <a:noFill/>
                </a:ln>
                <a:effectLst/>
                <a:latin typeface="Calibri"/>
                <a:ea typeface="Calibri" pitchFamily="34" charset="0"/>
                <a:cs typeface="Times New Roman" pitchFamily="18" charset="0"/>
              </a:rPr>
              <a:t>”</a:t>
            </a:r>
            <a:r>
              <a:rPr kumimoji="0" lang="en-GB" sz="32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3200" b="0" u="none" strike="noStrike" cap="none" normalizeH="0" baseline="0" dirty="0" smtClean="0">
                <a:ln>
                  <a:noFill/>
                </a:ln>
                <a:effectLst/>
                <a:latin typeface="Times New Roman" pitchFamily="18" charset="0"/>
                <a:ea typeface="Calibri" pitchFamily="34" charset="0"/>
                <a:cs typeface="Times New Roman" pitchFamily="18" charset="0"/>
              </a:rPr>
              <a:t>He was murdered in April.</a:t>
            </a:r>
            <a:endParaRPr kumimoji="0" lang="en-GB" sz="3200" b="0" u="none" strike="noStrike" cap="none" normalizeH="0" baseline="0" dirty="0" smtClean="0">
              <a:ln>
                <a:noFill/>
              </a:ln>
              <a:effectLst/>
              <a:latin typeface="Arial" pitchFamily="34" charset="0"/>
              <a:cs typeface="Arial" pitchFamily="34" charset="0"/>
            </a:endParaRPr>
          </a:p>
        </p:txBody>
      </p:sp>
      <p:sp>
        <p:nvSpPr>
          <p:cNvPr id="52226" name="AutoShape 2" descr="data:image/jpeg;base64,/9j/4AAQSkZJRgABAQAAAQABAAD/2wCEAAkGBxQTEhUUExQWFhUXFxsXFxgYFxgYHBwYGhoXGBwYGxgYHCggGBwlHxcUITEiJSkrLi4uFx8zODMsNygtLisBCgoKDg0OGhAQGiwcICQsLCwsLCwsLCwsLCwsLCwsLCwsLCwsLCwsLCwsLCwsLCwsLCwsLCwsLCwsLCwsLCwsLP/AABEIALcBFAMBIgACEQEDEQH/xAAbAAABBQEBAAAAAAAAAAAAAAAEAAIDBQYBB//EAEEQAAEDAgMFBQYFAwIEBwAAAAEAAhEDIQQSMQVBUWFxBhMigZEyUqGxwdEUI0KC8GJy4ZLxBxYzwhVDU2OTstL/xAAZAQADAQEBAAAAAAAAAAAAAAABAgMABAX/xAAmEQACAgICAQUAAgMAAAAAAAAAAQIRAyESMUEEEyJRYTJCI3GB/9oADAMBAAIRAxEAPwDzeAN3mnUnk6C6dLm39oKUV5EtjoVItQn2gG5XO7BuNU0+LU34rhYdAJO7j6DVEyJwQRp16p+H2Y+octNpdx5deCt9ldl3RmruLG65BGY+ui01CmGNysAY3gNT13lRlkrorHG32U2zOy1KmQ6r437mj2R/+vkrt7pgDQbhYfD5JQFw8ApsskkNhcXSmygGzsps3TpTXFEwlx1kpXJugY4gR/1DzRbtUJiT4gVmGIQCkmM0TpWMPlPDlDKkaVjDpTpTAug3WAOansqkJkrkBYwUyoN6Fxey6VTUQeIgFdhSNdCKYHFMze0eztRvsHONeDv8rF41xDzLMhG5wg+YK9dZXUeM2dSrjLUYHdRcdCLhVjlolLFfR46QktxtLsHBmjUt7rvo77qrr7LNKGvYRwka+aqppkJY2jOsc4byFrNjVmijLiM0Fzp/nRU+I2cP0mOW5PpYWoGCYyxczu+6TLtUNidNss6W0qL/AA58pnRwGqObRfqIfbcdftZYQ0SSTxUlCtUp3Y5w6G3oj7etMKy76N6C0e0wz0XVkqfaesBBIPUX+BXEKn+D84kVPEOZYGRPkpcsnM3UatTtm4J9Y5KILp1Hu9SbBbPY/ZWnRIdU/NqC4aPYaefvH4LTmkTjByKTZWxH4gZg3u2zd7rCf6Rq4rXbM2XSoD8oS/fUdr5DRo6I2C439BoPsntChKbezojBIjPHU81xdeowUKHOuTYXWpOdZEAoUZTgmlYIimrpKjJQDQlyUyUnFYA6UNjTF7aqUvlQ4k+EhYKHUikXKBlS3kn5kwH2TtcCnFyGWlwHZ2WB1RxBdBGWIaDcSIusot9Cyko9lK0p8qfaeyn0ZuHM94fUbkE16ElQy2EApOhRtcnoGOj5pA81wLoCxhwcpGuKhDVIHrGCKdU7097WvEOAIOsiZQgSErbBVgWP7NMdemcp9R6blTYzZL2gtcLayLgx8lrKVQyiG1hvTJvsWl4PMq+zAdPghXYFzefwK9MxexqdSSBldxbb1GhVHjthVGSRFQctY6FVWX7JPEYYsG+FxX78O2btvzsuKnNE/bZuMNhW02CnSYKbODRc8ydSVNTp8UQBCbmXEztWjiic5dJlR3vKIDhCaE4u9ExxRRhxTCuZkxzoRYEODk17oCfhaDqjoZpvJ3LQ4TZNJglwDiNS7+QjGDYspqJlM5OgPkuOfBg/FbUODrNaAzkIlQ1Oz9Go7M7OXHUZo+HBO8LF9/7MjQpueYY0uPLd9kVU2LXAktHTMJWyp4JlJuVgAA158zxUGP8A0jz8kyxiPK29GPo7GrvnK0W18TQPmpn9m68XyT/eFo8E6TA62+qscUyQCd8g+Sb20B5WYL/lzEAey09HBdbsOv7g/wBQWyyEaObH9Vo43WV232tIcWUGCpEgukxwkAagIOMUFTk+hmG2FUztzZYzDNebTdbjEuBIDDDYvI15ALEbP2vWqCZDeWQfGZlGux9ZvtZXeWU/DRKpxi6C8cpbL2rgmyLgza4MGdxHCLKm2j2cgZqR/aT9dR5ozC7aYTldLSeOnqFdYJomIlrrbjfcTO5U+MxFygzAV8M+n7bC1MD1s8Zs8McWkHI8TE8fdn2ehsqrGdnrjI4eK7SZDXD/ALXDgoyx/RaOReSllOBUj9m1WuyuYQeenqmVWFpgx1F/ikaaHUk+h4PqkUwJwKAR5FlxKUgQiYe1PBUWZdYVjE7HqalXtf5IZxgLrZPTqgYINGm65a08yEkwMSQsFDnOXAuON1xxWaGOl3qo3OXXyonORtIAnGVE566XLlOk57srGlzuAG7isjDHOXMJQfWeGM1Op3AcSrah2UxL9Q1g4kg24wJlX+zsEyiO7pCSfacdSefAKkMbfZKeReDuEwlOi0NaBzJ48U6phw/xEQNw48yjmbPIGaRm6W6f5QrsSJLXCHDj9OIXSlRz/owDcpMxBkbxHnJIK4YkFMcwB7XEwJ8R5XWAEAWJKo8ZXJLnASALdBwgaozH401DkpA33xeEVh9mFrYi0LGKjZGKAe4GYInorZ2MaOBEzCZs7Z0vDiBJ04K3xGy6bG5nQOJtEcSVqM1ZkO2RJoBzQA0SXNAvyk741WNwugEgW81s9q7Vp4mp3bGgUdS4iMxG5rdzd871Di9lUwPDwBPJcWee9Ho4FUKaMvhsSWPtLxxjf9Vr8DgxUZmNyd6qaFPwOEDkeITBtl1GkQBN4ngf5KjF82PNUtBO0dkuAdBkzbl/PqqvY3aCrgqmSu09y6wJvkvEg8OIReF2vUddzbb44K6fhaeJokQ0ggxN7/QrojcNohOPLs1GILatAPAkN33uOPTggNnUg8vpOu1xkTuMaofsRXc7Cmi8y6kTT5lurfgY8kXkLKkgTlOv83aLpu1ZxvToHfRc2abv06SbjoVk9vGKsaWXoW0WCo0Pb7QsbXj/AHWZ2vsZtVxJJa6wBGnmClyJyQ2KXFmWDlIHLuNwFSl7Q8PvDT/CGaVztUdaafQUf90iFEHpwddAJJCeXmFFK7KwCem6fVEZwCg2vTs90QUOB5lJNzLqmElL1HUq8FqcZ2WDWgBzg73rQfLdvhNwWw6QM5XPO8Ot8Bqre07JvLEzNNznEBoLjyEo+hsCq4S/LTbxcRPoFqGseDlYwU28csegCIIZTHvv4nj8vRUWFeSbzPwZgdnGAS7vX/2gMHqbq/2Ps9tIEsETrNzEbypaFIuOd1h9eMb1LisQ72KQl59GjidyqopE3NsbjsQbMZd54aAcVJgcIGDnz3qTAbODBc5nH2jzRhAHTyREIJkIfF7MZUgmQRoQpa9ZguXAc5hAnbjDak19U/0NJH+o+H4rNo1M5/4EPfd1lcxOCAYQ94iIuAuH8U/9LKIO9xzu4+y23xTmbFp61M9V39Zt5NFghYQOhj6FLRwHvOJgxynTyRjtpCq3LSMyIJg36FTupMpiW0mDhDQL9d6o9q1XUWOqNeLXMyfETo0zvRYUrdEje1WH7stdUbnpOy+HUwdBG9Z/anaSpiJaTloe6B4ncJ4zwWZpRe2pJtz1U2JrVGCWs6ZhYzqbLlnlb0dsMEVssacVXNJ8MTlYN02Jceil2TsypSqOp5y+i9rjxyP1G+YOm9Ls9tNlUlj2BlWLDc4C0g7xrbdCte5m4P0XPK1oqpaFRbFJrSLgEeRO9Z7GUcj7jwu36wtf+GMDeh62AkeIKTtPQ6a6KjC4DIM1PxNOrSdLasJ48CiNjBzHkZSGuGkaH6QnHCFg8DiPkocPj3B2V++5IHxHFWjmJyg+0Gdm8YKdesJ1GbzuDbzW0qYeT/c0eq8+2MAMYA+IcHX5wSF6LTqy1hmfC0z1mF14HcTjzxqRDjXgCnz8PwsPUBVrfE9xLC4CJcCLft3+Sft6pBHSfiD6qXYskvc3fYcNSfiqeSIwMY63hIi4t8iqfaHZSm8yw5DwGnodFosVgC65YJncRb7qrrU3MMZiOElFxT7DFtdGXd2Zr58sCIJzTbpxVdjcK+i7LUEHrPx+i3zazok2AGs8Y/wosXgaRkd1mLoLjJuR/IspvEq0VWZ+TAMrQnTB38pn6r0LZOxWDRjKY42c63VH7U2dTrU3UyLbjvDuMpfZdDe8rPMW1PIqVhTMfhXUajmO1adeI3FcpOUdplidzkkxJYx6rWaXNIM/Y7iFT5sxtLXtJB6/ZWMYht5Y/wAiD9lWbUp1HQ4Mc2oP1AhwI91w38l2nAtBFTa7csO8L5iwJnmAE3D02nxOJji63pdC4Nv4hhkFlVmouOhHIrmIxAa0CqGtIEAuH/dosthLKoaZ1dMaRoFKzEACKbQOqzv4k3LKtMNG+C//AOqHftDET+W6mTxNNw+Ga61ho1DsNVdrUidwATDs4H2nvd+76BZultivUORjw5wMOdGVmbeABc9Pion4/EU69On3zXky6oACBTZuJcHakwAN6TkMomto7KpahgJ4u8R+KdVoj9UxzMD7KkdimzZzieIcR8SpaO1DpLnjgQHfEXQBQdUwAI8LoPJDsfVEgPzQd4lO/E03CRmpu4G4+CdhsZfxQD7w0jnK2w0V5qVqgc17oc0giBEtMzl5rJ9rsbnLKLJyU/E7m/8AwCtLtXtBhhUFFuIY6oZhrJdcaSWiABxWafgT3rg4gk+I/uvvQm6jY2JLkVeBpOJnKtTg8IHNMiUyhggNI0U7KpYbBcDlbO+taM7tnAvpObUo6tcHEcYN/UE9VcTMO3OvHlMeqftB2a8Rw3hNoPixkgcAs5hpF/SeMrZ1hSPcCEDRPX+b1JVgDVGyYLirTusqqpSkzusi8ZiBe6rK1Uh2toKiWRVbXxRa5r2yC1wI8iF62KcNEbssdA0Lx/aJzweBB+K9kxbR7Q0kehEL0PTfxOH1XZUdp2S3Nv8AmDCqtn4+pTqUAxrqgfDagZFmwCH34HdzKtsSM7Q075b9Pshtk0g0uynSo8NPENcRa9966H2cxcYppAs9zSdCQCI5iNVWuq4nQMbWb/S7IRz8Vj6o11ao6wJvw48bpow1Y2LyiYjfhHOjOA1szlLpPIGLQOCQZTYA3MTe0fIRddrYDLHeON+JUlOiGnwBjf6yQ488vBYJC6kQ4PgiCInn8lY0xbquNpCeQuSTJJ3Sd6c90oilJ2p2R31PO0fmM05je36hYRpXrQ0XnnarAilWLm+y+/7tT91z5o+UXwzvRVpJjKohJRs6D0Ds7gMVQaW1MQKxgFocJLRwNSZdO6R5q4p4l3dh7hd2gUeUMbAJJI1Jkk8TxJv0UpouMfpYAIJ16xuXbVI4Xsq9rl9MsrjxPbDXsFs1Mm8Tvb7Q6EInFYum1pc7LlgEzzE3B0hA7T21RpyKcVHjV7iMrY56T8lnaBqV3Zo7y8guBFMb5DdXnmYCRzXgeMH5CMRWdWP5TRTpToBlL/7jo1vxKiFcmzWuqcmQGjrUNvSUQ/DQPzT3nJ0Bo/a23rKKoNc4W8LRqSQGgchvSq2F0isfharmxUeWt9ymMg6Fw8R6iFNg9lACG5WN1sLk7zzKtaGAzkQTl4n9XPorqngacQWj0TqIjmZGsIOVgaXcalwP2C3xTMNjhSY+piaw7troBgNE5QcrWN1ixHXUrXv2KzUNCzH/ABM7Mirgi+m3x0fGI3t/WPr5J1EVyMbtX/iXUMswtNrGz7bwHO8mxA+Ky+O2tXxJmrWe7iCYF/6RZVTGyQBv0AEz0A9VfbK7E4+v/wBPDvAP6nwwep16LUZM1vY/CUsPhm1KgHeVSSLSSwWA0mIvCtu0WHdTqtqj2KjQOQcItPMXUO0Oy2KaGBlIvDKbWCC06TMCeN/VWPZ3HS0YPFUyJlrBUBGaIIbJ/UBEdFNxtUWi0vkiDZ2NGjrFTYmDvUmK7Iua78hwI1DHn1Af90OcNUp2q0nt4mJHkQuKeGSOqOWLIXkj6LtGOUpzjMx5LmSQouLRVOwqliQB5WQeKxiHfUjfPRDPM20+ZP0QbY1I46sXJtSibk33qdrQL/DX/dEPs0mMzjJDR/LLJWZsrMHs8PzF27d91vNh4icLTbJMDJfXwmxvvgBYjZVMvDyZHwFiCJ+NldUduMpYXvartS7LO8k5QAN+i7cKrZyZ4uS0F7Y2l3LSWkd45/d0WzcvMeKODZBKK2Ps5lNho65IgneT7TiebpPmvOuzzauJxjcU+HU2VYAJFpkhrW6nUSeJXpmzaxzkO1MyeYNwuiLshkhw0F4Sk0GGvc06Wm/qizmGjz6D7ITEti/8CY6uQCeCYmD7UrFzpBJgRe996FotLi1jRLyNNwHE8uPNLEPdIa0S4gmdAJ1LjuF/ojcCe4BjxOPtOIiY0tuA3DcsEsWUsrQ0GeJXWs8kH+Je4xYb4hOoBwfLpNoRAGlYrtzmc9jWjr5wAthWqhoLnWAGv81WJx+KNWoXAWnwj79VHLJdFMcXdgNDDBoix9Elb0sG0DxCT/LJKPE6LNi97KPsgF29zjYcyVk+0+2e8aWB5dPtEEAZd8DeeqB2niC6oA53eQZNMaHgHOFmDrfgm7M2f4SwMzucZNpA3ZROgAm5uUuR5MnxjpCQUIbeynohzGtqMZnYXFjQYdBHEaDqtXgcXWqNaxrfEReNJ68kXg9jMpj82J17tg+JUuIqgCJDW+4y1v6nau9QjgwPH2xcmXkR4fBtDvEe8cNQD4G/3O3nkJKJLRUMNIcAIJiAB7rRu66qsY2pVOUeBvJabB4FtNkALrSo52xlMRA4I1jZUFKldWVCnCcUkpaJVaYIIIBBEH5fVOanIGM7sjs7hsNIo0GMdvdll3+p0lWj7ZeJcIXcbVDAXnRoJd0Xn23u27qoyUBkabd66Q7UAljeMOF/TcsPGLl0bytiWyQGzBgu3AwDu6pmJwDKtnhr2WIBEwRvmZB1uFj+wnaSm8fhqk95o0umHmJcATq4GZ46reYWkAFuzSTi6KzGVu4yl0lkxnNy3gCN45rrawd4mEOHI2Ru1cE2tSfTNw4eh3H1uvHsMKtNz2h72OY4tMEjQxMQZHMpWmhscVL/AGenV8HQeZewTxg/AhQVuzlBwlpd+133WMwu3sTT1qBwnR9/iGAqz2Z2tIcBVpU8ps5zC/MOeXLdK0vKKOE10y0HZKkTd9ToYb8QFHiOyDGj8qoWn+qHSeuoVrV2tTeyGZnW3tcI9Qq9tSsdYHOZMbpCV44fQvOf2ZnHbLr05inmPvZhHkTooK2KZBqU3AgNiJv585Wqe151f6NHxssvtjs+99YRUbDpzRTYHeoHxUngj4Lwzv8AsU9PFuk5M5kXAvfeR9zohMLsvEbRdmEMoM8LCfYaAIDQNXOIIkxxKk2z2RxWHcH06r30zq4EgsmxzNbq3W45r0Ds52bZg2Gmx73guzEuiJiJAGghWhBJBnmSVrsZ2d2GzDANAAP6ovLo1zHVdwDruYbEHMOOU6HrNiritaQLmCP3R8lXV9mVHQ5hAqNPhJmCCLsP93wMFUo5LvsMp4jN4HWdu4Hz4qOuycrBNzfyuu4Ck2rxBm4mHNcDoeBEK8GHaAeJ1O+3NEBncrs7oMaCIseakDSNR8lI9pBcd0j5KOkMxvoFgkVLEtFWHENkWn7q3dAuSI11t6rNDZQr1DWqVS1h9lo9waHTfBMqPaWNBHdUp7oa3nN/hTnPigwjyGba2iazoHsDT+rn9lG1opNzOgO57gn4fD5W53cLA/NY/tRtz9DL8PuudbOh/FHNqdrA2oQDA6T8kkLhsFQpNArtL6jvE6N0/p8o+K4nqhOVno+A2KQzM8CnT1Ai56DnxVgytlGWmAwdbnmSnVqrqhlya3DuOisopEHIgqNO8plDCl5gDqVBtDHU6Uy/ORqGRY8HOPhb5oPDYnFYkRRYWstcEsZ0NQ+N/RsKcs6WlsdY21b0aCrjKWHIa4y/cxl3H0sOpgKbY3aAV3upkNFszYdm6hxAygi1gUJgOyTf/PeXb8jfAzz/AFP8yh+1uz+5FGrQ8BY4NhthxbMcYy/vUnLN/J6X1+GqHS7NRSIDkcCqzC1mva17dHNDh5ifsjM0BdcXasiybMn0nyq81ExuLE2TGDcWLFeLbcouw+KqAsYWkjI8S3w6hueIafjpC9lfVkXWG7U0Gk53iW3DhaYOl3eyLnndZUXwSpmOZVbU8IBZUtAgA6tIyuB8IADdDPxXpfZDtD3o7up7Y0NvGNZ/uiCRzC80w+y3F5FCoWuNhTyuqQ07tJA/ctn2c7MV2vFStVEgyAwQdxhxO6wkcgNAlei+ZRo3dSqGiZtuESZ6DVYraPZs1cQ+oCGsfBLYObSNxAEwFqLNubnibn/ZC13ufZojnCHI5YXHaKKnsujSMhpc7S7ifmVY0qTGDNULW9SB8SUXS2bF5kwdeO7yWa7L7JoVWk4hoqYsFwripdzTmMZWn2WREQIhK2Pfls0znW5RZQOeN6zW3sDUw8U8PUNOnWe2mWkl2QTOamT7JgEQj6exMgJoVamcXHePNRruTgdxuJFwUlsZxoODw45QYneQkzDtaZ9o6EldwWKbVpBzRlIJa5p1a4Wc0niPjqiHUgGmbphaB8S+GkDeodlYzwZdXtGX9u4/MJtfh6KXZVJtPxEEuI4TaZCaIjLPD4c6kXPyCVak4GW/zmpGYl2vdu+CX/iEascP5yTiFdiW5D37Gu/90byB+sDQlo14jorrD1WvbIuCJBG+3+Qhhjm7rdZCDp1RQeACO5ef/jeZ9GknyJ5oBsWJp+J/UfIKLGU8tMNBu85d9p1PkJVhiKXjI4wfp9CqHbm0BmysOggnh05lCUuI8Vy0hm2NpiO6pHwCzncYtlE6DRA4DDT43aC45/4XMFhg65MN+fL+cVWdqNvikwtaYOkDdyA4rlb5PZ0JJaQH2u7QBoLGm+n+JWV2HgKtR+dsFwv4pA84FlHgsK/EVbg9OF1ptr4+ngqGUe18SVRaRNtsDxBpU3RXcDUNzBMX3BJYSrUdVcXvPiJ38N0ckkODByPfNobZpUbTmf7jdQf6uHTXkhvwuNxQiBh6R3XDiNbgeIjkS0K+2HsKlRggZnxGd0F3OPdFzp6laBtMbkyg57k/+Cc1HpGb2R2ToUSC4d48aOfEDf4Wey308ytAaikdTTHsVoxUehG2+xmaVRdsnxho/UalMAc8wOnSVeugeiyHaPEGvUDKcww5RbWq4QB0a0lx4Ln9VNKPHyxsat2XPZufwtH+wHy/kK3ewwELg8OKbGsGjQG+g/wEc11lfGqikLLbsFfQnVNFCLxZHNCiec0ht+e71TigFTE3AChr7K710keCPM8xwjcrWjg2i5ueJU1V4aJJAA1J09dyRsN10C7O2VSotimyOJ3k8XE3J5ol1NVWE7TYeq5zadQOyglxEwAOatqFZrgCCCDoQZB6JIyjLpmd+SF2HB1TxSA0U0hNJTM1iABQr8O1pz5QXERMeKOE6kJm1NrUcMwvrVGsHMwTyA1J5BZqtjMTtDwUWvoYRw8dZ4io9p1ZSYTLZ0znjYIWjKwZ9cYzFTSvQw+bxxIfXIyw33gwTJ4nkVPiMNUfBpuNOo2YdEtIdEh7d+jTxBC0mC2VTo0m0qTQ1jBAaN33PE8V1lKEOJRS+ig2Dsc0g/O4vfUeajzAALjazdAIgRyVpimWjkiqwGqz20toue80cPGcf9SobtpDn7z9YbykopeA2cP5j8jdGkZ3DQHXKDx0PTqtJhqMD0QOyMIGAMYLMuSdS43JPM6+atWm6dKiTYQ3RKBwSC5VqACXGAiKMqMbE2A3zohDSa8EBgLSIOZtv4U6k3vPE4eGZa3ToXceiF29tYUhlbBedOAHEoOVIZW3RX7axopDuqbpdEcmti3n91m8NTzvLQbAS4zoJ+JUoOd+TN4jLjx1uU3au0G0GR1tv81ySbk7Z2RjxVEG39sNoMgWjT5ErB0nOe8VHNzPJikw+8f1Hid/ku4nEOrvNR/sC458+iu9j0BSacTV8NvywdwP6iNxO7kUyjSsWT+iarkwdEue6XkS48+AXm2OxjsZVLiYicrT/NUR2l20/E1DB8A0H1Ki2dhvEDq1ujuMqkV5ZJu9BmEc7IMwE7p1hcRBbPBJDkHie8V9jVmPdUo1TLiTlJIuTJvcHhdu7VMO2sRTMVaDjG8NJn/TmCudkY4VqebRwOV7fdcNW/XzR4CHtqXyi6J8vDRkqvaup+ig4/sqn5Mshzt7Fk2oOA49089NSFtXBQ4jRB4ZP+wVJLwZmrTr1SAXPaNSAACZ1Ejws85crPAbIbTh1swENAuGNOscSd7ii6TrX4px/gTQwpO3tgcmzrWx5rrHDd4umnmU4YYuEO9nhx6ncp2UQ0QBA4BWEsjZRm7r8Bu/yVKGJ4XXLGsCx20KdFpdUcGtG8mFm+2GJGJwNT8O7PpIadW6kc7XhU3/ABG2fXr4mmxgLm5CW7gDPidJ5ZLc1nsVj3UxToscR3bi4uG9/EchFl5vqPUuMnGtHXhwqSUk9kLaL6GEc4+Hvob/AFZQdbEECVoexOLxvcFlCk0jOfzazoYywkADxPvoBbmqPaW23YmoHOYzgRBnLEXvfyhemdjsQ1+HaG0hSy2LAIA5idxUvSJPJSY/qNQVrZXjs1inkmrtGuHHUUW06TR0GUnzJS/5QrmztpYwjgDTbbqGT5rWJ4XqcVZxcmZvZXZDC0H58jqlX/1aznVX84Lz4fKFoQOCVRqZTKZKjdnKlkNU0TdqbSZSAzSXOs1jRLnHg0b+uiFw9N7jmrRypg+FvU/qPE6A6IdhuiPamFrVaRbSf3ZdbPALgN+WbA89yqXMbhWCm2iWgTAHiknVxOrid5N1pnYkAcTwGqrGUjVqtzCw8R5Aaeqda6F7Ddm08rBm1NzyPBFNZZd1KbWqQP56LGqghp3b1BWo5iAd+vQbvVS4ceGTqb9OSA2ltIUQTq4+Fo00v6INpdmSt0hba2qKLYF3mzR9SsYS554uJu7meKVQvqPl13uP86BTVqjaDPERO88+AXLKXI7IY1FfoPjnsw4JB11nUnkvP9p4x2IeST4J9SP0g7xxRW2dpOxDy0GGjU8BwHMqHBYPvXZG+FgEuPBvLmdyMY+TTfgJ2PghUOd4/Jpmw3PcNB/aPis3207SGu/u2O8AMEjSeHRWPavbgA/D0LADL4dzeHUqiwWApsbLru+A5J4rdsR/QHgcGTy18XEK7EAQIjSFE7FXyhvyhOp0s3iJIbw0mN5PBM7YiGvqgHVJMbSm7QAN1viktxNZ7jhMR+HrOHu5Q7i6kYyu/uYbcwtkCkkpenk9x+hci6YsybVZ4Ukl1E2DYWmTcacT9B90ZTpgfU711JABJC45JJExxIFJJajEFegHAzNxxg+RGi8/2XhMNUxlSnQpmp3bT3tSo6wc6zGNYRLubjokkpTxxl2h4yaToz+O2iaeZrabKeV0mAC6xMS4zN40W/7CYmrVod5UMhx8PGBqfUmySS830cf8r/Dq9RqCNKVzNCSS9R9nGNdVvGpUbKZO8+VkkkwQfF7OaSXgDvCIDt/IcghqeIp6Fpz6ZeJ5GdEkkfACDFVnyRLWRqGifUn6I7ZeHyUy46uMk/RJJYBOzihnHMc26YH3SSWHCNo4oUWFzhpw3lYnEVnPcXOMk6cp0iUklzZm7LYUqsIAFJpP6t5WB7RbXdVfkbYbuQ0zddySSRFysp0jLaTNXGL8eJPxVpWYWj8PRMHV7zvPGN/IJJKk9InHY3D9jKNy4Fx3uLjMnoq3b3ZsUvGHHux7TNel94SSUlOVlpY40U7MCZkOGlpF+FzwhOElraZta/QGInmupLpfRyErnhtrhJJJAVn/2Q=="/>
          <p:cNvSpPr>
            <a:spLocks noChangeAspect="1" noChangeArrowheads="1"/>
          </p:cNvSpPr>
          <p:nvPr/>
        </p:nvSpPr>
        <p:spPr bwMode="auto">
          <a:xfrm>
            <a:off x="155575" y="-1905000"/>
            <a:ext cx="5991225" cy="39814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2228" name="Picture 4" descr="https://encrypted-tbn3.gstatic.com/images?q=tbn:ANd9GcS9kW1cUvzKNOqMLn0BLv-Jn7GdDducnF3UNx8cbxG1zbaEIfcb"/>
          <p:cNvPicPr>
            <a:picLocks noChangeAspect="1" noChangeArrowheads="1"/>
          </p:cNvPicPr>
          <p:nvPr/>
        </p:nvPicPr>
        <p:blipFill>
          <a:blip r:embed="rId3" cstate="print"/>
          <a:srcRect/>
          <a:stretch>
            <a:fillRect/>
          </a:stretch>
        </p:blipFill>
        <p:spPr bwMode="auto">
          <a:xfrm>
            <a:off x="3048000" y="3733800"/>
            <a:ext cx="5791200" cy="2762250"/>
          </a:xfrm>
          <a:prstGeom prst="rect">
            <a:avLst/>
          </a:prstGeom>
          <a:noFill/>
        </p:spPr>
      </p:pic>
    </p:spTree>
    <p:extLst>
      <p:ext uri="{BB962C8B-B14F-4D97-AF65-F5344CB8AC3E}">
        <p14:creationId xmlns:p14="http://schemas.microsoft.com/office/powerpoint/2010/main" val="749379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smtClean="0"/>
              <a:t>The city of Homs, the third largest in Syria, has now seen almost its entire Christian population of 50,000 to 60,000 flee for safety as fighting continues in that stricken country.  </a:t>
            </a:r>
            <a:r>
              <a:rPr lang="en-GB" sz="2000" dirty="0" smtClean="0"/>
              <a:t/>
            </a:r>
            <a:br>
              <a:rPr lang="en-GB" sz="2000" dirty="0" smtClean="0"/>
            </a:br>
            <a:r>
              <a:rPr lang="en-GB" sz="2000" b="1" dirty="0" smtClean="0"/>
              <a:t>The number of Christians left in the city has reportedly fallen to below 1,000</a:t>
            </a:r>
            <a:endParaRPr lang="en-GB" sz="2000" b="1" dirty="0"/>
          </a:p>
        </p:txBody>
      </p:sp>
      <p:pic>
        <p:nvPicPr>
          <p:cNvPr id="78850" name="Picture 2" descr="http://www.cartoonmovement.com/depot/cartoons/2012/03/59abMIXjSwCQ1GtDpPFwag.jpeg"/>
          <p:cNvPicPr>
            <a:picLocks noChangeAspect="1" noChangeArrowheads="1"/>
          </p:cNvPicPr>
          <p:nvPr/>
        </p:nvPicPr>
        <p:blipFill>
          <a:blip r:embed="rId2" cstate="print"/>
          <a:srcRect/>
          <a:stretch>
            <a:fillRect/>
          </a:stretch>
        </p:blipFill>
        <p:spPr bwMode="auto">
          <a:xfrm>
            <a:off x="395536" y="1988840"/>
            <a:ext cx="5267838" cy="3744415"/>
          </a:xfrm>
          <a:prstGeom prst="rect">
            <a:avLst/>
          </a:prstGeom>
          <a:noFill/>
        </p:spPr>
      </p:pic>
      <p:pic>
        <p:nvPicPr>
          <p:cNvPr id="78852" name="Picture 4" descr="http://i.telegraph.co.uk/multimedia/archive/02181/Mideast-Syria_2181013b.jpg"/>
          <p:cNvPicPr>
            <a:picLocks noChangeAspect="1" noChangeArrowheads="1"/>
          </p:cNvPicPr>
          <p:nvPr/>
        </p:nvPicPr>
        <p:blipFill>
          <a:blip r:embed="rId3" cstate="print"/>
          <a:srcRect/>
          <a:stretch>
            <a:fillRect/>
          </a:stretch>
        </p:blipFill>
        <p:spPr bwMode="auto">
          <a:xfrm>
            <a:off x="5868144" y="2996952"/>
            <a:ext cx="3097188" cy="3695701"/>
          </a:xfrm>
          <a:prstGeom prst="rect">
            <a:avLst/>
          </a:prstGeom>
          <a:noFill/>
        </p:spPr>
      </p:pic>
    </p:spTree>
    <p:extLst>
      <p:ext uri="{BB962C8B-B14F-4D97-AF65-F5344CB8AC3E}">
        <p14:creationId xmlns:p14="http://schemas.microsoft.com/office/powerpoint/2010/main" val="2348024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06" y="533400"/>
            <a:ext cx="8229600" cy="973830"/>
          </a:xfrm>
        </p:spPr>
        <p:txBody>
          <a:bodyPr>
            <a:noAutofit/>
          </a:bodyPr>
          <a:lstStyle/>
          <a:p>
            <a:r>
              <a:rPr lang="en-GB" sz="2400" b="1" dirty="0" smtClean="0"/>
              <a:t>IRAQ: 58 Christians were killed during evening mass at Our Lady of Perpetual Help, the Syrian Catholic cathedral in Baghdad: 1.4 million Christians reduced to 150,000.</a:t>
            </a:r>
            <a:endParaRPr lang="en-GB" sz="2400" b="1" dirty="0"/>
          </a:p>
        </p:txBody>
      </p:sp>
      <p:pic>
        <p:nvPicPr>
          <p:cNvPr id="84994" name="Picture 2" descr="http://graphics8.nytimes.com/images/2010/12/31/world/IRAQ/IRAQ-popup.jpg"/>
          <p:cNvPicPr>
            <a:picLocks noChangeAspect="1" noChangeArrowheads="1"/>
          </p:cNvPicPr>
          <p:nvPr/>
        </p:nvPicPr>
        <p:blipFill>
          <a:blip r:embed="rId2" cstate="print"/>
          <a:srcRect/>
          <a:stretch>
            <a:fillRect/>
          </a:stretch>
        </p:blipFill>
        <p:spPr bwMode="auto">
          <a:xfrm>
            <a:off x="3779912" y="2276873"/>
            <a:ext cx="4895106" cy="3312368"/>
          </a:xfrm>
          <a:prstGeom prst="rect">
            <a:avLst/>
          </a:prstGeom>
          <a:noFill/>
        </p:spPr>
      </p:pic>
      <p:pic>
        <p:nvPicPr>
          <p:cNvPr id="84996" name="Picture 4" descr="http://www.bosnewslife.com/wp-content/uploads/2010/11/041116_iraq_christians_hmed_8a_hmedium11.jpg"/>
          <p:cNvPicPr>
            <a:picLocks noChangeAspect="1" noChangeArrowheads="1"/>
          </p:cNvPicPr>
          <p:nvPr/>
        </p:nvPicPr>
        <p:blipFill>
          <a:blip r:embed="rId3" cstate="print"/>
          <a:srcRect/>
          <a:stretch>
            <a:fillRect/>
          </a:stretch>
        </p:blipFill>
        <p:spPr bwMode="auto">
          <a:xfrm>
            <a:off x="179512" y="2276872"/>
            <a:ext cx="3362647" cy="32403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100,000 Copts left Egypt during one recent nine month period</a:t>
            </a:r>
            <a:endParaRPr lang="en-GB" dirty="0"/>
          </a:p>
        </p:txBody>
      </p:sp>
      <p:pic>
        <p:nvPicPr>
          <p:cNvPr id="87042" name="Picture 2" descr="http://mychristianblood.blogspirit.com/media/00/02/1097306659.3.jpg"/>
          <p:cNvPicPr>
            <a:picLocks noChangeAspect="1" noChangeArrowheads="1"/>
          </p:cNvPicPr>
          <p:nvPr/>
        </p:nvPicPr>
        <p:blipFill>
          <a:blip r:embed="rId2" cstate="print"/>
          <a:srcRect/>
          <a:stretch>
            <a:fillRect/>
          </a:stretch>
        </p:blipFill>
        <p:spPr bwMode="auto">
          <a:xfrm>
            <a:off x="971600" y="2060848"/>
            <a:ext cx="3752800" cy="3888432"/>
          </a:xfrm>
          <a:prstGeom prst="rect">
            <a:avLst/>
          </a:prstGeom>
          <a:noFill/>
        </p:spPr>
      </p:pic>
      <p:pic>
        <p:nvPicPr>
          <p:cNvPr id="4" name="Picture 2" descr="https://encrypted-tbn3.gstatic.com/images?q=tbn:ANd9GcTFW4WwUUMGbqLe86JYEICShfrj3t0cGgqTskCSRjll2z9debqc"/>
          <p:cNvPicPr>
            <a:picLocks noChangeAspect="1" noChangeArrowheads="1"/>
          </p:cNvPicPr>
          <p:nvPr/>
        </p:nvPicPr>
        <p:blipFill>
          <a:blip r:embed="rId3" cstate="print"/>
          <a:srcRect/>
          <a:stretch>
            <a:fillRect/>
          </a:stretch>
        </p:blipFill>
        <p:spPr bwMode="auto">
          <a:xfrm>
            <a:off x="4953000" y="2057400"/>
            <a:ext cx="3657600" cy="3886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asanenstrasse Synagogue, Berlin, after Kristallnacht in 1938"/>
          <p:cNvPicPr>
            <a:picLocks noChangeAspect="1" noChangeArrowheads="1"/>
          </p:cNvPicPr>
          <p:nvPr/>
        </p:nvPicPr>
        <p:blipFill>
          <a:blip r:embed="rId2" cstate="print"/>
          <a:srcRect/>
          <a:stretch>
            <a:fillRect/>
          </a:stretch>
        </p:blipFill>
        <p:spPr bwMode="auto">
          <a:xfrm>
            <a:off x="611560" y="764704"/>
            <a:ext cx="4320480" cy="3024336"/>
          </a:xfrm>
          <a:prstGeom prst="rect">
            <a:avLst/>
          </a:prstGeom>
          <a:noFill/>
        </p:spPr>
      </p:pic>
      <p:pic>
        <p:nvPicPr>
          <p:cNvPr id="100356" name="Picture 4" descr="http://lordalton.files.wordpress.com/2013/02/degla_s-ruined-church-of-the-virgin-mary-august-2013.jpg"/>
          <p:cNvPicPr>
            <a:picLocks noChangeAspect="1" noChangeArrowheads="1"/>
          </p:cNvPicPr>
          <p:nvPr/>
        </p:nvPicPr>
        <p:blipFill>
          <a:blip r:embed="rId3" cstate="print"/>
          <a:srcRect/>
          <a:stretch>
            <a:fillRect/>
          </a:stretch>
        </p:blipFill>
        <p:spPr bwMode="auto">
          <a:xfrm>
            <a:off x="3563888" y="4005064"/>
            <a:ext cx="5066928" cy="2664296"/>
          </a:xfrm>
          <a:prstGeom prst="rect">
            <a:avLst/>
          </a:prstGeom>
          <a:noFill/>
        </p:spPr>
      </p:pic>
      <p:sp>
        <p:nvSpPr>
          <p:cNvPr id="4" name="Rectangle 3"/>
          <p:cNvSpPr/>
          <p:nvPr/>
        </p:nvSpPr>
        <p:spPr>
          <a:xfrm>
            <a:off x="395536" y="0"/>
            <a:ext cx="5412251" cy="707886"/>
          </a:xfrm>
          <a:prstGeom prst="rect">
            <a:avLst/>
          </a:prstGeom>
        </p:spPr>
        <p:txBody>
          <a:bodyPr wrap="square">
            <a:spAutoFit/>
          </a:bodyPr>
          <a:lstStyle/>
          <a:p>
            <a:r>
              <a:rPr lang="en-GB" sz="4000" b="1" dirty="0" smtClean="0"/>
              <a:t>Egypt’s Kristallnacht</a:t>
            </a:r>
            <a:endParaRPr lang="en-GB" sz="4000" dirty="0"/>
          </a:p>
        </p:txBody>
      </p:sp>
      <p:pic>
        <p:nvPicPr>
          <p:cNvPr id="100358" name="Picture 6" descr="3 Coptic Churches were burnt down last week"/>
          <p:cNvPicPr>
            <a:picLocks noChangeAspect="1" noChangeArrowheads="1"/>
          </p:cNvPicPr>
          <p:nvPr/>
        </p:nvPicPr>
        <p:blipFill>
          <a:blip r:embed="rId4" cstate="print"/>
          <a:srcRect/>
          <a:stretch>
            <a:fillRect/>
          </a:stretch>
        </p:blipFill>
        <p:spPr bwMode="auto">
          <a:xfrm>
            <a:off x="323528" y="4005064"/>
            <a:ext cx="2857500" cy="2592288"/>
          </a:xfrm>
          <a:prstGeom prst="rect">
            <a:avLst/>
          </a:prstGeom>
          <a:noFill/>
        </p:spPr>
      </p:pic>
      <p:pic>
        <p:nvPicPr>
          <p:cNvPr id="6" name="Picture 2" descr="The Copt New Marty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933241"/>
            <a:ext cx="2895600" cy="2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097610"/>
          </a:xfrm>
        </p:spPr>
        <p:txBody>
          <a:bodyPr>
            <a:normAutofit/>
          </a:bodyPr>
          <a:lstStyle/>
          <a:p>
            <a:r>
              <a:rPr lang="en-GB" i="1" dirty="0" smtClean="0"/>
              <a:t>"Churches in the Middle East are threatened in their very existence” – Pope Benedict</a:t>
            </a:r>
            <a:r>
              <a:rPr lang="en-GB" dirty="0" smtClean="0"/>
              <a:t/>
            </a:r>
            <a:br>
              <a:rPr lang="en-GB" dirty="0" smtClean="0"/>
            </a:br>
            <a:endParaRPr lang="en-GB" dirty="0"/>
          </a:p>
        </p:txBody>
      </p:sp>
      <p:pic>
        <p:nvPicPr>
          <p:cNvPr id="80898" name="Picture 2" descr="http://www.acnuk.org/img.php?f=/data/images/Syria_altar_servers_Homs_300px.jpg&amp;p=toWidth&amp;o=jpg&amp;a%5Bwidth%5D=300"/>
          <p:cNvPicPr>
            <a:picLocks noChangeAspect="1" noChangeArrowheads="1"/>
          </p:cNvPicPr>
          <p:nvPr/>
        </p:nvPicPr>
        <p:blipFill>
          <a:blip r:embed="rId2" cstate="print"/>
          <a:srcRect/>
          <a:stretch>
            <a:fillRect/>
          </a:stretch>
        </p:blipFill>
        <p:spPr bwMode="auto">
          <a:xfrm>
            <a:off x="4932040" y="3284984"/>
            <a:ext cx="2857500" cy="2857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1403648" y="820395"/>
            <a:ext cx="597666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effectLst/>
                <a:latin typeface="Times New Roman" pitchFamily="18" charset="0"/>
                <a:ea typeface="Calibri" pitchFamily="34" charset="0"/>
                <a:cs typeface="Times New Roman" pitchFamily="18" charset="0"/>
              </a:rPr>
              <a:t>According to a Report by the Pew Centre between 2006 and 2010, Christians were harassed in 139 countries around the world. </a:t>
            </a:r>
            <a:endParaRPr kumimoji="0" lang="en-GB" sz="3600" b="0" i="0" u="none" strike="noStrike" cap="none" normalizeH="0" baseline="0" dirty="0" smtClean="0">
              <a:ln>
                <a:noFill/>
              </a:ln>
              <a:effectLst/>
              <a:latin typeface="Arial" pitchFamily="34" charset="0"/>
              <a:cs typeface="Arial" pitchFamily="34" charset="0"/>
            </a:endParaRPr>
          </a:p>
        </p:txBody>
      </p:sp>
      <p:pic>
        <p:nvPicPr>
          <p:cNvPr id="110595" name="Picture 3" descr="https://encrypted-tbn1.gstatic.com/images?q=tbn:ANd9GcRXVhZ5lnz_utAx2toQ9mLvWeTJTQIUL9t95vhZDWp8tkARDURB"/>
          <p:cNvPicPr>
            <a:picLocks noChangeAspect="1" noChangeArrowheads="1"/>
          </p:cNvPicPr>
          <p:nvPr/>
        </p:nvPicPr>
        <p:blipFill>
          <a:blip r:embed="rId2" cstate="print"/>
          <a:srcRect/>
          <a:stretch>
            <a:fillRect/>
          </a:stretch>
        </p:blipFill>
        <p:spPr bwMode="auto">
          <a:xfrm>
            <a:off x="3995936" y="3429000"/>
            <a:ext cx="3654152" cy="24601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b="1" dirty="0" smtClean="0">
                <a:ea typeface="ＭＳ Ｐゴシック" pitchFamily="34" charset="-128"/>
              </a:rPr>
              <a:t>Esther fasts and prays: For Such A Time As This</a:t>
            </a:r>
          </a:p>
        </p:txBody>
      </p:sp>
      <p:pic>
        <p:nvPicPr>
          <p:cNvPr id="15363" name="Picture 4" descr="http://1.bp.blogspot.com/-ucwnt8Xdlxw/UIk8wiqobxI/AAAAAAAABnI/z-qYuf3Z2HQ/s1600/praying+esther.jpg"/>
          <p:cNvPicPr>
            <a:picLocks noChangeAspect="1" noChangeArrowheads="1"/>
          </p:cNvPicPr>
          <p:nvPr/>
        </p:nvPicPr>
        <p:blipFill>
          <a:blip r:embed="rId2" cstate="print"/>
          <a:srcRect/>
          <a:stretch>
            <a:fillRect/>
          </a:stretch>
        </p:blipFill>
        <p:spPr bwMode="auto">
          <a:xfrm>
            <a:off x="1143000" y="1700808"/>
            <a:ext cx="6400800" cy="4692055"/>
          </a:xfrm>
          <a:prstGeom prst="rect">
            <a:avLst/>
          </a:prstGeom>
          <a:noFill/>
          <a:ln w="9525">
            <a:noFill/>
            <a:miter lim="800000"/>
            <a:headEnd/>
            <a:tailEnd/>
          </a:ln>
        </p:spPr>
      </p:pic>
    </p:spTree>
    <p:extLst>
      <p:ext uri="{BB962C8B-B14F-4D97-AF65-F5344CB8AC3E}">
        <p14:creationId xmlns:p14="http://schemas.microsoft.com/office/powerpoint/2010/main" val="387785773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AutoShape 3" descr="data:image/jpeg;base64,/9j/4AAQSkZJRgABAQAAAQABAAD/2wCEAAkGBhQSERUUExQVFRUVFxUXGBYYGBcaHBoXFxgXFxcXGBcXHSYfHR0kHB4YHy8gIycqLCwsFx4xNTAqNScrLCoBCQoKDgwOGA8PGiwkHCQpLSwpLCksKSwsLC0sKSkpKSksLCwsKSksLCwsLCwpNCksLCkpKSwsLCwpKSwsKSkpKf/AABEIAF0CHQMBIgACEQEDEQH/xAAbAAABBQEBAAAAAAAAAAAAAAADAAIEBQYBB//EAEcQAAIBAQYCBwYDBgMHAwUAAAECEQMABBIhMfAFQRMiUWFxgZEGB6GxwdEyQlIUI5LC4fEkYnJDY3OCorKzFTOjFiY0U3T/xAAaAQACAwEBAAAAAAAAAAAAAAAAAQIDBAUG/8QAJxEAAgICAgMAAgEFAQAAAAAAAAECEQMSEyEEMUEiUQUjMmGBkRT/2gAMAwEAAhEDEQA/AKOd73n/ABReJ1Io1DE9U5b8f7z1jTve8+/rVfGrxK4FYCfxeHZv65+jMwfgN6L0Vn8vVntiIPoQP752OLe/H48561Bwd+jkEyp7tD2+m+27xb3vP1ACTve8+c9ZYt739R4t73n6qbABMVli3vf0Hisp3vf0ACTve/osW979OqPFve8u7JTve8uUZABJ3vw+HKOqsW9x2d2nKOqPFve8uUdXmLe95co6oAWd73lyjqrFve8uUZDxb3vLu6qne9/QAJO97y9FisPFve/opsAEne9/VYt739RYt739e4t73nznMAJO97z5/mWLe95856w53vefOessW9+PfrznrABJ3vx+POessW97z5z1hzve8+/rKd73nz5gD8W97z78+4rDne95+qm0WA6pWCgsxgDUm0O8Bq6AD92rkYWJOI8x1V5Edptzi6YqLCASYjxkRakT2gK0FpKoJWczoADKwOZ+1ub5E2nSLscU+2T34YHy6Wc/wlWP4iVyliRn2dx7LEul7qUFlwKlPXEhnD/ywCB3HSMjytW0bxeiMeKBkc1Xyyi0ujxB0yqJgP61ELJBHXUePL0tljOSdoscUzSU6gIBGhAI8DYgNodNCgQ5YHMR2EzhKx+UjOBp4aShbowmpqzPKOroIDZwNhA2cGtYRDBrODWAGt2bAqDYrPDWi1HytyhX7dixYUS5sptGFXIx22NSbLx+tgVBMVqb2sq/4Vx2lR/1C1s7Rah4/dql4CpTgLMsWMSeQA17TarLJKLJQjbMMFtpvYu8YWqL2qD5gx9bcunsypIxMTnEDL1nOypURRrEqCAJUjXLnn287Ycb1kmaJK0al3yk2Ex52ALwGUYcx9tTFnVnMZZ26cZp+jPTQ01M9736dxb3vLl+UIGe979Hyd738rFIYTFve8u7qrFvfh8OUdUe975co6q3vfL0mILi3veXKMnBt73l6BG9705cnCd738osZJR7SKbWhqTY9Nj3WomSROpk9tpCA9todInutKpk2xzJIkqD3+tiBT3+thITYy2zskI0j3+tkKRsy835aakucOU55fGwbpxek7HozjOU4ZOUWiBJN3Nmfs9pJJ77NM9/wsAROilgBrFiPdSqk5AwYU4s8u0CB62Bf7yEpPUDoDiCTUxYVzEhsImTyjttVUeI1DURBUu7F1xqFFaCATJkiPyt6C0HKiSjZcGmQOY56+dk1Ekns89LM4YKtRUMJjYEkiQvlPdna0vfDqxA6M05OuLFAHdGpsvY6KbjnFKlEUjTx4YMgZ5CcojIzh9TaBdb/VqKjvi0ZWw4gcYbIkDQYbaW4+yVeP8A8pV1yWkMp7Cxm0oeyTc71Vz1wqizZDMxdahMgljEaknSZ18vSxngcrW9T2G7LzXHhg+1o9D2UqU5ms9adMULh9NZ+lpJkWjEzvfj368561LxdYcEc4PnMb+vO2xb3vPnPWqeLMCw7h8zO/Hnz9GzMCuCkkZ8yD8T8vn63+Le9/WkuLQQMs+0xqCNfM71vbtSDNBOXM5HxzGu/ONpKwCXWhjPYIJJ7AMyd/3A3GKCmCrt3gj5f1tNv1Yv+5pZY8gq5sf9X1sSn7ta7qCSq+P9LcfN59v8XSN2Px+uyPQ4lQecKtlqCQD9vjY9KlSqZISpMwG5+Y+XysCv7uL2hinDDWZgf3tDvvs1fbqMbU8SDNisN68xbPHzJp2p/wDS1+Oq9Em8UChhhG/6b/KLFvfh8OUdWXcL6LwoQ5MRKHtI1UHt7vDxtEYRvfZ8O7q9nx8/NG/v0wZMejo7O9+Hdpyjqone95coy5ve+Xd1VG97+mmys7O97+imyje95eiAsWApt2d739VFkBve8+/NWAp3vf1U73vPnPW7h3vfjOaC73vPnPWLA5vfr8ec9bu9758563cO97z7+t3Dve8+fMsBu9759/WW97/q4Lve8/V2CxYwe97/AK9s/BbuDe9/RWBHvFIMpB019M7Ze4XUPWUHQmT8TbYGnytn1ToqoMfhOY8MjvvtzfJXaLcZo6tzHRNMQFaIHIjss+jdlqUEJAgr8Y+82nXZgU5EMMvCwuHUyimmfymR/pJn4WzpF9mcpUmSqlI5oj4lB5TlHkc7XwsOrRmtOsA5+MRY5S2vD1Ezz7Y23AbOenllbiIbW7EdRCzeksVadmmiZO9783YUDxQe4/OzKT5nvyG/Ox+hsMUNRvf39VYUBFQs0eE+NpoaN/CwaNHe952JhnwsJiaHNVytArP1pHbpaY9LLnbi3cQTrqO3larL2iUFRFXr5rGIQc+fj5TaurAsx78yPnFrqiBqo8Z7uywatDrMQJJ17uy2ctB3CkQs+Ud1hrTOoOXP+lrNaOFM9eflYAo8lG+/f9LIuiLIqD6b32ejwu97y9JAuxBy9N6b8uhPXe95a4yK2iPh3vfhyQXe95eknot739HClazYVEYLZ6rY/RWeKNk5BQBV7rGQHs+P9N/Mq0bGWjve/rTJjoFTR51WN73nNo4ucWatMdtjIF7bZpMkggqDtFjI/hZq0ls1sI5TapokDvtYCMWGBmskCWHLOx7vXpvBVgSozXLLFZ1IUMSs6oxAaFIxRMHs1y177VPDXFOq7Y4APVwqTPWkggcu61dEi7DDs+VuSBnA84syvxZK/N5Hasa/6bAN2XkTvxs6Ij3u9N0KdGCrMHKkyCQQcxrHdaJW4Kq3inVUJTCU2QKqtzxExqB+KxVuQw9VjrMg+Vmi5MWHWfMxqbQcCSkW5rqlMMICIB3ZafE/G1avtrRwllVoTCv4T+aYGZ7jaRxzg1StTSlTZVRYJkmSR+HQefjasX2PYqwLr1mViQDqoYfEmbGo7NH7N8fF4V8GqkSGy10OU+Frcs5/SPU/W2W4HwA3apj6QQRDCCJ5jMnla7a+DtB8Xiy1CyS3SfqX+E/e0VxVnVP4f625UvSnQoD3taLVeTONR3AiLGoWeTXq84VOeZ05/Dz+POetAa5nrFmzBVf1S7ZkT3c4nM9+cNqhJkmTve8+pUOXcZ89xb0Foylk13QY8zCMBy0PP4HetrSbo6TiBKxDDniOR7x8fnbOpeeq4P5ip8wTPzNrCvWxU6UeDeIy+QnztVnkljZZjVzRvPd9wdUmu2bHKfK25a9YotkPZNsF2VmMLrPZa5X2hu4YLjEnS3jsk5SkzuQj6NFdUEZ2VeipBBtGo35IkaWa3GaOLDjUN2Tnadx1oTjK7PMvbD2de6VumpCaTNJC/lbtjvtGvBDqlRRGMZ/6gSGjukbjL0bjrA0X5jCT8Jt5nw1/3VQN+SpI/wCcGfiJ8/To/wAbme9GTy4WrOdHve8vSXceD1a09HTZ4gEjtOgzjPsGvd2QzXPIRa3oUTXudOmrojU61V2xsqAh1p4HliAcOFhlmJ0t255KRzkiFdeHVKjFUQsyyWGmGDHWJgDPLPn6WS8PqGo1IU3NRQxZIzAUSxg93z52t0uwqUrxTNVajvXSrjchOlVVdZJcgZEhoJ52nLeAlUFGGOldOj6QEZ1FEjC3OMlGs4OY1reaQ6Mj1sKsEJV2Kqe1gFJAAznrL/EPM1/4dXogNUpMikkSQDnrBzMHXI5/XWG+UUqXOqCFU1q1RkH+zZkpKctcIcYx3RrasqcOVLrWDOOkOCMFdXFUY4LGmo5AmCTMk5a2XMw1Ki9cDvNNS70mVQASZUwG0JCkkAyMyOffmjwW8imKppnAUDhiyZoc8UFpjy9eeqv16pNUvOAKKjUKI6TGSKlMrSFRVE4cWS6T+E87c4ndg9KkQlE4bvRBqdIMYKjNcBfy/DOdorNLqx6mTXh1c0ulFN+jgnFA/CDBaNcM5Yojv1nt24fXqIaiU2ZBPWAHLNoBzaJkxP31FNKdSkDVNLo1olVrrUKVVyaKRpz1xJwxh6wbWLReBUl6Kh0vQmmhbr9IadagHOJivW6+uIAKZmMrDzMNTOqtToumwno8fR48ox4cWHxwmbOvKVaWDGmHGgqJP5kaYYZ6GDbS8DSm91W7u4CVXqmTHVKigyMR2kK6z/mNpNStTvT3ao+HCqMzCRKqlas60u44cKhe8WOd36DUy7XSuKwoGkRVJUBCIJLAMvPs32Bao4UsUgBsBJ5PBOE5zMA+nptMdOpXu9UtNRcaOz4VYhcTI8BjlD4Zn8vLlA4lSp1aBYGKj10NRZg41pYTUA7GDKT/AJi1hZn0GplRxDuHrvfwj34YswmccjqBaxXhOZIIOSnrAHUP8sPZ/Rh4a6n8EmDGBs5WOtnyHgLKbUgRC4bxfozGYH6WHyI0tcpxPGBhAntBm1LVowcyykZxVTU857tLHoXcJ1iAwGYam2s9msGe4WzL9Fhd0buQM9TnZ/Q2r6F/MSrsY1VlmO8HPL0t1OJknrZDu5fG16dECw6GLEF0OsWB+yNrheO3A2fhFupXIjWDlo2XjlY2GSf2Sw+gje9/HhvQzz/Drk3rpZj30SOuM9Mzn8N/N7COtQ3vf1G1Le9/UlK/JBLONQNf6WTXylMY15c+2z2CgfR73v68Is2txKmOZb/SrH4wB8bV9548FiEOekkD4CbGwUWEcrSrrTEevytSpfq7RFJVnQtP1Isqd7vJkDkeWAaicj5i0JMaRd07jGcgHsGdgtThjIjS1DXvFcSWL4RBJxcjpkDztGo3ms8shcqCBMtkTmB42qJGqajkOw6/OyFPu8rZinxKvMS8CZOZGRC8+8geNppvtcQOvOeRXPLWMs7NMRddBZfs+97y9KFON1ScmBzj8sz6WNU4zWUhWXMgkDDOmuS/K1ikKi36G3RRtVUOMu2jUhnENiU+ljUuLuAC9IwZgr3a5Z88p/pae4qLAUrOFKwKHF6LZYwp7G6v9PjacEynl28vWxuFA1pb3v6lWkLOWnYy0rQcgoYtIWIKIs8U7ECWrGDVBZ2AWfhsh5WQDDSFmJQA0AseD2CzWRuwD1sqA4tOOXpbop8rMLxqV/iA+dnLU7Mz4g/I2QUPoXPAuEad8n62IqEGZHpbqU6h/I38DWJ+z1f0H5fO0SQ2tWYCcRPhA+lowrTri82Nj3im6oxIGQJ/EPlat/au6yoCUcPZZi3mifzLYQvPdYBu9L9Hz+9igO3m+CZXTuK/K0g3ulAgg9uVov7HT7D6mzTw5O1h5/0sUOzyNpz+G9/c1NRzOm97kMiz0cW6tmY5gHW77XfD6WKjy6hmTyGZPxtSdJbWexzUnFRKpABAIExJBkCRpnB8rUeS/wClKjR4yXLGzf3LgnS3OmgbBAGffE2qanse7Eq1aoSBzpmcWcHFpHny5W0Fy4mFAmJbP1t3iHHMKllQsBrGp7lnnbykZNPo7sYsi8C4VUShWpmriIMI5GmQ9bUtP2VqdKQ9QMx5slWTrBQrl2d3ja14f7fXcqQVdW/RBL+gGZtbUvaJQVLIwpPGFmBUqTydeU8ptKnH2Tezsi3bhNSjd6gqNiJViPQ6dg7rYHBhpAxHSQ3/ACjJfM5neXrNa8rUMDQgj1BFvOvay6qt4SmrdVFVRz/CuU/C2/8AjleRnO8z+3v2RLjclYS0jsHb42s+FcPasRSppjZgY7u0k8h32rKN7zIOR3mLeke6a5AXd6xzZ3wA9ioBl5k/AW7OWThGzmrsDdfdW+Hr11BjQIWHhJYT6WouPex1a5DGYqUZjEsyk6Spzj1+9z7wvbWvd7ytKi+AKiu0AHEzEwDIOUAZd/ha2f3gXGrQw1ayg1KYDqEqNBZesOqp0J+VsynkVMfRmeA+xBvtMVVqqoDMsYZnIGZnvtTcY4J+z3noSwbAhGICJxBTpPed67z3VH/BPnP7+pn29VLTr57H3etenq1WLOwEUw2GFACzAzOY10sczUnfoKPLAoWoo/yH5je83MwaSckGp/V/T5/O/wDbz2SS7vQekW6Oo4pspMkSQcj2ETrbSX33Y3ZlAVqo6yyS89UHrZRrEgeNrXnjVhRjvZ3gn7XXCM2AYWZcp/DGZEjPPytYcb9hP2NUqGr0kkpBTDAwnP8AEez42ua3srRp3+hSpmrTDUKpLLUYNKsv5u/naJ7fXEXWjTZXr1MVSIqVC4HUYyAdNLVcjclXoKMrw/hwAUlgAoJz7TlZlG7wMaZnE0j9QxH49htvOGexVGlQFS9uZChm62FE7iRmY7bcb2VuVWiz3WsqgTDY8SBtYacxn32lzKwoxrU1qqCpgjNW5q3h8CNiNTxN0oIAqYlyHYyopYTyykeloLXx6TuBm0tiGTCR+aV1znuItZ+x2Br8jNMdJSMlpMkNOI6EMwBIjkNIytb6sRqeH+7us5Z3cUQ6rhWMTKQDmYIA10nt0se9e7iopVqdRXwIy4SCpM4eckcj622vEaTvTZab9G5GTxMGez4Wz6VeI0FYFad4HJsRxL4pAxT3GRHOcse8n9Jnn3Ebh0iutQFQgbqnI4lB6zToOQHfJ5RGXgZSmHg9G0Ri1BwxJjrASSR4CbXfDq//AKhf8F5VlBxAqFwS6oT1p0IEEKfHW2uvnsRQODFUcUweurMOv+lZIyE5ntgC0nKgPN+G8J6XCckBxS06yTMxnhiB3xyFg1rupeoCyqYEEKwnNyZwzz15ZjKYt6fW9gqIWKDPSMrkWLAwMOjZgx2dll/9BXRlJBckgjpFfPmCBAw8zysciAw/spwJ7xVeh0uELTLK8M0ZhQAMQGUzz9LH9qvZ57j0X78v0hf/AGcRhg8mPb8LWXAuBK1+r0Wq1w1NWlkdUlcdPCQUGLSNe+07jXBqVK8XWlUq1Gp1OnxNVqK0YVDCGdcs7Dm9hFZcfYi81aQqitTCuodQQ0gRImBFqTgF2e91qdIVVUsrtOFj+EdmXLvt7BdaCpSVFPUVAoMg9UCAZHdztjOGcMo0OI3dbvUZ1NKsSTUFTQREjyslkfYGf9rvZCpdKKuayviqBYC4dQTqZygeNsk6EHUzkMuwSMUDQnUzpzt7j7ScHp3lEWq+BEcOSCBORUDEdNbUXG/d/R/ZStDGrUldkUsWVmgkhsUkzGthZP2M8ounDS7IiLjdocKZiYJDamVEySfKNbHvns+iM6vLMLvVctJHXVgAQBlAGQHZ8J3s8ypTDoZdgpdtDp1QI0QaADsNo/ErwEqGSYe711HPCSwOusE+lrhEy60caHEwVgBMK5GF1ZAyHDmCZPccjysZbqFxnEhK9E7LmCF6MAaiM9crNLL0DjF0fUpkNmApWDJ7R2jnMdloo9oaVVTTxYCRRD9V1xAKEekzwWUYwACdQSuRtFtk0kHHCCa1NekQkVKYwgtrT5uCoywhoA5tNodHhZK0sLKhYClUloJKkHD3VIICnXUG1xfeP0lcM1QRiaAMWXVMYhhzGg1yJsG58XpvRpsT1sYaqdBjTDidgRH5Vfl+GedodkqQOnw5VEE0ggR6ZbGuAtUdCqAnVgARH+STZtyuTU+kZxnSgMcU9UoOpP8AkXn+YkGwv22mxglaYFR6tIuQVKVzhxZKcDShIBAyfkbWtbjtMU8EEhWVNAGdMDKzAHkDoDplYthSKivwmKKI6rjpopgwVJJkox/Sy5zyOdg3XgYYdJS6SkB0mKM8LEqEQo+h1Vu9Oy0y/X2m74BidT0cMBSwnqpBkkNGQ+ItJu1+prjDEAVKq03JAAnoqkv1WzwE08RGk2lfVka7KC98HqoaaFFrY4CjCQ7CD3HLliEmwUuDlA9JagJqdGcJkYmEhMETpHjmLbC9XpVDVpwlaThWVVLAF2CBZeDCnFnkdbRcKhKrUYTpn6Sm5IGB6lJwSescIkmni/LM6Z2WzHSKKnSrwOmpA02wqHZGhSD1RiGXaIHeLCvFxrUajhAyFZY4CQAuWobPPkD2HW2jdAegdBLL0ZRmYhQcbmalNTPVgyRPnZ3F74AMBUIxu7ZYmbMGqMy2sgyOYxR2SJsGkQ+CcU6UYXI6RRnBEMP1CMpH5hy17bWym2ZvFFCFekejqIEfEAMyVAJJntyMyOWhtOuPtErrLDCwAxLrB7u46j08ZlZb3i9pTUs7BVHM2hnj6nJFLEzEsqaCTzY6Z6WpL3fWrMpgKpIC4gdDEEDTPnOosD9uZcOGfwkALOhVScR1IEQBH6eQFlYy1r+0NScK9GDBMAM8AZmWPV07rA/b60MzV2ChiphYEgDIQAOfnZlzVOsTUCwKbKYBwkB2JBOpB1mZkg2iXO99bpDJOMsgImahzxspInKAq5ZSczaPYBqb1atOpU6RwqLiILPijIiAsDrAmM+R8bOunD6jsyO2BsWFRBOKNZ6wghigIzjHOdr6qiVARhpUyEuInC4BD9G3RQjMTnIAjLITYfHbwqhSgp4zUrPADmoy9JeEcRiAwFEwk65WhsT0M3X4Q5ClaiywxQRGFMSopPbiLD0PZZlPhlbBOAPmy9RgSrIWDAqcyeqx6s5eNr7gN06eiXIHSYWQnrLLkUP2VfAFWHYTNplalSFVaKKQbwbxD9IylWDVaWJVZYYthzznMRpmbBqZeqqgSldgZ/CysGCnAFYAGGObtAJ6qHOcrWt3utYFDFSpTkgtQqVAxhQ5OCpGimer1T22veLU6bBSaYK4C4pSIibpAAIACxFM9099q08PSk7CmaqlRQFRFq4lqJXCz0WQgq5Vc5kMM881sPUi3i+k4gle8KnRGadUnFJIAXBVicakNCzH6uYYt6qqAHpY1OEhkESCJGUZ5axlPM2mPwhKq1wVfpUqdGFZl6s1HNNMyMMBcBAAENpZXX2XpgVqYIKqyBXkfhqIzIQcaiSwC55STNjahakehfqTR12BkDC0gycx3HXt7LSFvK/59ZzVvtpZXv2SRiAGZQEkfu8UBimjK5JQYhLD8ITIZm1UnGnwFSR0q5SxABHJi0x3EefO0lKxONF0jRDFiVM692sjUWDV4gg/2yjwz7++1aZYY2YMuWbSTn/uw0DP+1o95vcGP3a97ACfATy0mzImDizhYDPp5WKjjFbolA8He9/Q11vJVgQSIO97EQN1id734PuiEsQO3e9gA9XuN9FRUdtTEnx5+tjcYp3hCGpU1qp2FipHf2H1tQUKDUbtQqGSlQMpjuYjXtykWv8AgHF1qKabNn2n528vlxuGR0urPQ4sicV2M4ddqjQ/7PTD6yekkZxGSkH1tPSleHLCrTRaekh8WIH/ACkZeZtLpcFkyKsDsk/IGxuI35aVOCwnlaL7XRbKaX0j3ir0NFzi/Chg94GXxt5leeKM7SxJzOc52uvanjDQKeYkAmew55/PytlcVvQfxvjvHi2f3v8A0cTzMu+Tr4Tf2+dfX629h9z/ABEPcmSetTqtI7nAYH/u9DbxGd739bn2W9qatxrdJTggiHQ6OusGNDOh5Tznra/IwucKXsyxlTNr70+EV/20VKdN3WpTRQVUt1lkFTAMcvXyM6l7pVFIO94dGCB3BRSFOGWEzyzG85t198t0ZZdayNzGEMPJgfpzFsv7Z+9M3mmaN3Q06bZOzRiYfpAWQAeeZJ07jigs7qCVUWPX2bL3S1JuLEadPU/7UtBoV/8A7jcT/sj/AOEG2f8AYL3h3e5XU0qq1WY1GeVCkQwUDVtcv72i0vbuiOLtfcNToihWIXFJphdMUa9/9U8M9p9fsNl0bn3ov+5u3/8AVT+RtpPaS+tSul4qIYZKVRlPYQDBt5b7ae8W73unRWmtUGnWSocQX8KzMQxz342nHvexda12rUlSsGqU3QEqkAsCBMNavhyVH8R2it92PGXrcQXpHZyKVXNmLfp0k20vvdrEXajEz02UduBoyt5r7Ce0VO5XvpqoYrgdYUAmWiNSOy197ee8KjfKVJaAqo9OqKksFEQrARDHOY9LaMmGXKqXRFS6PQOFe3dJqCteVe7mArGrTcIWjPC8RBgmDFpg4bcb5TJVKFVSYLU8OR/1JmDbF8L971GpSCXykS0QxCq6NHMo0R4Zjw0Bbz72rpRplbrQM6gYVpJPaQufw8xFszw5LpRZLZGK4/R/Y71WoYiQjiGnOCoZZ78JA8vRezN2q3m8GnRw4mGLrNh/DqQe0TMfbKi4lxB69V6tQgu7FmMcz9ojy7ur3hvEKlCqlWkwV0Mg9/PLs1BGx0+OWn+aKr7PaavEOJXKiGqJTvYGRCY+kURqzR1uyYNrz2a9oDe6RqGjUokGMLjXLVTAkeQtjuFe+WiVAvFJ0camnDKe8AkEeGf2fxL3y3dVPQ06lRuWOFXzzJ+HpbmPFk9a9ltosb5hTjlALkalJncDmwWooY+QA8rd96l7wXRD/vQI78Dx8bebcF9syOJC+XnrZMDgAkAoVUKCRkMrXHt57e0L9d1pUlcEVA5xgRAVhyJzki1jwTUkqFsj1avW/wAKx/3JP/xzbO+6yrNwy/8A21Pknbamq+9a6mgaeGrJpFNFiSmH9UxNqj2G94d3uV06GqtQtjduoFIhgsasDytXwz1fQ7RquBVZ41fRkIpjSe2jme/wtXe+JpW7j/jcpjJNLZ/hXvBu9Lid5vTK/R1kCrAXFM0z1utH5TpOo7c4fvG9tqF+FEUkf93jnGAPxYYjCT2fLznHDPdWhWqPZuGn/DUv+Cn/AGC3lvu4eL/TUrBwVdVI0VsxPpad7Me9mjTu9OneVcOihAyAMGVQACc5BiO342j333jXd+I0Lyq1DTpUqqHJQxLzEDFp42gsc1aodo0PvcrRc0/4yn0V9bau7t/hl/4K/wDjFvJ/b726oX+7pSpJUxLUD9eAICsPyk9tr+j71rsKITo68imF/CkTgw64tJsninqugtHmacQCQyZEBQQAczmGOkaRI0Iz1E2FeuLK7BjmcJBnQHFkFBGSx687V1a6EH8I/iPxswXc6YR68t77N6x9EbLenxn8IBOERgDScDCOs+XWjMoDoddModO9rLZkgGpE54gSMn/UDB7M88iLRFuJ7B/Hvfhk2vdSsSPRt7+BxBsWJ4oppOCDjJQSTPVUiFGmkGTGcT4PHFlwpzwhQ6k/+5BkKR+lde/S1UggEx2at9PL4ejEAJ5jP9UAb33LiDYu6V/QVVLBHEEviBAcnHIbyIA7IHZly7X9VyYq0DqkyJAyzj80AeIjnpUtR1AkxzDeXpvwTUSNQ38QNjiDYs04oFSnhgOurDMnsJnKV5WmUeJRUplWAhHCoTKRl+77ZYTiY6k9gi2fOfJh4EW70f8Aq9RY4w2NBV4oOjdFYhMLYJHWmP8A2T3Kc55gRnZt34+aaKBDSOfIkmVy1HPzI8aLCf8AP/07/v69Ze5h6fXf1OMNibSveBpyBkwwGa6EFQOzSOxiOdpd540aqhW/EJyA7Qc/MZZedqcCf1nyXf8Af14FzzxeELnvfeuIexb0uLnQiSVKxpqBBPwPl3mYlVoYlCdIJnWYBtDbOYkeQ3v1QqZanxwixxsVlhQveePFmGEA58pnF2DTzsS536c2yylY7fHUHLK1dT0OZkCRlHlbtNjgxMe4ZfQWi8Q9ideaynIdVMQkgAkjmRy+hMWet4LCCOsRnoBrkeznz0g2q+knVv8Aob72XSdrDLXqv52g8Y9i8XjNQwMXKmTp1hSYhAe9YUjzFg3ni9SrTCVGxJOLNVkdZmYzE6sx7AWtVdIAciv/ADB/pbprxoUz1yfyi0OIluXF14o9IfuzgM0mOQz6OTTc9+YkWOvHKqqUVgJDQcKll6TJ8DkYkxZzhPO2fFQR+JZ5fiiOwmLdFfniSeWbfay4w3NhQ9qmqFCQkhcBBXqwTSB1PakxIAyjnLr7x6o2LCFHVxnL8dNUCqapmckLEL+oDK2L6TUllkmYxGDOvKxf2wkySsnL8eufhZcQ9zacP9oRSxqjMRhxpjaTjGMwxnPNi0j8RCnKbNf2lcqAcNRYwuWJLOqrU6pEmYFTI5GUXstihV1OJZ7MY07jysSne8JBAXL/ADqZ+FjiDc3NP2nVitQohKGnkWM4gFK1FMZDLMDUN32ouIViSKqkM4KuF1gZCCCIiSO08rULV2JOg7JZT5ZefqbIXg9nnKds9thY6E5Wa1PaYmj0asirWZSV/S4yzkZctm0euFRogDqKPxTMM+ZJ552zE4myUgHllExB5nXXxsYX7EBhUggQxJnEZOfdlY0YrM9g5dm97h60ieVpt6oAOo5E/QH6/D0lXEhaeIASZ+lt+R6eyqMbdEWjwyOs/VHxPlv7SBWVRCLh7TzP2sKrVLGTZi2ySyykao40j0X3fXpbxdal1qANgJIB5o5k+jT/ABC1bxv2ZqUGxIGZP+oeY1tS+x1+alfKRX856M96vkfjB8re1XEiqIdQY52nHHHJD8vhhzZZ4Mv4+n3R4z/6xXkYWqeGttf7PcGqXhg7lmPac432C2a9tr+f26qqBaa0zgAUDOCZLHmSftbf+7LjFV7u1N2DYVpujBQpVajVFwGMjBSZy1tl/wDMnKvhtl5TWNTSMh7eXOmt7dBIKrT79UBOVswbmYlSGHd9Rrv10vvFo4eI1RMylE+eCPpbLYoMjK2uPkSxvX4UxhvFP6DM73uefPk73vPnOc5L1i/EA3z9bMv12VVDDny15E/f18Z2Y/IjN19ISxuPsiYt78fj39ZTve8+c9YZqfX+b7H18ZRffr/X18ZvtFYSd7365qd7348x9Jve/jbgqWLQ6CzZYrCD79Pvbof6fT7/AAsWhBMW97+ixb3vL0GH+n8v3+HhHFf6fy/cenhBaGFxb3vLlHVWLe95co6o1f6fy/cenhCFT6fT7j08ILQBcW9+Hw7uqse978OQRU36b8vCOipve/hBaALi3vf07jsHpLLpN+ti0AXFve/r3Hve/qE1N+v2+PqjU+v832Pr4yWgC4973nz/ADcLb3vPnOY2fXz/AJvsfXxlF9fP+b7H18ZOgH736/HnPWW9759+Yy+/X7H18Z6an1+u9mV0ATe9/PNTYZfe9/Gy6Sx0AQGxOkPbve+yP0m/T72Qqb9Pv8PQ6AP0h3vccuXMW97+gRU+n8v3+HhCWp9P5fuPTwg6AkCsQZnex8O7qtbMydd78u7IK1NPL+X7j08IQqb9PuPTwhdAFgb3uO7Lojs3vfYEVN+m/LwhdJYpASek3vf041W0fpN+tkam/X7fGxSDsL0psulO977+YjU3/F9vj4yjU+v832Pr4yUg7DdId7338+Ft734/mEz/AF/m+x9fGUan1/m+x9fGSkA85732/Hvz5G97z9Wl/r9d+fjK6TfrvZkpB2P897328C2b0lkH36WVIAhsge873vkPHv0+9kKn0/l+/wAPCFqh2FLZannvf9iUvp3736BSr9Pjh+49PCHCrp5fy/cenhC0Q7Y9mGEZczvfZ6CPnve+TxW+n0+/w8I6K+/Tfl4RHRBZ0KCB573/AGdTpAEHe9+DRX36W6bwbLjQ7CEDKZ3vfJrkdlgvW362Yam/X7WONBY+ovZHnYfR+G975uap9fr9vj68x/X6/b4+MrjQWNFKOz++/j6s6HKMvQfPf3Mz/X+b7fHxluPfr9t5yuNBYRcogKDOoA3/AH9eLWZdIz7tbNL79d+fjLcdnxoL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8549" name="Picture 5" descr="https://encrypted-tbn1.gstatic.com/images?q=tbn:ANd9GcQI19yv_UwwOhWXP-kajGG3DMvlN2C03mXkn8w61WH_JQTVYJIcNA"/>
          <p:cNvPicPr>
            <a:picLocks noChangeAspect="1" noChangeArrowheads="1"/>
          </p:cNvPicPr>
          <p:nvPr/>
        </p:nvPicPr>
        <p:blipFill>
          <a:blip r:embed="rId2" cstate="print"/>
          <a:srcRect/>
          <a:stretch>
            <a:fillRect/>
          </a:stretch>
        </p:blipFill>
        <p:spPr bwMode="auto">
          <a:xfrm>
            <a:off x="323528" y="3356992"/>
            <a:ext cx="2628900" cy="3039220"/>
          </a:xfrm>
          <a:prstGeom prst="rect">
            <a:avLst/>
          </a:prstGeom>
          <a:noFill/>
        </p:spPr>
      </p:pic>
      <p:sp>
        <p:nvSpPr>
          <p:cNvPr id="108551" name="AutoShape 7" descr="data:image/jpeg;base64,/9j/4AAQSkZJRgABAQAAAQABAAD/2wCEAAkGBxQSEhQUEBAQFhQUFBQVEBAVFBQUFRQUFBQWFhQUFBQYHCggGBolGxQVITEhJSkrLi4uFx8zODMsNygtLisBCgoKDg0OGhAQGiwlHCQuLDQsLCwsLCwsLCwsLCwsLCwsLCwsLCwsLCwsLCwsLCwsLCwsLCwsLCwsLCwsLCwsLP/AABEIAK4BIgMBIgACEQEDEQH/xAAcAAABBQEBAQAAAAAAAAAAAAAFAQIDBAYABwj/xAA8EAABAwEFBgMFBwQCAwEAAAABAAIRAwQFEiExBiJBUWFxEzKBI0KRobEUM2LB0eHwB1JyooLxQ1OSJP/EABoBAAIDAQEAAAAAAAAAAAAAAAAEAQIDBQb/xAAsEQACAgEEAQIGAgIDAAAAAAAAAQIRAwQSITFBBVETImFxgbEy8KHBIzRy/9oADAMBAAIRAxEAPwDRwlhcnBPCpwCUBcEoQAx4TQnuSBAHAJYShKEAKxSJjFKgDl0JVNRoFyiUlFWyUrK7glpWdztGuPYErS3bd9PKWyeo+iKlgAyySj1aa+VGixe5izdzxqx49FH4JC09rE8e5P6oNXZPlZl/cd0fE6+iXeumn0aLAmUCw8lE9WKgIynvGipWh8DMrXHrk38yoiWnfgbWfkV5/fD5qlbG1VtwkFYC11pee66FWrQsnzTLVJSwq1CqrIeootZ0J9Iw4d00JQgDY06vsSei8tvxuNzz1K9Aq2mLOeywdTNI6qdSR3PSsCnjnfngzLgpLKMx3Utvo4Xd0yxjMd1Cdqzn5IOEnF+AjeQ8vZD+KKXqPL2QoalCKBGzD2ZQl2qMWH7tyEO1KkBaOoRS8GywFCm6ow/OkoAvbMW6KbmKOqcyhN2VcL+6KuTEXcTGSpjFyVcrEHsAToSBOWpQ5KF0JyAI3JAlJXQgBYSrglQArVKFG1SEwJOg1KhuiTnODRJVuy12jeqOLG8ssR6ng1Zm+doG0G4iBOrGkxHJxXnl47RPru3qjoJ4Tl24LkajJLNKo9Ibx40lye0v20og+HQ338hmfWFfsFvfUzMdScw39V49s7bmMl0EN/3qRzPut7LQO2hqVQG0xhb8cuwyCXdo0230ei170pNykOdpmJHbl8EGvG+AdJcf9RnAgf8Afosk61tpicRc45EzMnk0DIBMFueQIjMwDy5xzPUqrd9l1Cgtbryw5Ey4xI6k5ADmh94VoacTnFwEQHGA52jZ5gQfVVWvgh2ob5eWM5D+fqqlvpuLhhPBxHE4nGC8/A9ob0RwW2su3c0vY9pI4xJneETnzzWRtdAtcZOc8iPqiVktZpvgg7ro65zIAnpnKJXlZG1W48QBw5nQTrvBdHTanbUH0K5sN3JGcpKYFRjUqQLqoSY8PThVUSVDSCy1bbb7PD0QIq3alVK42pleRnsPTMe3Tr6lG8aMtQ6xDMd0dqNyQzwMLxyJRil4FPU9Pz8Rfks3t7vZCmnMore+reyEs1K2Rx2FbvbuOQmqMyjt3fdlBbUN4oIIkasYmmR0QZF7pfIIQwBrMnjujaC2psOPdF6DpaD0WuMpMVcklctCh7GE4LglhbGZyVclQBGVy5OQByWFyVAHBBdrr8Fmpt1L3Hdb24lGwvM/6m23/wDRhHuU2gdHOJM/D6rDUP5K9zXErkZy8bxdWqF1ao4uPB0QOgE5J1hoNefMfRs+kSgjKRJgAknMwCT8leuyQ4FpcCCk3FJcDKDn2prcm6DTr3/RWRb3kRihvGMp556lPZdBcMYpCeX6DghdpZVmCwtS7SYxGNIM0rUHEDgOX6o3ZTjiBkMgOMdVlrFRdwa6OLoR6y2lrB5mn1WE17G8UFjHGOgB1/n5JWNLZPvHJvYf9IdTtmIgx25lF7NvQSFkTRTq3UMspd5nHq79p/8ApW7NdpwEEaQJ6A/z5q83IaCf5qrotbWNceED9/oVaLdmc4nnFsoFjjPMg9P5KjCIbRtHjGNDp6QEPC9LhlugmcXIqk0KpKbE1jVOcgrTlSCEbYNtZzVZS1zmVGFwpu5Nnu8ENuOK+gjgnss+IBNcr92NzCzlLbyWljU04vyA75EOA6ITT1K021tmwvBHLNZqnqU7jmpxTPJ6jC8WRwYZsJ9mUJtBkotYh7MoPV1V0YEZRC6H70IeVYsDocFIEl6Mh5VuwP3FHfDMwVHdz9QrQfJWXRbJXJsrlrZQ9qCcEiULcyFXJVxQBGlC4JQgBUoXBcEEiheWbeWfFaKh4l7B/oR9QvVAsDtMAHucR7xcexBH1ISerdJDGnVtlXY+5S2m6qRm4Fw4HC2QG+sE+oUVw3STVLnt1c50cN4krRUKB8Kkwkhop5kcTEkT1lS2WkGuMdFzm3ydFxSSCYoBrdAq+MBw3Qc+QV6mzFxQm97uqOEMrFmeZEZDnzWa5NAjXvIMG+zd4lAKtwUazi+hVaJzIImD9VTsl0WhjyRafEZ/63xLuYnVuuv1Rq7LJvjIt+WIc1Mo7SINvwU6d0PpxOf4mnL5oxZbPukgZ98/RWL7tP2emHQTJgBUrr2iFQ4TSeDzIiVntLtj6+6yZ4AzKEvthLMI0j4mVY2otIY3DMYjDe2sBBLRamNE4gTG6Bmf2U48cpOkjPJJRVsqXnUxPnuPpKhZmqweSZKv0GL0eNbIJHEm90rJGNhJWOSeoLWclnldRbGNLDdlivqDXpoSuXALinuEuBCiN1jMIe5Ebs1CzydFook2mo4h6LDMGZXoF8Zn0WGtDIqOW2jl8tHE9Zw/xyL7BOxfdlBq2qN2NvsigtfUp1HCIlJQMOCYuZqpIDF4txUwUOsbod3RTDipeiDsMOCIgwouSBctjM9tCckCUJgxFCRycE16AGJwSBKEEihKFwSqAOWP20pjFoJw/EcQtgsdtbSx2hjDlIZn/kSEtqlcF9zbC/mJrqtLa1laAd5gDKgORDm6T6AKWkDrzWJq2OtSe9svD25GCRjZ+a3dip+zpg64Wz8FzZxo6MZ2kX7HVhXDTDs1TYIVxjgBKxNyLwMJkBvwzXMEvB4qtb7xiD5WTBf9eyS670o1HezqtcJ1BnPkUUyQltFYRVwSTloBkZ1MHgVhLfcVZjjUs1Wq52OfDJd5eOuU+vNemVWMq5YtACHDUOEprLE1pxOcDl6H0Wik0ZOKZgts6Ps7O50YhiJHUgLIErWbdWoOfA0aYHpn9VlGtXU0cNuOznaqVzofZ2omxUqYVymmbF6HqpbSrZVC2nNL6qVQOl6XDdqF9CoU5qanNXJPYVwI5ErtGYQ4hFLtbmFnk6JiT3tr6LH3lT3pWxvfX0WattLECraWVUKeoYviYGjrJ90UEralGrP90UEqarpI8gxq6EqVSQFbufLSELrthx6FEbqMOVa9KcPKgCRtTJcqbai5abilH0CEoSBOTZicmuT0xyAECUJAlCAHBcoLVa2Um4qr2sbzcY+HNCaG0Ta9QU7LmNaldzThpt54ci48hlKpKSirZZJvhB5Cb3uc1qlN7SBhO92GYI55rL7S7UW6xVxTfSo1GPANCq2nUaKgPBuZ3hxaCVttjWWt1I2i8abKeL7izYYdESalSSSOQaYPE8lhky43Hno0UJxl9QTftla6q0kZtaJ/JLZ6mXyTrxtElxOpJJKHU6u7M+8VzsmTe2x/HDakgxEqN9YTBKjpWjlmTkB1hR3jcFOszfdUxzONr3sjoMJ0WEeWNBWmWvbhLQRyKEv2WxPMVnMZyaN7tJQZ2zFVpPgW2tTIG615NRruhMghX7Hbryox49KnWpThLqb2CqI44HEF3pK12vwwaYWsgFCrgYXFsCMRk9c1fvS2BtMv5CfXgh1lr+M/E2cJ0JBHyOig2sqYaOGdcz6KMMPiZFEyzT2QcjDW60Go4k8ymMauYxPXc4SpHI75YrVaplVQrNJCBkpQy0nNEXnJC6pzKS1j4SO56JC5SkMTmhNCeFzj0ohRa7RmEKKN3TSLnNDQSeQEn4LPL0SuDr4GfogjWzIR6+xDjPBBKOqri/iDVoreHhY4IBUGa2Vts3si4LH1NV0sU98bPHazA8OVx8eCIrglKathUJWDUJb4bmCq9hqQVevZssBUAA1ydC5SQfQoTk1dUqBoJcQAAS4nQAZklPCw8Kra7Wyn949re5j5LAX1t3Uc5zaEMp6B2WMj+6T5fRZepbiTOKSdTqVR5EWUWenW3a2gwOwEvcAcIAIBMZSSs7W23rPbDQxs+8AZHaSfosW+0nmoGVoJHPMfms3kZZRD1Sqa9QBzalWo8hrZeSS4mAACvSLnuinZaRYM+Nd3B9Tgxp/tA/M8UO2Juaiyz0LQMZtFVrsyRhY0kiWtjWBrM5lHbdVwtAaCc8NNvMnifrKSz5b4HNPjp2XNmrwLqpxBpDAS2QMjGEYeWqKXxXLjujM0hwIk4n4s+OZCzDb0ZZWPe9ohjcRPEmdAepyV22Xyx4p1KTy5lVu4/EIa3iwNiQ7FqCcku06Zpl/mmA7xpmSh1oBa2PVFLTVGpModbKmRKxRvXBXuy84dhcNYh3I6R8lsLFWa4CSvO8efRWaV4vpZhxI5aq+32Juuz0pt303jMDuF32DBAkkcOnqsTYNr2zqewz+iMVtoalRkUKcuPF+61uWrv0UtPoHL6lk1wxztPMT+ZWIv3ahlZ7mBrsIMNfz6x3UG2VqrMIpuqsLXNBqOZIl39uejY+KyZqgJnSw2veJ6me75TQis3mE9Zr7RyVuzXmW5HMfNPKfuKbQ0rFJUaFpa7Q+iu0VomVaH1jkhjkQtZyVB7CIkETpIIntzXO1buVHp/RoVib92NCeE0J4SZ2xCtrcDDRAbhh7wC88YOYb2jMrP7O2A1asxLacOPV07rfjn6LZVquGk4ujHkBOoLtT8JR9TnazLbWJfn+/5KhrMNodVc0OOjGkAgQAMRB48lndo30zaXeG1rYa0PDQAMcSTA6EI9RaxpDjrEnqBzUd8vpCymKYxOe3A73sU4nOnjlPxUbaiZ4M3/MquukCgyaBHRYC2U8LiF6Gz7krHXzZ53gjSTqTQeqaf4mPcu0BSmp5TSukeZH0HQUYrjFSQMI3YH4qZCAAq5SuZme65BB7+Fj/6lXv4VnFJp3qxzjgxpBPxMD4rXk/uvGdq7x+1Wl753Ru0xya3Q+uZ9U5N0heKtgAtnNzoH84JoqgaT3XWhqhhLmxN4sqexWR9eoylRbiqPcA0fUnkAJJPRUWlb3+k9n9tVrEZNYGNd+JxxOjs0D/6CpOW1WXjG3RvaVl+y0qdJpnw6baYfpiIze8Dq4qSgDm6p5iN0CN1vpxPy0XXpWJLXGYA0+gQ+2XiKVN73eVjHOcZ1gaDucvVIPlj0FSMT/UG9i6p4DHbrINWOL9Q09sj3PRDtn75qUCMO8zEHGm/NpIjPoYykK1cWyNa1zUqVG0g+XMc8Emo50nSZDZ4rPklpM+6SDyBGRhOwUa2imRyb3Pyep2K9qNpnJtOocwyYE8cPMKvbmlktLTJ48P3XmdkvFz3EYoAGWQzWls+1lWmA2oKdZmQLXghw7PBWGTT3zE1xaiuJDa9lqGocLiBwylT/ZrS0w5jKjeYMEemq0tybTWKqAwO8B7ssDw0gnpU0+MLU0LvpgicLnaguc0AfNYtTXaGVOD8mYuTZdj4fgzOoMxPcFai00W0qO61uHysjLfkSRzEZIlZwOIMDUaAxxnPLXhmsJ/UfaHwhgpkBzpFMDINBO84N4DkhW3XkpL38GC2ut3i2h7WmWtIz6gRH1QgEwqokGf4VP4sHMGDx4evJPwjtVCUpbnY4OTnu5JxpjUaFNcrFRKVY8+3QrS3TeZc2SwOAyqAecfjbz7LLAK/cdfDWbnkcj6/vCsn4IaNVaiC0PYQ9h0dwnk4cD0K9BsVVltoBtZoc1w14tPNp4EdF5pXxMeXUiAT52HyP/yHPqtRshe9IzTJLD/6ydDxg8Qk8q3SZ14yePDDcq9n9/0zO3pYTQrVKTsyxxE8xq0+oIKiosDpAcMYzwHIkc2k5HstPt/YoeysNHNwvdwkeUn0y9AqdxXB4rTVrMPhgHwxmC8nLE0jMATrzS0avk7E9Q3p1ki0n+37fk0Nx3eaNNow5kY3xB3joPQQPiksNc1nPe4ZYi1gPJuRPqZQuna61j8xNWz8X++wfjA4fiHqEZFtZVol1EgkxprB1+Ss4cWujj/FcpPdxJg+vTa57onCYjsOXSUN2lqRUp0gfI3E7/J+enYD4o3UqtABdlhguPJv84IVdtjZWqvrWid5xIpzEN4Fx6AAKj54HNI4wk8kul+ytWdFJA61OQQjl7FsHw5wYjgnXDOSEFYY+DsOpLky1qo4XEKBG73s8iQghXUxz3Rs8hrMHwcrj48CIhdVSDCHKzYfMFoKll9LM91yI+GFygD0Dbq9Ps9jeQd6p7Nn/IHER/xBXizqrhmVvv6p2+a1KnwpsL3Dm953fk35rCEF+bshwnj2TOR2zKCpEJrSoiVI6ko4WRccCvWNjrI6jY6RIzdNSP8AMhw+WD4LzvZm6jarRSpQcJdNUjOKYMvProOrgvX70lmTThjygAGANAevH16JbPLwb4VbssUm4xvaTqo7ZUowWOphwEElwBBIMj4ED5KtTruLYIg8f1QG/qhp0alR1QDCIpNgEuqOyaJ4jU9gsFG2Nt0intRtb4cspxjjKD5RpPQrzytWLtdOSkqGSScyTJPM8VFgTsYbVQjkm5vkZTJBluqa8uPNT4Exw5KxQgwlGtmdp7RYXh1F+5O/RdnTeOMjgeozQkrlVq1TJTado9wtG3lB1kFomAZaKM75qDVn78s15Bet8ur1XVH5ucfQAaNHQKhTJ/MfmnKmPEoW0aZMrmqOFck8QOglK9mIZF3r+a6VzHQtTIWyWksycCW/TqFecQRIIIVQQUracaHuOCkB5GS6g7eHP98k4BMO6ZQBsaxzUt20GPeBUkCMngw5p5godYaxewF2uk84V+wvwvaTzg+uS5821Nnr4wjk0lLpxNpd9oq2UAWmKtCRgrAThHAVG8B107LRF+OHB2Jp03pEKtdFYOZhMEEaHMQRohtuu6tZSaliGOkc32Uny8zTPLp8Fak/ueftx4XRJaKBZIGmrf0/JBzcZk1bGQx+ppHKm86mP7HfJGDeLazGGmeOYOrTxBU4BojFnhOp5SqJuLNKU48gFt6+JLa1PwqzCC6mRExliHB3oh95XgAXNZG95+gOo7lWtqXteQPeydiGWE8MJ1BhZo2oA+1GfCqNHf5jgeqHUuI9j2mxSxVkypuHh+31a9v6wxWbNMIeQiVPOkhpSkfKOzaatEFVkiFm7ZRwuIWochV7UJEjgm8E6dHM9T0/xMe5doDwlouhwXJjinjzIfbUyXIU21LkUBY22tgfbK7td/CwcAGANn/VZt9QnMkqa1WjG5znZlxJJ7mVDI5LRu2VSGYinMkmBqdAuI5fBXrPSDBn5jr0HIKEgPUdhLqdZ7MH0oFSsA+rWcJIGeFjOTQDrxJRk1ABBIcf7iFVuS1uqWWzgjcbSY1rRoIaBPdWqrGASclz5u2x6EdqKkE5yY5SViv6hXi0up2dkezl9Y6k1HgYQT0af9lqLwvJtKm+s4w2mDgEjff7rQOOf5ryWvXc9xc9xLnElzjqSdSt8MfJlmn4FBlLCiBUrXJkXOwppClKaUARFqRzB+ykLSk8NQBG12aKfY2OolzMQe3eIJgOYBvQOfb4IfhXPkxnly6hQ0SmhiVLhKTCeSkg6VIyrzUaRAFxpTagyVdlSFYDwVIBS5LTqw8pb+aMrI0apa4EGCNFp7FX8RgdETMhJ6iFPcek9I1SlD4L7XX2NbsrtCx7WkO6OB1aeS27LSCMl8/XFeHhVCDAxGJ6jJel3ZfxDRjGUxi4Zf8AajJCmcrFPd32XL0AoWgVW+So8MrN4B3uvR6naoBOoA+PRZ6/a4qUKkEGWyOhbofkED2g2m8OjZA1wxOq03VR+Brc57l3yVabjx2XuMZ89f2ya8nTUcTxKEjVEre7fKFt8yUh0evilRbsRNNwb7lSQ38LhnHYpKoglOrj2LjxYWvH/E/pK61ZmecH4qz55Eca2ZJY112vz3/n9kRCgqMmQrIGSiapTNZK1Rm7XSwuIVZwRu96EiQgpXRxy3RPJ6zB8LK14I4XJ65aChQbTyk/FRudyT6jp19ByTqVLIuOg4cyrFR1nZh3jqfKOQ5qUvUBfJzSOcgD0nYm/WuoNo4gH05ABIBImQRz1Ry21KeBzq1QsY0S5wPyjiV41TfBy15qa0Wx7t11R5a3PCXEieGRKXeL5hz4i2WPvi8jWqE7wYCfDpkk4W8J/FzKogpiULZCrdkgKe0qIJwKkgna5JKY0KQKQONQpMadCQoAaDzSpHlLKgBMRSyU4JwUgQPBXEKY6LmaIoCApsqZ9PiFXeoAkNRE7qvEsOFx3YOXIxKDBSMeoklJUzXDmnimpwfIx+pWguPal1Cm6m6kyoHGQ5xMtyiOoWeJSKGk+zNNro0DtoSMmh4xZFuOQJ5ZKlf7iX08/wDxtgeuaH0qkcAeGYlEbwMvon8H5oSS6LSk5Llm7eOf9o+ioe8r1T8h9FQOq5MT3sei28+yq/4H6J7Gyxh/A36KPVjxzY76FWrG2aNP/AKXxD8/6Epf9lf+X+0VyFCArT2qsFETaRFVZIhZy2UsLj8lpXoTfFPKU1hlUqOV6lg349y7QHlco8S5Onn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8553" name="AutoShape 9" descr="data:image/jpeg;base64,/9j/4AAQSkZJRgABAQAAAQABAAD/2wCEAAkGBxQSEhQUEBAQFhQUFBQVEBAVFBQUFRQUFBQWFhQUFBQYHCggGBolGxQVITEhJSkrLi4uFx8zODMsNygtLisBCgoKDg0OGhAQGiwlHCQuLDQsLCwsLCwsLCwsLCwsLCwsLCwsLCwsLCwsLCwsLCwsLCwsLCwsLCwsLCwsLCwsLP/AABEIAK4BIgMBIgACEQEDEQH/xAAcAAABBQEBAQAAAAAAAAAAAAAFAQIDBAYABwj/xAA8EAABAwEFBgMFBwQCAwEAAAABAAIRAwQFEiExBiJBUWFxEzKBI0KRobEUM2LB0eHwB1JyooLxQ1OSJP/EABoBAAIDAQEAAAAAAAAAAAAAAAAEAQIDBQb/xAAsEQACAgEEAQIGAgIDAAAAAAAAAQIRAwQSITFBBVETImFxgbEy8KHBIzRy/9oADAMBAAIRAxEAPwDRwlhcnBPCpwCUBcEoQAx4TQnuSBAHAJYShKEAKxSJjFKgDl0JVNRoFyiUlFWyUrK7glpWdztGuPYErS3bd9PKWyeo+iKlgAyySj1aa+VGixe5izdzxqx49FH4JC09rE8e5P6oNXZPlZl/cd0fE6+iXeumn0aLAmUCw8lE9WKgIynvGipWh8DMrXHrk38yoiWnfgbWfkV5/fD5qlbG1VtwkFYC11pee66FWrQsnzTLVJSwq1CqrIeootZ0J9Iw4d00JQgDY06vsSei8tvxuNzz1K9Aq2mLOeywdTNI6qdSR3PSsCnjnfngzLgpLKMx3Utvo4Xd0yxjMd1Cdqzn5IOEnF+AjeQ8vZD+KKXqPL2QoalCKBGzD2ZQl2qMWH7tyEO1KkBaOoRS8GywFCm6ow/OkoAvbMW6KbmKOqcyhN2VcL+6KuTEXcTGSpjFyVcrEHsAToSBOWpQ5KF0JyAI3JAlJXQgBYSrglQArVKFG1SEwJOg1KhuiTnODRJVuy12jeqOLG8ssR6ng1Zm+doG0G4iBOrGkxHJxXnl47RPru3qjoJ4Tl24LkajJLNKo9Ibx40lye0v20og+HQ338hmfWFfsFvfUzMdScw39V49s7bmMl0EN/3qRzPut7LQO2hqVQG0xhb8cuwyCXdo0230ei170pNykOdpmJHbl8EGvG+AdJcf9RnAgf8Afosk61tpicRc45EzMnk0DIBMFueQIjMwDy5xzPUqrd9l1Cgtbryw5Ey4xI6k5ADmh94VoacTnFwEQHGA52jZ5gQfVVWvgh2ob5eWM5D+fqqlvpuLhhPBxHE4nGC8/A9ob0RwW2su3c0vY9pI4xJneETnzzWRtdAtcZOc8iPqiVktZpvgg7ro65zIAnpnKJXlZG1W48QBw5nQTrvBdHTanbUH0K5sN3JGcpKYFRjUqQLqoSY8PThVUSVDSCy1bbb7PD0QIq3alVK42pleRnsPTMe3Tr6lG8aMtQ6xDMd0dqNyQzwMLxyJRil4FPU9Pz8Rfks3t7vZCmnMore+reyEs1K2Rx2FbvbuOQmqMyjt3fdlBbUN4oIIkasYmmR0QZF7pfIIQwBrMnjujaC2psOPdF6DpaD0WuMpMVcklctCh7GE4LglhbGZyVclQBGVy5OQByWFyVAHBBdrr8Fmpt1L3Hdb24lGwvM/6m23/wDRhHuU2gdHOJM/D6rDUP5K9zXErkZy8bxdWqF1ao4uPB0QOgE5J1hoNefMfRs+kSgjKRJgAknMwCT8leuyQ4FpcCCk3FJcDKDn2prcm6DTr3/RWRb3kRihvGMp556lPZdBcMYpCeX6DghdpZVmCwtS7SYxGNIM0rUHEDgOX6o3ZTjiBkMgOMdVlrFRdwa6OLoR6y2lrB5mn1WE17G8UFjHGOgB1/n5JWNLZPvHJvYf9IdTtmIgx25lF7NvQSFkTRTq3UMspd5nHq79p/8ApW7NdpwEEaQJ6A/z5q83IaCf5qrotbWNceED9/oVaLdmc4nnFsoFjjPMg9P5KjCIbRtHjGNDp6QEPC9LhlugmcXIqk0KpKbE1jVOcgrTlSCEbYNtZzVZS1zmVGFwpu5Nnu8ENuOK+gjgnss+IBNcr92NzCzlLbyWljU04vyA75EOA6ITT1K021tmwvBHLNZqnqU7jmpxTPJ6jC8WRwYZsJ9mUJtBkotYh7MoPV1V0YEZRC6H70IeVYsDocFIEl6Mh5VuwP3FHfDMwVHdz9QrQfJWXRbJXJsrlrZQ9qCcEiULcyFXJVxQBGlC4JQgBUoXBcEEiheWbeWfFaKh4l7B/oR9QvVAsDtMAHucR7xcexBH1ISerdJDGnVtlXY+5S2m6qRm4Fw4HC2QG+sE+oUVw3STVLnt1c50cN4krRUKB8Kkwkhop5kcTEkT1lS2WkGuMdFzm3ydFxSSCYoBrdAq+MBw3Qc+QV6mzFxQm97uqOEMrFmeZEZDnzWa5NAjXvIMG+zd4lAKtwUazi+hVaJzIImD9VTsl0WhjyRafEZ/63xLuYnVuuv1Rq7LJvjIt+WIc1Mo7SINvwU6d0PpxOf4mnL5oxZbPukgZ98/RWL7tP2emHQTJgBUrr2iFQ4TSeDzIiVntLtj6+6yZ4AzKEvthLMI0j4mVY2otIY3DMYjDe2sBBLRamNE4gTG6Bmf2U48cpOkjPJJRVsqXnUxPnuPpKhZmqweSZKv0GL0eNbIJHEm90rJGNhJWOSeoLWclnldRbGNLDdlivqDXpoSuXALinuEuBCiN1jMIe5Ebs1CzydFook2mo4h6LDMGZXoF8Zn0WGtDIqOW2jl8tHE9Zw/xyL7BOxfdlBq2qN2NvsigtfUp1HCIlJQMOCYuZqpIDF4txUwUOsbod3RTDipeiDsMOCIgwouSBctjM9tCckCUJgxFCRycE16AGJwSBKEEihKFwSqAOWP20pjFoJw/EcQtgsdtbSx2hjDlIZn/kSEtqlcF9zbC/mJrqtLa1laAd5gDKgORDm6T6AKWkDrzWJq2OtSe9svD25GCRjZ+a3dip+zpg64Wz8FzZxo6MZ2kX7HVhXDTDs1TYIVxjgBKxNyLwMJkBvwzXMEvB4qtb7xiD5WTBf9eyS670o1HezqtcJ1BnPkUUyQltFYRVwSTloBkZ1MHgVhLfcVZjjUs1Wq52OfDJd5eOuU+vNemVWMq5YtACHDUOEprLE1pxOcDl6H0Wik0ZOKZgts6Ps7O50YhiJHUgLIErWbdWoOfA0aYHpn9VlGtXU0cNuOznaqVzofZ2omxUqYVymmbF6HqpbSrZVC2nNL6qVQOl6XDdqF9CoU5qanNXJPYVwI5ErtGYQ4hFLtbmFnk6JiT3tr6LH3lT3pWxvfX0WattLECraWVUKeoYviYGjrJ90UEralGrP90UEqarpI8gxq6EqVSQFbufLSELrthx6FEbqMOVa9KcPKgCRtTJcqbai5abilH0CEoSBOTZicmuT0xyAECUJAlCAHBcoLVa2Um4qr2sbzcY+HNCaG0Ta9QU7LmNaldzThpt54ci48hlKpKSirZZJvhB5Cb3uc1qlN7SBhO92GYI55rL7S7UW6xVxTfSo1GPANCq2nUaKgPBuZ3hxaCVttjWWt1I2i8abKeL7izYYdESalSSSOQaYPE8lhky43Hno0UJxl9QTftla6q0kZtaJ/JLZ6mXyTrxtElxOpJJKHU6u7M+8VzsmTe2x/HDakgxEqN9YTBKjpWjlmTkB1hR3jcFOszfdUxzONr3sjoMJ0WEeWNBWmWvbhLQRyKEv2WxPMVnMZyaN7tJQZ2zFVpPgW2tTIG615NRruhMghX7Hbryox49KnWpThLqb2CqI44HEF3pK12vwwaYWsgFCrgYXFsCMRk9c1fvS2BtMv5CfXgh1lr+M/E2cJ0JBHyOig2sqYaOGdcz6KMMPiZFEyzT2QcjDW60Go4k8ymMauYxPXc4SpHI75YrVaplVQrNJCBkpQy0nNEXnJC6pzKS1j4SO56JC5SkMTmhNCeFzj0ohRa7RmEKKN3TSLnNDQSeQEn4LPL0SuDr4GfogjWzIR6+xDjPBBKOqri/iDVoreHhY4IBUGa2Vts3si4LH1NV0sU98bPHazA8OVx8eCIrglKathUJWDUJb4bmCq9hqQVevZssBUAA1ydC5SQfQoTk1dUqBoJcQAAS4nQAZklPCw8Kra7Wyn949re5j5LAX1t3Uc5zaEMp6B2WMj+6T5fRZepbiTOKSdTqVR5EWUWenW3a2gwOwEvcAcIAIBMZSSs7W23rPbDQxs+8AZHaSfosW+0nmoGVoJHPMfms3kZZRD1Sqa9QBzalWo8hrZeSS4mAACvSLnuinZaRYM+Nd3B9Tgxp/tA/M8UO2Juaiyz0LQMZtFVrsyRhY0kiWtjWBrM5lHbdVwtAaCc8NNvMnifrKSz5b4HNPjp2XNmrwLqpxBpDAS2QMjGEYeWqKXxXLjujM0hwIk4n4s+OZCzDb0ZZWPe9ohjcRPEmdAepyV22Xyx4p1KTy5lVu4/EIa3iwNiQ7FqCcku06Zpl/mmA7xpmSh1oBa2PVFLTVGpModbKmRKxRvXBXuy84dhcNYh3I6R8lsLFWa4CSvO8efRWaV4vpZhxI5aq+32Juuz0pt303jMDuF32DBAkkcOnqsTYNr2zqewz+iMVtoalRkUKcuPF+61uWrv0UtPoHL6lk1wxztPMT+ZWIv3ahlZ7mBrsIMNfz6x3UG2VqrMIpuqsLXNBqOZIl39uejY+KyZqgJnSw2veJ6me75TQis3mE9Zr7RyVuzXmW5HMfNPKfuKbQ0rFJUaFpa7Q+iu0VomVaH1jkhjkQtZyVB7CIkETpIIntzXO1buVHp/RoVib92NCeE0J4SZ2xCtrcDDRAbhh7wC88YOYb2jMrP7O2A1asxLacOPV07rfjn6LZVquGk4ujHkBOoLtT8JR9TnazLbWJfn+/5KhrMNodVc0OOjGkAgQAMRB48lndo30zaXeG1rYa0PDQAMcSTA6EI9RaxpDjrEnqBzUd8vpCymKYxOe3A73sU4nOnjlPxUbaiZ4M3/MquukCgyaBHRYC2U8LiF6Gz7krHXzZ53gjSTqTQeqaf4mPcu0BSmp5TSukeZH0HQUYrjFSQMI3YH4qZCAAq5SuZme65BB7+Fj/6lXv4VnFJp3qxzjgxpBPxMD4rXk/uvGdq7x+1Wl753Ru0xya3Q+uZ9U5N0heKtgAtnNzoH84JoqgaT3XWhqhhLmxN4sqexWR9eoylRbiqPcA0fUnkAJJPRUWlb3+k9n9tVrEZNYGNd+JxxOjs0D/6CpOW1WXjG3RvaVl+y0qdJpnw6baYfpiIze8Dq4qSgDm6p5iN0CN1vpxPy0XXpWJLXGYA0+gQ+2XiKVN73eVjHOcZ1gaDucvVIPlj0FSMT/UG9i6p4DHbrINWOL9Q09sj3PRDtn75qUCMO8zEHGm/NpIjPoYykK1cWyNa1zUqVG0g+XMc8Emo50nSZDZ4rPklpM+6SDyBGRhOwUa2imRyb3Pyep2K9qNpnJtOocwyYE8cPMKvbmlktLTJ48P3XmdkvFz3EYoAGWQzWls+1lWmA2oKdZmQLXghw7PBWGTT3zE1xaiuJDa9lqGocLiBwylT/ZrS0w5jKjeYMEemq0tybTWKqAwO8B7ssDw0gnpU0+MLU0LvpgicLnaguc0AfNYtTXaGVOD8mYuTZdj4fgzOoMxPcFai00W0qO61uHysjLfkSRzEZIlZwOIMDUaAxxnPLXhmsJ/UfaHwhgpkBzpFMDINBO84N4DkhW3XkpL38GC2ut3i2h7WmWtIz6gRH1QgEwqokGf4VP4sHMGDx4evJPwjtVCUpbnY4OTnu5JxpjUaFNcrFRKVY8+3QrS3TeZc2SwOAyqAecfjbz7LLAK/cdfDWbnkcj6/vCsn4IaNVaiC0PYQ9h0dwnk4cD0K9BsVVltoBtZoc1w14tPNp4EdF5pXxMeXUiAT52HyP/yHPqtRshe9IzTJLD/6ydDxg8Qk8q3SZ14yePDDcq9n9/0zO3pYTQrVKTsyxxE8xq0+oIKiosDpAcMYzwHIkc2k5HstPt/YoeysNHNwvdwkeUn0y9AqdxXB4rTVrMPhgHwxmC8nLE0jMATrzS0avk7E9Q3p1ki0n+37fk0Nx3eaNNow5kY3xB3joPQQPiksNc1nPe4ZYi1gPJuRPqZQuna61j8xNWz8X++wfjA4fiHqEZFtZVol1EgkxprB1+Ss4cWujj/FcpPdxJg+vTa57onCYjsOXSUN2lqRUp0gfI3E7/J+enYD4o3UqtABdlhguPJv84IVdtjZWqvrWid5xIpzEN4Fx6AAKj54HNI4wk8kul+ytWdFJA61OQQjl7FsHw5wYjgnXDOSEFYY+DsOpLky1qo4XEKBG73s8iQghXUxz3Rs8hrMHwcrj48CIhdVSDCHKzYfMFoKll9LM91yI+GFygD0Dbq9Ps9jeQd6p7Nn/IHER/xBXizqrhmVvv6p2+a1KnwpsL3Dm953fk35rCEF+bshwnj2TOR2zKCpEJrSoiVI6ko4WRccCvWNjrI6jY6RIzdNSP8AMhw+WD4LzvZm6jarRSpQcJdNUjOKYMvProOrgvX70lmTThjygAGANAevH16JbPLwb4VbssUm4xvaTqo7ZUowWOphwEElwBBIMj4ED5KtTruLYIg8f1QG/qhp0alR1QDCIpNgEuqOyaJ4jU9gsFG2Nt0intRtb4cspxjjKD5RpPQrzytWLtdOSkqGSScyTJPM8VFgTsYbVQjkm5vkZTJBluqa8uPNT4Exw5KxQgwlGtmdp7RYXh1F+5O/RdnTeOMjgeozQkrlVq1TJTado9wtG3lB1kFomAZaKM75qDVn78s15Bet8ur1XVH5ucfQAaNHQKhTJ/MfmnKmPEoW0aZMrmqOFck8QOglK9mIZF3r+a6VzHQtTIWyWksycCW/TqFecQRIIIVQQUracaHuOCkB5GS6g7eHP98k4BMO6ZQBsaxzUt20GPeBUkCMngw5p5godYaxewF2uk84V+wvwvaTzg+uS5821Nnr4wjk0lLpxNpd9oq2UAWmKtCRgrAThHAVG8B107LRF+OHB2Jp03pEKtdFYOZhMEEaHMQRohtuu6tZSaliGOkc32Uny8zTPLp8Fak/ueftx4XRJaKBZIGmrf0/JBzcZk1bGQx+ppHKm86mP7HfJGDeLazGGmeOYOrTxBU4BojFnhOp5SqJuLNKU48gFt6+JLa1PwqzCC6mRExliHB3oh95XgAXNZG95+gOo7lWtqXteQPeydiGWE8MJ1BhZo2oA+1GfCqNHf5jgeqHUuI9j2mxSxVkypuHh+31a9v6wxWbNMIeQiVPOkhpSkfKOzaatEFVkiFm7ZRwuIWochV7UJEjgm8E6dHM9T0/xMe5doDwlouhwXJjinjzIfbUyXIU21LkUBY22tgfbK7td/CwcAGANn/VZt9QnMkqa1WjG5znZlxJJ7mVDI5LRu2VSGYinMkmBqdAuI5fBXrPSDBn5jr0HIKEgPUdhLqdZ7MH0oFSsA+rWcJIGeFjOTQDrxJRk1ABBIcf7iFVuS1uqWWzgjcbSY1rRoIaBPdWqrGASclz5u2x6EdqKkE5yY5SViv6hXi0up2dkezl9Y6k1HgYQT0af9lqLwvJtKm+s4w2mDgEjff7rQOOf5ryWvXc9xc9xLnElzjqSdSt8MfJlmn4FBlLCiBUrXJkXOwppClKaUARFqRzB+ykLSk8NQBG12aKfY2OolzMQe3eIJgOYBvQOfb4IfhXPkxnly6hQ0SmhiVLhKTCeSkg6VIyrzUaRAFxpTagyVdlSFYDwVIBS5LTqw8pb+aMrI0apa4EGCNFp7FX8RgdETMhJ6iFPcek9I1SlD4L7XX2NbsrtCx7WkO6OB1aeS27LSCMl8/XFeHhVCDAxGJ6jJel3ZfxDRjGUxi4Zf8AajJCmcrFPd32XL0AoWgVW+So8MrN4B3uvR6naoBOoA+PRZ6/a4qUKkEGWyOhbofkED2g2m8OjZA1wxOq03VR+Brc57l3yVabjx2XuMZ89f2ya8nTUcTxKEjVEre7fKFt8yUh0evilRbsRNNwb7lSQ38LhnHYpKoglOrj2LjxYWvH/E/pK61ZmecH4qz55Eca2ZJY112vz3/n9kRCgqMmQrIGSiapTNZK1Rm7XSwuIVZwRu96EiQgpXRxy3RPJ6zB8LK14I4XJ65aChQbTyk/FRudyT6jp19ByTqVLIuOg4cyrFR1nZh3jqfKOQ5qUvUBfJzSOcgD0nYm/WuoNo4gH05ABIBImQRz1Ry21KeBzq1QsY0S5wPyjiV41TfBy15qa0Wx7t11R5a3PCXEieGRKXeL5hz4i2WPvi8jWqE7wYCfDpkk4W8J/FzKogpiULZCrdkgKe0qIJwKkgna5JKY0KQKQONQpMadCQoAaDzSpHlLKgBMRSyU4JwUgQPBXEKY6LmaIoCApsqZ9PiFXeoAkNRE7qvEsOFx3YOXIxKDBSMeoklJUzXDmnimpwfIx+pWguPal1Cm6m6kyoHGQ5xMtyiOoWeJSKGk+zNNro0DtoSMmh4xZFuOQJ5ZKlf7iX08/wDxtgeuaH0qkcAeGYlEbwMvon8H5oSS6LSk5Llm7eOf9o+ioe8r1T8h9FQOq5MT3sei28+yq/4H6J7Gyxh/A36KPVjxzY76FWrG2aNP/AKXxD8/6Epf9lf+X+0VyFCArT2qsFETaRFVZIhZy2UsLj8lpXoTfFPKU1hlUqOV6lg349y7QHlco8S5Onn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8555" name="AutoShape 11" descr="data:image/jpeg;base64,/9j/4AAQSkZJRgABAQAAAQABAAD/2wCEAAkGBxQSEhQUEBAQFhQUFBQVEBAVFBQUFRQUFBQWFhQUFBQYHCggGBolGxQVITEhJSkrLi4uFx8zODMsNygtLisBCgoKDg0OGhAQGiwlHCQuLDQsLCwsLCwsLCwsLCwsLCwsLCwsLCwsLCwsLCwsLCwsLCwsLCwsLCwsLCwsLCwsLP/AABEIAK4BIgMBIgACEQEDEQH/xAAcAAABBQEBAQAAAAAAAAAAAAAFAQIDBAYABwj/xAA8EAABAwEFBgMFBwQCAwEAAAABAAIRAwQFEiExBiJBUWFxEzKBI0KRobEUM2LB0eHwB1JyooLxQ1OSJP/EABoBAAIDAQEAAAAAAAAAAAAAAAAEAQIDBQb/xAAsEQACAgEEAQIGAgIDAAAAAAAAAQIRAwQSITFBBVETImFxgbEy8KHBIzRy/9oADAMBAAIRAxEAPwDRwlhcnBPCpwCUBcEoQAx4TQnuSBAHAJYShKEAKxSJjFKgDl0JVNRoFyiUlFWyUrK7glpWdztGuPYErS3bd9PKWyeo+iKlgAyySj1aa+VGixe5izdzxqx49FH4JC09rE8e5P6oNXZPlZl/cd0fE6+iXeumn0aLAmUCw8lE9WKgIynvGipWh8DMrXHrk38yoiWnfgbWfkV5/fD5qlbG1VtwkFYC11pee66FWrQsnzTLVJSwq1CqrIeootZ0J9Iw4d00JQgDY06vsSei8tvxuNzz1K9Aq2mLOeywdTNI6qdSR3PSsCnjnfngzLgpLKMx3Utvo4Xd0yxjMd1Cdqzn5IOEnF+AjeQ8vZD+KKXqPL2QoalCKBGzD2ZQl2qMWH7tyEO1KkBaOoRS8GywFCm6ow/OkoAvbMW6KbmKOqcyhN2VcL+6KuTEXcTGSpjFyVcrEHsAToSBOWpQ5KF0JyAI3JAlJXQgBYSrglQArVKFG1SEwJOg1KhuiTnODRJVuy12jeqOLG8ssR6ng1Zm+doG0G4iBOrGkxHJxXnl47RPru3qjoJ4Tl24LkajJLNKo9Ibx40lye0v20og+HQ338hmfWFfsFvfUzMdScw39V49s7bmMl0EN/3qRzPut7LQO2hqVQG0xhb8cuwyCXdo0230ei170pNykOdpmJHbl8EGvG+AdJcf9RnAgf8Afosk61tpicRc45EzMnk0DIBMFueQIjMwDy5xzPUqrd9l1Cgtbryw5Ey4xI6k5ADmh94VoacTnFwEQHGA52jZ5gQfVVWvgh2ob5eWM5D+fqqlvpuLhhPBxHE4nGC8/A9ob0RwW2su3c0vY9pI4xJneETnzzWRtdAtcZOc8iPqiVktZpvgg7ro65zIAnpnKJXlZG1W48QBw5nQTrvBdHTanbUH0K5sN3JGcpKYFRjUqQLqoSY8PThVUSVDSCy1bbb7PD0QIq3alVK42pleRnsPTMe3Tr6lG8aMtQ6xDMd0dqNyQzwMLxyJRil4FPU9Pz8Rfks3t7vZCmnMore+reyEs1K2Rx2FbvbuOQmqMyjt3fdlBbUN4oIIkasYmmR0QZF7pfIIQwBrMnjujaC2psOPdF6DpaD0WuMpMVcklctCh7GE4LglhbGZyVclQBGVy5OQByWFyVAHBBdrr8Fmpt1L3Hdb24lGwvM/6m23/wDRhHuU2gdHOJM/D6rDUP5K9zXErkZy8bxdWqF1ao4uPB0QOgE5J1hoNefMfRs+kSgjKRJgAknMwCT8leuyQ4FpcCCk3FJcDKDn2prcm6DTr3/RWRb3kRihvGMp556lPZdBcMYpCeX6DghdpZVmCwtS7SYxGNIM0rUHEDgOX6o3ZTjiBkMgOMdVlrFRdwa6OLoR6y2lrB5mn1WE17G8UFjHGOgB1/n5JWNLZPvHJvYf9IdTtmIgx25lF7NvQSFkTRTq3UMspd5nHq79p/8ApW7NdpwEEaQJ6A/z5q83IaCf5qrotbWNceED9/oVaLdmc4nnFsoFjjPMg9P5KjCIbRtHjGNDp6QEPC9LhlugmcXIqk0KpKbE1jVOcgrTlSCEbYNtZzVZS1zmVGFwpu5Nnu8ENuOK+gjgnss+IBNcr92NzCzlLbyWljU04vyA75EOA6ITT1K021tmwvBHLNZqnqU7jmpxTPJ6jC8WRwYZsJ9mUJtBkotYh7MoPV1V0YEZRC6H70IeVYsDocFIEl6Mh5VuwP3FHfDMwVHdz9QrQfJWXRbJXJsrlrZQ9qCcEiULcyFXJVxQBGlC4JQgBUoXBcEEiheWbeWfFaKh4l7B/oR9QvVAsDtMAHucR7xcexBH1ISerdJDGnVtlXY+5S2m6qRm4Fw4HC2QG+sE+oUVw3STVLnt1c50cN4krRUKB8Kkwkhop5kcTEkT1lS2WkGuMdFzm3ydFxSSCYoBrdAq+MBw3Qc+QV6mzFxQm97uqOEMrFmeZEZDnzWa5NAjXvIMG+zd4lAKtwUazi+hVaJzIImD9VTsl0WhjyRafEZ/63xLuYnVuuv1Rq7LJvjIt+WIc1Mo7SINvwU6d0PpxOf4mnL5oxZbPukgZ98/RWL7tP2emHQTJgBUrr2iFQ4TSeDzIiVntLtj6+6yZ4AzKEvthLMI0j4mVY2otIY3DMYjDe2sBBLRamNE4gTG6Bmf2U48cpOkjPJJRVsqXnUxPnuPpKhZmqweSZKv0GL0eNbIJHEm90rJGNhJWOSeoLWclnldRbGNLDdlivqDXpoSuXALinuEuBCiN1jMIe5Ebs1CzydFook2mo4h6LDMGZXoF8Zn0WGtDIqOW2jl8tHE9Zw/xyL7BOxfdlBq2qN2NvsigtfUp1HCIlJQMOCYuZqpIDF4txUwUOsbod3RTDipeiDsMOCIgwouSBctjM9tCckCUJgxFCRycE16AGJwSBKEEihKFwSqAOWP20pjFoJw/EcQtgsdtbSx2hjDlIZn/kSEtqlcF9zbC/mJrqtLa1laAd5gDKgORDm6T6AKWkDrzWJq2OtSe9svD25GCRjZ+a3dip+zpg64Wz8FzZxo6MZ2kX7HVhXDTDs1TYIVxjgBKxNyLwMJkBvwzXMEvB4qtb7xiD5WTBf9eyS670o1HezqtcJ1BnPkUUyQltFYRVwSTloBkZ1MHgVhLfcVZjjUs1Wq52OfDJd5eOuU+vNemVWMq5YtACHDUOEprLE1pxOcDl6H0Wik0ZOKZgts6Ps7O50YhiJHUgLIErWbdWoOfA0aYHpn9VlGtXU0cNuOznaqVzofZ2omxUqYVymmbF6HqpbSrZVC2nNL6qVQOl6XDdqF9CoU5qanNXJPYVwI5ErtGYQ4hFLtbmFnk6JiT3tr6LH3lT3pWxvfX0WattLECraWVUKeoYviYGjrJ90UEralGrP90UEqarpI8gxq6EqVSQFbufLSELrthx6FEbqMOVa9KcPKgCRtTJcqbai5abilH0CEoSBOTZicmuT0xyAECUJAlCAHBcoLVa2Um4qr2sbzcY+HNCaG0Ta9QU7LmNaldzThpt54ci48hlKpKSirZZJvhB5Cb3uc1qlN7SBhO92GYI55rL7S7UW6xVxTfSo1GPANCq2nUaKgPBuZ3hxaCVttjWWt1I2i8abKeL7izYYdESalSSSOQaYPE8lhky43Hno0UJxl9QTftla6q0kZtaJ/JLZ6mXyTrxtElxOpJJKHU6u7M+8VzsmTe2x/HDakgxEqN9YTBKjpWjlmTkB1hR3jcFOszfdUxzONr3sjoMJ0WEeWNBWmWvbhLQRyKEv2WxPMVnMZyaN7tJQZ2zFVpPgW2tTIG615NRruhMghX7Hbryox49KnWpThLqb2CqI44HEF3pK12vwwaYWsgFCrgYXFsCMRk9c1fvS2BtMv5CfXgh1lr+M/E2cJ0JBHyOig2sqYaOGdcz6KMMPiZFEyzT2QcjDW60Go4k8ymMauYxPXc4SpHI75YrVaplVQrNJCBkpQy0nNEXnJC6pzKS1j4SO56JC5SkMTmhNCeFzj0ohRa7RmEKKN3TSLnNDQSeQEn4LPL0SuDr4GfogjWzIR6+xDjPBBKOqri/iDVoreHhY4IBUGa2Vts3si4LH1NV0sU98bPHazA8OVx8eCIrglKathUJWDUJb4bmCq9hqQVevZssBUAA1ydC5SQfQoTk1dUqBoJcQAAS4nQAZklPCw8Kra7Wyn949re5j5LAX1t3Uc5zaEMp6B2WMj+6T5fRZepbiTOKSdTqVR5EWUWenW3a2gwOwEvcAcIAIBMZSSs7W23rPbDQxs+8AZHaSfosW+0nmoGVoJHPMfms3kZZRD1Sqa9QBzalWo8hrZeSS4mAACvSLnuinZaRYM+Nd3B9Tgxp/tA/M8UO2Juaiyz0LQMZtFVrsyRhY0kiWtjWBrM5lHbdVwtAaCc8NNvMnifrKSz5b4HNPjp2XNmrwLqpxBpDAS2QMjGEYeWqKXxXLjujM0hwIk4n4s+OZCzDb0ZZWPe9ohjcRPEmdAepyV22Xyx4p1KTy5lVu4/EIa3iwNiQ7FqCcku06Zpl/mmA7xpmSh1oBa2PVFLTVGpModbKmRKxRvXBXuy84dhcNYh3I6R8lsLFWa4CSvO8efRWaV4vpZhxI5aq+32Juuz0pt303jMDuF32DBAkkcOnqsTYNr2zqewz+iMVtoalRkUKcuPF+61uWrv0UtPoHL6lk1wxztPMT+ZWIv3ahlZ7mBrsIMNfz6x3UG2VqrMIpuqsLXNBqOZIl39uejY+KyZqgJnSw2veJ6me75TQis3mE9Zr7RyVuzXmW5HMfNPKfuKbQ0rFJUaFpa7Q+iu0VomVaH1jkhjkQtZyVB7CIkETpIIntzXO1buVHp/RoVib92NCeE0J4SZ2xCtrcDDRAbhh7wC88YOYb2jMrP7O2A1asxLacOPV07rfjn6LZVquGk4ujHkBOoLtT8JR9TnazLbWJfn+/5KhrMNodVc0OOjGkAgQAMRB48lndo30zaXeG1rYa0PDQAMcSTA6EI9RaxpDjrEnqBzUd8vpCymKYxOe3A73sU4nOnjlPxUbaiZ4M3/MquukCgyaBHRYC2U8LiF6Gz7krHXzZ53gjSTqTQeqaf4mPcu0BSmp5TSukeZH0HQUYrjFSQMI3YH4qZCAAq5SuZme65BB7+Fj/6lXv4VnFJp3qxzjgxpBPxMD4rXk/uvGdq7x+1Wl753Ru0xya3Q+uZ9U5N0heKtgAtnNzoH84JoqgaT3XWhqhhLmxN4sqexWR9eoylRbiqPcA0fUnkAJJPRUWlb3+k9n9tVrEZNYGNd+JxxOjs0D/6CpOW1WXjG3RvaVl+y0qdJpnw6baYfpiIze8Dq4qSgDm6p5iN0CN1vpxPy0XXpWJLXGYA0+gQ+2XiKVN73eVjHOcZ1gaDucvVIPlj0FSMT/UG9i6p4DHbrINWOL9Q09sj3PRDtn75qUCMO8zEHGm/NpIjPoYykK1cWyNa1zUqVG0g+XMc8Emo50nSZDZ4rPklpM+6SDyBGRhOwUa2imRyb3Pyep2K9qNpnJtOocwyYE8cPMKvbmlktLTJ48P3XmdkvFz3EYoAGWQzWls+1lWmA2oKdZmQLXghw7PBWGTT3zE1xaiuJDa9lqGocLiBwylT/ZrS0w5jKjeYMEemq0tybTWKqAwO8B7ssDw0gnpU0+MLU0LvpgicLnaguc0AfNYtTXaGVOD8mYuTZdj4fgzOoMxPcFai00W0qO61uHysjLfkSRzEZIlZwOIMDUaAxxnPLXhmsJ/UfaHwhgpkBzpFMDINBO84N4DkhW3XkpL38GC2ut3i2h7WmWtIz6gRH1QgEwqokGf4VP4sHMGDx4evJPwjtVCUpbnY4OTnu5JxpjUaFNcrFRKVY8+3QrS3TeZc2SwOAyqAecfjbz7LLAK/cdfDWbnkcj6/vCsn4IaNVaiC0PYQ9h0dwnk4cD0K9BsVVltoBtZoc1w14tPNp4EdF5pXxMeXUiAT52HyP/yHPqtRshe9IzTJLD/6ydDxg8Qk8q3SZ14yePDDcq9n9/0zO3pYTQrVKTsyxxE8xq0+oIKiosDpAcMYzwHIkc2k5HstPt/YoeysNHNwvdwkeUn0y9AqdxXB4rTVrMPhgHwxmC8nLE0jMATrzS0avk7E9Q3p1ki0n+37fk0Nx3eaNNow5kY3xB3joPQQPiksNc1nPe4ZYi1gPJuRPqZQuna61j8xNWz8X++wfjA4fiHqEZFtZVol1EgkxprB1+Ss4cWujj/FcpPdxJg+vTa57onCYjsOXSUN2lqRUp0gfI3E7/J+enYD4o3UqtABdlhguPJv84IVdtjZWqvrWid5xIpzEN4Fx6AAKj54HNI4wk8kul+ytWdFJA61OQQjl7FsHw5wYjgnXDOSEFYY+DsOpLky1qo4XEKBG73s8iQghXUxz3Rs8hrMHwcrj48CIhdVSDCHKzYfMFoKll9LM91yI+GFygD0Dbq9Ps9jeQd6p7Nn/IHER/xBXizqrhmVvv6p2+a1KnwpsL3Dm953fk35rCEF+bshwnj2TOR2zKCpEJrSoiVI6ko4WRccCvWNjrI6jY6RIzdNSP8AMhw+WD4LzvZm6jarRSpQcJdNUjOKYMvProOrgvX70lmTThjygAGANAevH16JbPLwb4VbssUm4xvaTqo7ZUowWOphwEElwBBIMj4ED5KtTruLYIg8f1QG/qhp0alR1QDCIpNgEuqOyaJ4jU9gsFG2Nt0intRtb4cspxjjKD5RpPQrzytWLtdOSkqGSScyTJPM8VFgTsYbVQjkm5vkZTJBluqa8uPNT4Exw5KxQgwlGtmdp7RYXh1F+5O/RdnTeOMjgeozQkrlVq1TJTado9wtG3lB1kFomAZaKM75qDVn78s15Bet8ur1XVH5ucfQAaNHQKhTJ/MfmnKmPEoW0aZMrmqOFck8QOglK9mIZF3r+a6VzHQtTIWyWksycCW/TqFecQRIIIVQQUracaHuOCkB5GS6g7eHP98k4BMO6ZQBsaxzUt20GPeBUkCMngw5p5godYaxewF2uk84V+wvwvaTzg+uS5821Nnr4wjk0lLpxNpd9oq2UAWmKtCRgrAThHAVG8B107LRF+OHB2Jp03pEKtdFYOZhMEEaHMQRohtuu6tZSaliGOkc32Uny8zTPLp8Fak/ueftx4XRJaKBZIGmrf0/JBzcZk1bGQx+ppHKm86mP7HfJGDeLazGGmeOYOrTxBU4BojFnhOp5SqJuLNKU48gFt6+JLa1PwqzCC6mRExliHB3oh95XgAXNZG95+gOo7lWtqXteQPeydiGWE8MJ1BhZo2oA+1GfCqNHf5jgeqHUuI9j2mxSxVkypuHh+31a9v6wxWbNMIeQiVPOkhpSkfKOzaatEFVkiFm7ZRwuIWochV7UJEjgm8E6dHM9T0/xMe5doDwlouhwXJjinjzIfbUyXIU21LkUBY22tgfbK7td/CwcAGANn/VZt9QnMkqa1WjG5znZlxJJ7mVDI5LRu2VSGYinMkmBqdAuI5fBXrPSDBn5jr0HIKEgPUdhLqdZ7MH0oFSsA+rWcJIGeFjOTQDrxJRk1ABBIcf7iFVuS1uqWWzgjcbSY1rRoIaBPdWqrGASclz5u2x6EdqKkE5yY5SViv6hXi0up2dkezl9Y6k1HgYQT0af9lqLwvJtKm+s4w2mDgEjff7rQOOf5ryWvXc9xc9xLnElzjqSdSt8MfJlmn4FBlLCiBUrXJkXOwppClKaUARFqRzB+ykLSk8NQBG12aKfY2OolzMQe3eIJgOYBvQOfb4IfhXPkxnly6hQ0SmhiVLhKTCeSkg6VIyrzUaRAFxpTagyVdlSFYDwVIBS5LTqw8pb+aMrI0apa4EGCNFp7FX8RgdETMhJ6iFPcek9I1SlD4L7XX2NbsrtCx7WkO6OB1aeS27LSCMl8/XFeHhVCDAxGJ6jJel3ZfxDRjGUxi4Zf8AajJCmcrFPd32XL0AoWgVW+So8MrN4B3uvR6naoBOoA+PRZ6/a4qUKkEGWyOhbofkED2g2m8OjZA1wxOq03VR+Brc57l3yVabjx2XuMZ89f2ya8nTUcTxKEjVEre7fKFt8yUh0evilRbsRNNwb7lSQ38LhnHYpKoglOrj2LjxYWvH/E/pK61ZmecH4qz55Eca2ZJY112vz3/n9kRCgqMmQrIGSiapTNZK1Rm7XSwuIVZwRu96EiQgpXRxy3RPJ6zB8LK14I4XJ65aChQbTyk/FRudyT6jp19ByTqVLIuOg4cyrFR1nZh3jqfKOQ5qUvUBfJzSOcgD0nYm/WuoNo4gH05ABIBImQRz1Ry21KeBzq1QsY0S5wPyjiV41TfBy15qa0Wx7t11R5a3PCXEieGRKXeL5hz4i2WPvi8jWqE7wYCfDpkk4W8J/FzKogpiULZCrdkgKe0qIJwKkgna5JKY0KQKQONQpMadCQoAaDzSpHlLKgBMRSyU4JwUgQPBXEKY6LmaIoCApsqZ9PiFXeoAkNRE7qvEsOFx3YOXIxKDBSMeoklJUzXDmnimpwfIx+pWguPal1Cm6m6kyoHGQ5xMtyiOoWeJSKGk+zNNro0DtoSMmh4xZFuOQJ5ZKlf7iX08/wDxtgeuaH0qkcAeGYlEbwMvon8H5oSS6LSk5Llm7eOf9o+ioe8r1T8h9FQOq5MT3sei28+yq/4H6J7Gyxh/A36KPVjxzY76FWrG2aNP/AKXxD8/6Epf9lf+X+0VyFCArT2qsFETaRFVZIhZy2UsLj8lpXoTfFPKU1hlUqOV6lg349y7QHlco8S5Onn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8557" name="AutoShape 13" descr="data:image/jpeg;base64,/9j/4AAQSkZJRgABAQAAAQABAAD/2wCEAAkGBxQTEhUUExQWFhUXFxwXFhgYFxgXGBwaFxgYFxgYGBcYHCggGB0lGxwXIjEhJSkrLi4uFx8zODMsNygtLisBCgoKDg0OGhAQGiwkHyQsLCwsLCwsLCwsLCwsLCwsLCwsLCwsLCwsLCwsLCwsLCwsLCwsLCwsLCwsLCwsLCwsLP/AABEIAMIBAwMBIgACEQEDEQH/xAAcAAACAgMBAQAAAAAAAAAAAAAABQQGAgMHAQj/xABAEAABAwEFBQYEBAUCBgMAAAABAAIRAwQSITFBBVFhcfAGIoGRobETMsHRB0Lh8RQjUnKCYpIzQ1Oys9IVJCX/xAAaAQADAQEBAQAAAAAAAAAAAAAAAgMBBAUG/8QAKREAAgICAQQCAQMFAAAAAAAAAAECEQMhMQQSIkETUWEUcYEFMkKRwf/aAAwDAQACEQMRAD8A32aowARJ8MOYx9TvTGk7w4Z54b4Siyv0/bTTophRcY/YDrnuKWReJPkdfXcsb4k59c1Gc8ATOXU+6wovl2un168lNlEUr8YaJ+HZ3bnPb5hpGHgVzBdk/FKy3rCXwO49pG+CbpjzC42nhwRyryBCEJyQIQhAAhCEACEIQAIQhAHrWytv8O6JAJGuBVk2F2Vc8B1Tug43YkkbyPvHuFe9ldlqTQIptJ3u730uj9VOWWKLQwykcdFMnIFS6uzngDu/Twg4/uu3WjZ9NrTfog8fhsn0bKTixUKxNIgAaZ+mrT6qP6lXwdMOjtcnHxRO48OPJeGkdy6eNh0qTod3iMsBlLszvxx5BSmdn6L4N3rWd6b5/wACvpEvZyQheLsDuxlnqYXWjkIP6pLtP8N3wTRcHHcftn7rVnj7JvpZetnOUJxtHs5aKIl9MgTEiHA+WPmk6smnwQlFx5BCELRQQhCABCEIAEIQgDtVkJJwjjmI6CZNAAxdpwiDxzPWKi0al3KMNRM+Qw8YWL65cbs8wTHPfBzz3pZFom9tM1HYHAHrNPrLYrkcRu9j54LDZtlugYQI5Kba60Nj6R1gkKFQ/E53/wCfWHFn/kauHrvfauyitYrQzX4Zc3mzvj2C4ImgTzcoEIQnIghCEACEIQAIQsqbC4gDMmAgDKhRc9wa0Ek5ALovZbsm2mL9WDUGJJxYzn/UVh2T2I2kLxHfjE7uXEq47OsDqueFIHzK555L0jqx4q2zPZ9G8btJpI/rdlzA1PH1TtzRSbLnXnDGJIb4xn7LynWaO4wd0Z7zu8J+viu2jYfjfOe7mRoToODR6+i5pM6oor21Npmo6KbwYOMSG+Aj1KjtoOOLiMPzcdwOvXi5tOz6dJl94wmA3KTu5amB74oto1HVJwIaMhkJ8NUqaHVi61VHTmSJjPd7forb2erG7Dxh+kTGjh6j0rVlspdmTJ1Gn2Vg2XZSyCSAQnbF2PK9nAxbhhpmogtRBwnExuHnomtnqgtgxznEeXusLTZATpPLA896lJlI6Ndoa2o2HtxOOI9VRO1HYljy59PA5/pz65XJxIEHEDI6jhO5YOfjjiD9sVinKO0Xjjhk8ZHCtoWB9F0OGYke3uoi7H2m2I2vRIgXmglrjlrrpj91yK00bpjHKccxoQeIII8F34M3yL8nm9b0b6eWuHwaUIQrnCCEIQAIQhAHY6lYZAY8I6lNtk0bsEmTw8skisLC4zpyGastjpwMYx3fUaLGWTGrXwIAjDLWfBLbfbMI3g8eQw6wWNttcSBjOWXUeWS82bs+93nYuOI/WBy6wSMoiVs6zFwN78wII4HmMs8189Wyh8Oo9hzY4tP+JIX0zTZGXPcvmralUPrVXDEOqOcORcSEQEy8IioQhUIAhCEACEIQAKzdk9n/APNcMCYZzGbvBV6zUS9wa3MkDzV/YBTusbiGNgc9T4mT4qOaVKi+CFuyw2SnecKTMABL3bhv/uOm5PatsF0U6eDRhh91V7FaTTYGj53mXfUptRrAQBxPPeSuazrSHNE3RJgbytra0iThundnJ+yVWm0wANOvOfqhlQ1CAPl1480rHijbWpfGewn5Qe6DoJEnmc/Lcs6WyJYMM+vupVjcBI3Nw8BH0TexgQOCm0UTErtjANBAgjReGylrgNMvt6eytrqDbp6wKUVACDvH0/Ra1RidiirZ7ovQdx4cf1WbLTIAPgZ13HcVPD94n7fdJNo0LhLmHA+I8tyzkHo3VKgiDpl1oorgRMGRuOEcseJWlm0GuwJAMZfbetjKoIwIcNOgldjxkbqJBkEYHAg4xw4jguXfiHsj4Ndr2juVASDpeBN73B5krqDXwZd3QOUJR2ssrLVZHgQSyajDxaD7iQmwz7J/g6s8f1OBx/yW0caQhC9U+aBCEIAEIQgDs+zGwMY61zTR1ojAHwj3A90spVDAjDcTA+wUuzMk4Y4/v+8whlIkqyULzpM4ZZjDX3/VWCyRkPTE4b5UGytEev8Ap68kys7gBv8A00jX9FOipHt1Qhj4AJAMc4kdcF8zL6Xq1CXgb498lwjt3sb+EttWkBDCb9PL5X4gYbjLf8URexcq8UyvoQhUIAhCEACEIQA27NtiuHH8oLvLL1hWanVJxnMn0VY2BTN5zhoI8z+ieGtFNp8PUhc2Xk68GojrZVS88k5DAeH6+ykm2xXc3c0Nbzuz6lKtlV7o8x5G9it1vYRWvb4x8B9Qp6RdWx0HS/lPXsnmxqouTrJ+ir1hqSZOYwI64J1s43XEaHEHrX7KV7LJaMmWgtqkdY/uU3slqukccPHoJLtOgZDxmM+IzU+wxVbAOJxB3HqEsuR4pFhFskEaZexS17iId5osFfEtxvQRGoPX0TLaFhN2QDdIWLyCkmQRDpb4hLbXuPX2UihUh10nEeo+692pRkSPMJVyM0VK3BgmSd4jd4An00KXWmo0mbzWnKQ6DwnAecJxb6YeC12DseEzz04KsWuwgYud6GeWaqqZB6NFotGEuqgjhJ10kDgtuye0QY6DJYcCNRxAyKW2pzRLjgNM5J4Dz01Sqg6ag4mFT401s3HmlCSow7RWD4NZwb8ju/TIyuuxA8MvBLFZ+0VAvoMqf9MljuEzHheB/wBwVYXThl3QVnF1mJY8zS45X8ghCFU5QQhCAOvtM47+sYU2yVCYHoBEqFynroqbYxv/AO6T5rWOiybPbA72BHHqFKqPwM47p+yUU7bd6ge8e31Uqx1L5x/9vqkZREnZ9lJqBxHH6Kg/j1ZIfZqgbm17HOx/KQWg6D5neRXWaRa1uQnrBQrY+nVa5jw17SIuuF4GdIKmtbHru0fLaE77Z7G/hLZWoD5Wuln9rgHN8gY8EkVjmap0CEIQYCEIQA82QbtPDMu/RSq1TANP9X7FLrBaIpxqPqtra5c7iueS8jrjJKKG1B/dkHUH6JrY6weADmMvskFirZjjkmFllpB/KpSLw2WYUTdkZrbs9tS9ndGpz9FBs21QxuIW6nt0H8sI7VyP3Msr3yFDszrj70x1qtuzHfEAjVQ9u2RwxBhDimMpMZs2xSFQOnvA7x6qwWfbl8YGBpK5LaXEYg+OeOjQBmfFeWPtfWpm6GHxE5mB1KyOF+jJ5Yr+46dtCkHi8BBGrTI8QtFAOiCQQcozVc2L2vbVN1/8p285HxHsVctn2acZwOsZ8uuSlKO9lVLWim7fsz2ycx5kblTbc55/O7PIZegwXZrdYmubBzAzIx8VRbdsdvxMBroI+n1WwlQmSNnNLa1wdDsXc5w4FeWXEjz8irF2t2QaUnSQfPA5bjBSqyWMmDvC6W/E5oqpjR1aKFeWhzT8wPhB4EOAxVMqEE4COEz9F0alswOslqb+YUi6NZb3x6hc2WdNVMf+oybcf2/6CEIXUeaCEIQB1YOJ66lSaNoIGHqOuKh9fsi95db+sVo4y/ijw+njimuz3uBnIHKIx80nsVKSN3WQhN2Oa0d3PXfl57xgsZqGFr2iYjEYePjuyW3szZi5/wARxMAYeKUUGX3QMPCYyMq67Hs1xgwjh7qMtl1pFO/E/sQLa016Ui0U2wG6VGtk3Y0cMYPgdI4IvrQOlxHl6fqvn38WNhiy7QqXRDKo+K3DAFxIeP8AcCeRCeL9EskfZTUIQnIghCEASbE7EjeFkKl0gqMx0GVvcla2Vi9EilaXEkT91baVnljJ1AJ91U9ltl8awr9RozTETMYeSjkR04WJ7RtrFzKbA4Nz0mN5+i02WoTMscDji0HSJ7hzHEJhY9ktpkkYk54T4ETiZ0Vh2ZZicLgaN10NPjmfVanGje2d3Yy/D2mXG68cuI60Vu7R7BFRsNwkJN2eZdrt1nAq+2qnICnJa0UTpqzllp7NtpODbpJGIynw/deWbZ4DxFne4zP/AAwMd95xMcwujO+EcHFs6SRK9YGjKFik2hqS5Qj2dswkY0WNJzwvH/cCPqmwsbGD5GzqYk+qZU3CEvt5jVTkqGjK3Qlt1YAwAPBI7dZnuxpiXYYeKaVTeK82bhUE5Sop0XktCDbuyDUsVovN/mMYXt8BJHW5ULYbJYHnTE+IMj2XadtEfw9d4y+FULuJuEXfArlTLH8Kybjl4nD2BVVK40RaqSZs7KV5qVGOye0jwyXNK9K65zTm0kHwMK97PNwl+l0k9dZqiWipec539RJ8zKv068n/AAc/WNPHD72a0IQuo88EIQgDqlZnM7x7dcEU2EnKFsdDjn9fotby0THktHGNOrdHpl5rbZnF5AAjj9gkReXHVNNkWxtN0uOUYTH7rHwauS6bF2Xdh7s+XlATqrWu44CM/D7e3JVNnaMvdDBhrrhvOqztVvJFwa4YccIhTqil2WCxVrz7yrX4o9kXW+mx1I/zqQcWNOTw6CWTocBE4Z75Fo2bTAaI3AZ9dFb3uGGKRMdq9M+U69FzHFj2lrmmHNIggjMEHJa13/8AEPsIy3N+LShloaIB/LUAmGu47ndDg1rsz6T3U6jS17CWuacwRgQrJ2c84dppQhC0QFtpVNCtSEGp0MbIbrwRrh5ronZmpLcc1znZmJIOQEq49m7RDyJ0H7+yhkOvC/f2Xix7KYTO/TD6ptVs7aTJ9dUvsFpDcVH29tC82ApnUTdhbTAeHOMNce7yBI+it9q7SUA35lx3ahqMayDgOEwtDLXfF3EzgYn3Q7BRT2zpO2rfZ7Sz4dFwNVpBF3MRmCRwSSjtmrRddeZ4zmp3YrYbaTL0AFwyGg8Fh2q2a0DDLRLFDSlROsvaMHVSam07wwMrmLaz2OhpvK57MsV5jXGQ5JNDRascWcarVWFK834pAaThjEkaKQMBulUv8Q6zLtIPaD3zGEwQM1JK2Ub9lj29tel8N1NjhBi8RkAMT4kYQue2m2fHdDQRTaYHHTrxUStajVilTwYPm48OAWdS2toC6ILuGMcTxzTqP+yTlYbce2nQLThIucRPQVCcITztFai4gHdedzKSOK7MEaicPVy8u36MUIQrHICEIQBd7PtB0fv14KayuTx69EurWfJ7DIIkEcVnZqh1WFRpJ6H3zWVGiXET16LCi3f9PdTqdYNHXutMGNlApiG55k/umVgpXnA66+HXFV2zVZd7H3wVrswujDdux64pJjwLJY6siNdYy5jmtlbNoPFLLJXyg46YzznhvUqrWl0+nHqUjQ9k0GQqH+I/Ydtsb/EUYbXAg7qgaMAdztx4RxF3pv0Wbh/LI8kLTB7VHyo9hBIIIIMEHAgjMEaLFXT8TtimnaDXa0/DqwSYwD8iOExPMlUtWOZqgQttGzPfAa1zpMCATJ3Yaq3bJ7AVXw6u4Ux/SIL/AB0b6oBKyqWKtceDpkeRVg2dawyqwk9yIJ5jPlMK1u7GWZrYuTh8xcZ9D7Ko7Q2Ue86iwmk0xiZmMy3hmklGy0JNKi6tthhaRa+9joo2yagfSpuP9IB5jA+qa/8AxlN7ZXOdlqjJ9dhbLiAOai2a3UGu+S96fqtR7OjMueRuvYDgFIssUvkYJ3xim/caKRZbBa7VUHcaykzRzyQI5ZnyWy2dnatYd60vI3NaKc8pkxzhK9mWisXDOFeLADGKR6eirarRUKnZxtnbeDTEiZN7zJJKl2O096MgPVWbaNmDmlrsiFULa00yBOQj7JJOxYqhnWtKoPbqvefSlwAbeJmM+6BE8in1W1GFVvxIsUNoPHFp55/dLCPkNOXjor9S2uyZ3Z8+fNaK1UUxLjLtBx4qRRa0NmRMD7ZpFbqt5xPE+WivjXcxeqXwxT9vg1VqpcZJknErWhC6jyG72wQhCDAQhCALP2Wt94fBeeLPq36+ac1aV0zAVCo1S1wc0wQZBV+2ZbW16QOuThuP263oGiz1tXqP1WxrpOOA8OvFRqjYKyaVhQZUawBEfX7p/Rt8gb+H2VVpOKZ2Ru89dbkVYXRZdnWiHd7LJOrNUvSeP7Ks0iAJ0Ay+yc7DtUgAmT+U/wBWE3SNHD1GO8BJDRGhqw7ynket6lX8CEqtdeHjjr15KaHeo664JWOLNo0AXXXNDmuBBaQCCOIKVP7LWJ4INmpjkIPgREJ7tX8p1GfUqNRbvGZVVsm3WhfsvY7LO34dMQwY3SMZ55krO0NDCJGByP0KahnHEZKPbrOKjbuR04HQphLFm0qd9oYML2ehujF3ph4pbarCALoEAZBSyx4c2cSA4e2OCl3g7NAFWZR+HgBhM+ea30mkfKcDp9uKn7QsnBJhaLpunA/bUKGSHs6cU9drH1ideEHNMbDsoOMnJVmlbe9xTmltmNVOy6LrY7OxggABT/jtC57W287Q4rA7felY+mXHaNuaJxVG2nb7z+SwtNvfU15qEQJU69mt+kTrAy++TkF729sPxLDUjOnFQf45+hKYbIs8Nkpk+zh7XMOTmlp5EQUjlTsrCKar7PnZ5WCk26zGnUfTd8zHOaebTCjL0keHK72CEIWmAhCEACEIQAKZsy3mi8OGX5hvH3UNCAL/APGFRoc0yCOuS1AQqtsjaJpug/KfTirM14OKwrF2TaToU+jUJ63JXSfuU+zujPr6oQMZ1HEszwkDDeMeW5TtkWjGIPED0IygjMFQnACmzkTgOMfQLVY6114PpKzk3gtNqeb7SZkADDCeOGRyw3ympfg30GaR1ql4jkCBhHWqYvqwGdZ+oSMoibUp3hHB3nAUKr3aU6jvDwx8FN2fUmoB/pd7hStp7OHw8N2SeLrQklZCpPDgHA+K02ikXYtJEZYDHfnoiz0C1gZuG7Ibp3/qmFKyy2BHLrgqWTSK/ZqAa5xJJLjjOnARkvLRZ7pkKZWolroIjFZBkjFBosrMkKtbc2USCRgc1cH040XlSzh2Y6wRRl0cnp7VdTdcreDox8d/NOLPbQRIII3pj2r7Mh7SW4OGIVDshc1xbk4GCOIXPPHXB048r4ZdBUJyhZtYTmcPJJ7Hanaqa60EBQZ1LYxbU0CkbPs95+KVWOrKtmzaIAHukb0NWxnRpwFIoMxWFITyU6jTlSKXRSO3mxadNlS0tszKzngNfeBNz/WLsEcTnIGi5dtXYjqYvt7zB83+knQ+a+kmsyGi5Zsyi11uc2mxoL6zmNeS44gEkXZu3Y0icM10YcjSp+jlzYozmvVnKgJwCHNIzEc12na9SvYHB9SkPhz87GNc3xgSPFXKlsqzWujTfVo06oc0Fpc0EwcRDs8l0LLfo5n09ez5jQvoq1fhrs55n+Hu/wBj3tHlMeiS7Q/ByzOH8mtUpnH5oeOA0KbvQjwv00cPQumv/Bi1ThXokaHvj0here5C/FI5ihCExME42Lbo7h/x+yTr1roMjMINTovFF4UwVgAMcUi2ZbQ9s6j5hx3+KmtrYpS3JZa1oBucGwtTTil7a2Urd8XEQtQrLE2qfif4tw0PdGUnAp3eBpg5+qqlCt/PP+PD8oVk+JABGWZiMCeWmXp4K0OiRs+0/wD2DuDG8cy4x7K3sBeNw5Yn7KjWCyxUne6T7D6K92J2AWtGJmDrG1swPHPFQaD7j01cZk9dYJDtAQ8O1GR3Tn6IQMl7aoXgHjx8MkvptTqxltRkHrVQKtlLHQfPgmi/QrINal5rRTpx9kzqU8FDc3VMIa61nDhiFz3tr2aLT8dg/vzy0cI3e3JdJs4Uursv4jSCBBGIP2Cx1WxlZwujTqDJt7xHRU6jTquH/DPv7FWTauwzZqtwjunvMO8TlOpH2W6w2OeCk8aZeOaS0Vqnsm0MMmm+M5ukj0yV22HZ3uYC8xw18luoU3N+UkeyeCleDXgYnB2WehI3x7KGSFKzox5bdM0UmaJnQprGjRGqk0ioxxuQ88iiY12kNcWgl0G6BGemeGaqvZnsM+jXp16rxLLzroJdL3gi9MCIBIjFXNrtFJpBdMcfaqOWeTuaf0RbfZGVWXKglpzGUrKkwNAa0ANAAAGQAGAC3VGrCkMVqikY5tozuLG6tsLAlPQhgEL26vUG2fISEIVDmBCEIA22auWOkeI3hWOy2gOF4H9Oaq6k2K1FjuBzH1WNDxlRbqLuP3Uug7EJVSq4AjLRS6L1hRjptWK7vDjhdCtFntIEQNMMt3I/RVAumrO+PYJ/YrROPCOs1tGWOdn/AD4ZdaSrpYDDetypNgi8CrnYj3B5eeH1WsxMm3O6PBKds0sJnHknDT6+C0WyheBH04JUaIdk2m6QJ8/3VicwGDn6qpVRcfPFWXZlpDhBx8cFrRiZnaLGCJalVayncrABhjootdiFIGhRRZd0TOzVJUOu046dcUWWrlIlAGzb+yRaKUR3h3mHcd3I5KpULLGEYjA8xn7LoFB8+KV7W2cJvgZ5/dYMhBTpRp1y0TGwiWubrGHNv6SsTQWyyuuvB65Iq1Rt07JFIrcT114rWWXXEaThyzCzDfZKka2bGHFSqR691FphSWeCahbNrcVgWxBQHLaMfJY0FmsrwBZ3IWMINPCeCF7d66CFgHx+hCFQ5wQhCABCEIAf7EP8v/JNaSEJS0eBlS+bwCebKPeP931QhOhGPdnnvBXWyfK3mPdCEMIkymevNe1jiUISDlX2z83ituwqhvDE6aoQnFLVqeSj18vH7LxCmMQ6mnJLzmOS9QmRjG1ixzUquO47khCxghRVGPgVoc3EcwhC1GslWj5vALN/XmhCxGhQyUluR5lCFph7GCyb9EIWAZNOHh9EHRCFhpqdmhCF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8559" name="Picture 15" descr="https://encrypted-tbn0.gstatic.com/images?q=tbn:ANd9GcSZPar4TDiWZ244Opm-3-hM7veTqbHnDhlIui5UrbMvVTxNxjnqWA"/>
          <p:cNvPicPr>
            <a:picLocks noChangeAspect="1" noChangeArrowheads="1"/>
          </p:cNvPicPr>
          <p:nvPr/>
        </p:nvPicPr>
        <p:blipFill>
          <a:blip r:embed="rId3" cstate="print"/>
          <a:srcRect/>
          <a:stretch>
            <a:fillRect/>
          </a:stretch>
        </p:blipFill>
        <p:spPr bwMode="auto">
          <a:xfrm>
            <a:off x="3347864" y="3284984"/>
            <a:ext cx="4962525" cy="3166121"/>
          </a:xfrm>
          <a:prstGeom prst="rect">
            <a:avLst/>
          </a:prstGeom>
          <a:noFill/>
        </p:spPr>
      </p:pic>
      <p:sp>
        <p:nvSpPr>
          <p:cNvPr id="108560" name="Rectangle 16"/>
          <p:cNvSpPr>
            <a:spLocks noChangeArrowheads="1"/>
          </p:cNvSpPr>
          <p:nvPr/>
        </p:nvSpPr>
        <p:spPr bwMode="auto">
          <a:xfrm>
            <a:off x="0" y="827079"/>
            <a:ext cx="802838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Congressman Chris Smith (R-N.J.): Christians </a:t>
            </a:r>
            <a:r>
              <a:rPr kumimoji="0" lang="en-GB" sz="2800" b="0" i="0" u="none" strike="noStrike" cap="none" normalizeH="0" baseline="0" dirty="0" smtClean="0">
                <a:ln>
                  <a:noFill/>
                </a:ln>
                <a:effectLst/>
                <a:latin typeface="Calibri"/>
                <a:ea typeface="Calibri" pitchFamily="34" charset="0"/>
                <a:cs typeface="Times New Roman" pitchFamily="18" charset="0"/>
              </a:rPr>
              <a:t>“</a:t>
            </a:r>
            <a:r>
              <a:rPr kumimoji="0" lang="en-GB" sz="2800" b="0" i="1" u="none" strike="noStrike" cap="none" normalizeH="0" baseline="0" dirty="0" smtClean="0">
                <a:ln>
                  <a:noFill/>
                </a:ln>
                <a:effectLst/>
                <a:latin typeface="Times New Roman" pitchFamily="18" charset="0"/>
                <a:ea typeface="Calibri" pitchFamily="34" charset="0"/>
                <a:cs typeface="Times New Roman" pitchFamily="18" charset="0"/>
              </a:rPr>
              <a:t>remain the most persecuted religious group the world over.</a:t>
            </a:r>
            <a:r>
              <a:rPr kumimoji="0" lang="en-GB" sz="2800" b="0" i="1" u="none" strike="noStrike" cap="none" normalizeH="0" baseline="0" dirty="0" smtClean="0">
                <a:ln>
                  <a:noFill/>
                </a:ln>
                <a:effectLst/>
                <a:latin typeface="Calibri"/>
                <a:ea typeface="Calibri" pitchFamily="34" charset="0"/>
                <a:cs typeface="Times New Roman" pitchFamily="18" charset="0"/>
              </a:rPr>
              <a:t>”</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GB" sz="28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Chancellor, Angela Merkel, says that Christians are the most persecuted group in the world today.</a:t>
            </a:r>
            <a:endParaRPr kumimoji="0" lang="en-GB" sz="2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s://encrypted-tbn0.gstatic.com/images?q=tbn:ANd9GcR_wGKz8IMoBScXrqp03_IA6p17cVebbjkp9S_HmHo37bA1fevf"/>
          <p:cNvPicPr>
            <a:picLocks noChangeAspect="1" noChangeArrowheads="1"/>
          </p:cNvPicPr>
          <p:nvPr/>
        </p:nvPicPr>
        <p:blipFill>
          <a:blip r:embed="rId2" cstate="print"/>
          <a:srcRect/>
          <a:stretch>
            <a:fillRect/>
          </a:stretch>
        </p:blipFill>
        <p:spPr bwMode="auto">
          <a:xfrm>
            <a:off x="1115616" y="548680"/>
            <a:ext cx="6912768" cy="51347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6019800" cy="1143000"/>
          </a:xfrm>
        </p:spPr>
        <p:txBody>
          <a:bodyPr/>
          <a:lstStyle/>
          <a:p>
            <a:pPr eaLnBrk="1" hangingPunct="1"/>
            <a:r>
              <a:rPr lang="en-GB" dirty="0" smtClean="0">
                <a:solidFill>
                  <a:schemeClr val="bg1"/>
                </a:solidFill>
              </a:rPr>
              <a:t>           </a:t>
            </a:r>
          </a:p>
        </p:txBody>
      </p:sp>
      <p:pic>
        <p:nvPicPr>
          <p:cNvPr id="38915" name="Picture 5" descr="china11_237648a"/>
          <p:cNvPicPr>
            <a:picLocks noChangeAspect="1" noChangeArrowheads="1"/>
          </p:cNvPicPr>
          <p:nvPr/>
        </p:nvPicPr>
        <p:blipFill>
          <a:blip r:embed="rId2" cstate="print"/>
          <a:srcRect/>
          <a:stretch>
            <a:fillRect/>
          </a:stretch>
        </p:blipFill>
        <p:spPr bwMode="auto">
          <a:xfrm>
            <a:off x="609600" y="533400"/>
            <a:ext cx="3667125" cy="2590800"/>
          </a:xfrm>
          <a:prstGeom prst="rect">
            <a:avLst/>
          </a:prstGeom>
          <a:noFill/>
          <a:ln w="9525">
            <a:noFill/>
            <a:miter lim="800000"/>
            <a:headEnd/>
            <a:tailEnd/>
          </a:ln>
        </p:spPr>
      </p:pic>
      <p:pic>
        <p:nvPicPr>
          <p:cNvPr id="38916" name="Picture 7" descr="china5_237603a"/>
          <p:cNvPicPr>
            <a:picLocks noChangeAspect="1" noChangeArrowheads="1"/>
          </p:cNvPicPr>
          <p:nvPr/>
        </p:nvPicPr>
        <p:blipFill>
          <a:blip r:embed="rId3" cstate="print"/>
          <a:srcRect/>
          <a:stretch>
            <a:fillRect/>
          </a:stretch>
        </p:blipFill>
        <p:spPr bwMode="auto">
          <a:xfrm>
            <a:off x="609600" y="3352800"/>
            <a:ext cx="3657600" cy="2371725"/>
          </a:xfrm>
          <a:prstGeom prst="rect">
            <a:avLst/>
          </a:prstGeom>
          <a:noFill/>
          <a:ln w="9525">
            <a:noFill/>
            <a:miter lim="800000"/>
            <a:headEnd/>
            <a:tailEnd/>
          </a:ln>
        </p:spPr>
      </p:pic>
      <p:pic>
        <p:nvPicPr>
          <p:cNvPr id="38917" name="Picture 9" descr="Mr_Yoo_Sang_Joon"/>
          <p:cNvPicPr>
            <a:picLocks noChangeAspect="1" noChangeArrowheads="1"/>
          </p:cNvPicPr>
          <p:nvPr/>
        </p:nvPicPr>
        <p:blipFill>
          <a:blip r:embed="rId4" cstate="print"/>
          <a:srcRect/>
          <a:stretch>
            <a:fillRect/>
          </a:stretch>
        </p:blipFill>
        <p:spPr bwMode="auto">
          <a:xfrm>
            <a:off x="5562600" y="533400"/>
            <a:ext cx="2209800" cy="2971800"/>
          </a:xfrm>
          <a:prstGeom prst="rect">
            <a:avLst/>
          </a:prstGeom>
          <a:noFill/>
          <a:ln w="9525">
            <a:noFill/>
            <a:miter lim="800000"/>
            <a:headEnd/>
            <a:tailEnd/>
          </a:ln>
        </p:spPr>
      </p:pic>
      <p:pic>
        <p:nvPicPr>
          <p:cNvPr id="38918" name="Picture 11" descr="wallenburg"/>
          <p:cNvPicPr>
            <a:picLocks noChangeAspect="1" noChangeArrowheads="1"/>
          </p:cNvPicPr>
          <p:nvPr/>
        </p:nvPicPr>
        <p:blipFill>
          <a:blip r:embed="rId5" cstate="print"/>
          <a:srcRect/>
          <a:stretch>
            <a:fillRect/>
          </a:stretch>
        </p:blipFill>
        <p:spPr bwMode="auto">
          <a:xfrm>
            <a:off x="5181600" y="4343400"/>
            <a:ext cx="2743200" cy="1371600"/>
          </a:xfrm>
          <a:prstGeom prst="rect">
            <a:avLst/>
          </a:prstGeom>
          <a:noFill/>
          <a:ln w="9525">
            <a:noFill/>
            <a:miter lim="800000"/>
            <a:headEnd/>
            <a:tailEnd/>
          </a:ln>
        </p:spPr>
      </p:pic>
      <p:sp>
        <p:nvSpPr>
          <p:cNvPr id="38919" name="Text Box 12"/>
          <p:cNvSpPr txBox="1">
            <a:spLocks noChangeArrowheads="1"/>
          </p:cNvSpPr>
          <p:nvPr/>
        </p:nvSpPr>
        <p:spPr bwMode="auto">
          <a:xfrm>
            <a:off x="457200" y="6008688"/>
            <a:ext cx="8231188" cy="519112"/>
          </a:xfrm>
          <a:prstGeom prst="rect">
            <a:avLst/>
          </a:prstGeom>
          <a:noFill/>
          <a:ln w="9525">
            <a:noFill/>
            <a:miter lim="800000"/>
            <a:headEnd/>
            <a:tailEnd/>
          </a:ln>
        </p:spPr>
        <p:txBody>
          <a:bodyPr>
            <a:spAutoFit/>
          </a:bodyPr>
          <a:lstStyle/>
          <a:p>
            <a:r>
              <a:rPr lang="en-GB" sz="2800" b="1" dirty="0"/>
              <a:t>    Yoo Sang-joon: a Korean Raoul Wallenberg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424936" cy="1569660"/>
          </a:xfrm>
          <a:prstGeom prst="rect">
            <a:avLst/>
          </a:prstGeom>
        </p:spPr>
        <p:txBody>
          <a:bodyPr wrap="square">
            <a:spAutoFit/>
          </a:bodyPr>
          <a:lstStyle/>
          <a:p>
            <a:r>
              <a:rPr lang="en-GB" sz="3200" dirty="0" smtClean="0"/>
              <a:t>Pope John Paul II described a community of Christians “</a:t>
            </a:r>
            <a:r>
              <a:rPr lang="en-GB" sz="3200" i="1" dirty="0" smtClean="0"/>
              <a:t>unique in the history of the church" </a:t>
            </a:r>
            <a:endParaRPr lang="en-GB" sz="3200" dirty="0"/>
          </a:p>
        </p:txBody>
      </p:sp>
      <p:pic>
        <p:nvPicPr>
          <p:cNvPr id="4" name="Picture 3"/>
          <p:cNvPicPr>
            <a:picLocks noChangeAspect="1" noChangeArrowheads="1"/>
          </p:cNvPicPr>
          <p:nvPr/>
        </p:nvPicPr>
        <p:blipFill>
          <a:blip r:embed="rId2" cstate="print"/>
          <a:srcRect/>
          <a:stretch>
            <a:fillRect/>
          </a:stretch>
        </p:blipFill>
        <p:spPr bwMode="auto">
          <a:xfrm>
            <a:off x="3886200" y="1988841"/>
            <a:ext cx="4646613" cy="3456384"/>
          </a:xfrm>
          <a:prstGeom prst="rect">
            <a:avLst/>
          </a:prstGeom>
          <a:noFill/>
          <a:ln w="9525">
            <a:noFill/>
            <a:round/>
            <a:headEnd/>
            <a:tailEnd/>
          </a:ln>
        </p:spPr>
      </p:pic>
      <p:sp>
        <p:nvSpPr>
          <p:cNvPr id="5" name="Rectangle 4"/>
          <p:cNvSpPr/>
          <p:nvPr/>
        </p:nvSpPr>
        <p:spPr>
          <a:xfrm>
            <a:off x="251520" y="5877272"/>
            <a:ext cx="8640960" cy="923330"/>
          </a:xfrm>
          <a:prstGeom prst="rect">
            <a:avLst/>
          </a:prstGeom>
        </p:spPr>
        <p:txBody>
          <a:bodyPr wrap="square">
            <a:spAutoFit/>
          </a:bodyPr>
          <a:lstStyle/>
          <a:p>
            <a:r>
              <a:rPr lang="en-GB" b="1" i="1" dirty="0" smtClean="0"/>
              <a:t>St.Andrew Kim – the  first Korean priest to be martyred. Around 10,000</a:t>
            </a:r>
          </a:p>
          <a:p>
            <a:r>
              <a:rPr lang="en-GB" b="1" i="1" dirty="0" smtClean="0"/>
              <a:t> Catholics died for their faith in Korea – and continue to do so:  “The Korean Martyrs” by </a:t>
            </a:r>
            <a:r>
              <a:rPr lang="en-GB" b="1" i="1" dirty="0" err="1" smtClean="0"/>
              <a:t>Msgr.Richard</a:t>
            </a:r>
            <a:r>
              <a:rPr lang="en-GB" b="1" i="1" dirty="0" smtClean="0"/>
              <a:t> Rutt. </a:t>
            </a:r>
            <a:endParaRPr lang="en-GB" b="1" i="1" dirty="0"/>
          </a:p>
        </p:txBody>
      </p:sp>
      <p:pic>
        <p:nvPicPr>
          <p:cNvPr id="129027" name="Picture 3" descr="C:\Users\ALTOND\Pictures\john paul II.jpg"/>
          <p:cNvPicPr>
            <a:picLocks noChangeAspect="1" noChangeArrowheads="1"/>
          </p:cNvPicPr>
          <p:nvPr/>
        </p:nvPicPr>
        <p:blipFill>
          <a:blip r:embed="rId3" cstate="print"/>
          <a:srcRect/>
          <a:stretch>
            <a:fillRect/>
          </a:stretch>
        </p:blipFill>
        <p:spPr bwMode="auto">
          <a:xfrm>
            <a:off x="467544" y="2132856"/>
            <a:ext cx="2200275" cy="20764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Korean Martyrs 10 St__Nam_Chong-sam_John_B__(Kim_Tai,_90x72,_1984)"/>
          <p:cNvPicPr>
            <a:picLocks noChangeAspect="1" noChangeArrowheads="1"/>
          </p:cNvPicPr>
          <p:nvPr/>
        </p:nvPicPr>
        <p:blipFill>
          <a:blip r:embed="rId2" cstate="print"/>
          <a:srcRect/>
          <a:stretch>
            <a:fillRect/>
          </a:stretch>
        </p:blipFill>
        <p:spPr bwMode="auto">
          <a:xfrm>
            <a:off x="467544" y="332656"/>
            <a:ext cx="1971675" cy="3054474"/>
          </a:xfrm>
          <a:prstGeom prst="rect">
            <a:avLst/>
          </a:prstGeom>
          <a:noFill/>
        </p:spPr>
      </p:pic>
      <p:pic>
        <p:nvPicPr>
          <p:cNvPr id="133124" name="Picture 4" descr="Korean martyrs5"/>
          <p:cNvPicPr>
            <a:picLocks noChangeAspect="1" noChangeArrowheads="1"/>
          </p:cNvPicPr>
          <p:nvPr/>
        </p:nvPicPr>
        <p:blipFill>
          <a:blip r:embed="rId3" cstate="print"/>
          <a:srcRect/>
          <a:stretch>
            <a:fillRect/>
          </a:stretch>
        </p:blipFill>
        <p:spPr bwMode="auto">
          <a:xfrm>
            <a:off x="6084168" y="3933056"/>
            <a:ext cx="2629272" cy="2540893"/>
          </a:xfrm>
          <a:prstGeom prst="rect">
            <a:avLst/>
          </a:prstGeom>
          <a:noFill/>
        </p:spPr>
      </p:pic>
      <p:pic>
        <p:nvPicPr>
          <p:cNvPr id="133126" name="Picture 6" descr="KoreanMartyrs4"/>
          <p:cNvPicPr>
            <a:picLocks noChangeAspect="1" noChangeArrowheads="1"/>
          </p:cNvPicPr>
          <p:nvPr/>
        </p:nvPicPr>
        <p:blipFill>
          <a:blip r:embed="rId4" cstate="print"/>
          <a:srcRect/>
          <a:stretch>
            <a:fillRect/>
          </a:stretch>
        </p:blipFill>
        <p:spPr bwMode="auto">
          <a:xfrm>
            <a:off x="179512" y="3861048"/>
            <a:ext cx="2857500" cy="2543175"/>
          </a:xfrm>
          <a:prstGeom prst="rect">
            <a:avLst/>
          </a:prstGeom>
          <a:noFill/>
        </p:spPr>
      </p:pic>
      <p:pic>
        <p:nvPicPr>
          <p:cNvPr id="133128" name="Picture 8" descr="Korean martyrs6"/>
          <p:cNvPicPr>
            <a:picLocks noChangeAspect="1" noChangeArrowheads="1"/>
          </p:cNvPicPr>
          <p:nvPr/>
        </p:nvPicPr>
        <p:blipFill>
          <a:blip r:embed="rId5" cstate="print"/>
          <a:srcRect/>
          <a:stretch>
            <a:fillRect/>
          </a:stretch>
        </p:blipFill>
        <p:spPr bwMode="auto">
          <a:xfrm>
            <a:off x="6372200" y="332656"/>
            <a:ext cx="1981200" cy="3054474"/>
          </a:xfrm>
          <a:prstGeom prst="rect">
            <a:avLst/>
          </a:prstGeom>
          <a:noFill/>
        </p:spPr>
      </p:pic>
      <p:pic>
        <p:nvPicPr>
          <p:cNvPr id="133130" name="Picture 10" descr="Korean martyrs 8 Sts__Chong_Chong-hye_Elisabeth,_Yu_So-sa_Caecilia,_Chong_Ha-sang_Paulus_(Chung_Chang-sup,_98x75,_1985)"/>
          <p:cNvPicPr>
            <a:picLocks noChangeAspect="1" noChangeArrowheads="1"/>
          </p:cNvPicPr>
          <p:nvPr/>
        </p:nvPicPr>
        <p:blipFill>
          <a:blip r:embed="rId6" cstate="print"/>
          <a:srcRect/>
          <a:stretch>
            <a:fillRect/>
          </a:stretch>
        </p:blipFill>
        <p:spPr bwMode="auto">
          <a:xfrm>
            <a:off x="3491880" y="3645024"/>
            <a:ext cx="2197224" cy="2838450"/>
          </a:xfrm>
          <a:prstGeom prst="rect">
            <a:avLst/>
          </a:prstGeom>
          <a:noFill/>
        </p:spPr>
      </p:pic>
      <p:pic>
        <p:nvPicPr>
          <p:cNvPr id="133132" name="Picture 12" descr="Korean martyrs"/>
          <p:cNvPicPr>
            <a:picLocks noChangeAspect="1" noChangeArrowheads="1"/>
          </p:cNvPicPr>
          <p:nvPr/>
        </p:nvPicPr>
        <p:blipFill>
          <a:blip r:embed="rId7" cstate="print"/>
          <a:srcRect/>
          <a:stretch>
            <a:fillRect/>
          </a:stretch>
        </p:blipFill>
        <p:spPr bwMode="auto">
          <a:xfrm>
            <a:off x="2915816" y="332656"/>
            <a:ext cx="2857500" cy="295198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descr="data:image/jpeg;base64,/9j/4AAQSkZJRgABAQAAAQABAAD/2wCEAAkGBxQTEhUUExQWFRUVFx0YGBYYFx4cHRcYIB4aGh8XHBcfHCggHBolIB4YIjEhJSkrLi4uFx8zODMsNygtLisBCgoKDg0OGxAQGywkICQvLSwsLSwtLCwsLCwtLCwsLCwsLCwsLCwsLCwsLC8sLCwsLCwsLCwsLCwsLCwsLDAsLP/AABEIALQAmQMBIgACEQEDEQH/xAAcAAABBQEBAQAAAAAAAAAAAAAFAgMEBgcAAQj/xABCEAACAQIEBAMFBgQFAQkBAAABAhEAAwQSITEFBkFREyJhMnGBkaEHQlKxwdEUI4LhM1NiovCSFSQlNENzdJPiFv/EABsBAAEFAQEAAAAAAAAAAAAAAAEAAgMFBgQH/8QAMBEAAgIABAQFAgUFAAAAAAAAAAECEQMEEiEFMUFRBhRhkaETcRUiM0JSFjKBscH/2gAMAwEAAhEDEQA/AMqMzXSaURXsVv8ASV9nmvrXIrEwJk0sA96ncvWifEaJE5eugAJMR10NcPEM15TDU6skw463QynCr52tXD0nKfzqfa5YxR/9Ij3kfvU+3fe00WLoWNcntTImNe/pR0cevmwJsq+ZfaViPjopiPhVE+PYv7Yon8uVhOVcVtlHr5xp01py7ypiUUswUKoJJzToBM1MxfHxBUqVzBy0axLMVhh1BiiHEOa7N2y9tLmUsjiCCNCpGWe8fU1E+O5r09heXiCbPJ+IYkBrcjcZ9ROuulSE5DxJ+9bH9R/arBwfG2hczA5c7LoewQA5u29WXA4sXFMaEErvtBIHzAn40FxzMvqvYPl4Izs8hYn8afNv2rrfIt8mM6D1837VpYxqgNmMZTBk+gaY7QaG4jj1gHyE3DMQgJ19+31ofjmaX7l7IXl49inr9nd//Nt/7v2rl+zzEf5tv/d+1WL/APrjqGw14RufKR6azpUuxzKrDS289v77UPx3NfyXsheWj2Kg/wBn+I6Oh+LftUe5yLigJ8h9A39qvh4m7TltQe5P7Cktir42VSOupmmf1Dm0+a9kLy0Ohk/EsA9hzbeMwAOjSNdd/nUWT3qwc4ZjfzMoUsuwNAitbTIY7zGXhivqvk4MVaJNDc+te5z3pWWvMtdlDNQxFKFekV6BQUUOsQTRXljDu1owCAQ5kjSSpXf+r6GhOKMIx9K0nkmwUwyyMwbt0ERqOvvrK+JJ1ogdmUWzYFxPkynNNxQQGH3VmepPoPWDRThGKzYm0oAVT5SAMssAWJ06kgUjEcJvXS75CuoyrH3ZAAHw1pfCeD3beJtSjaFXY9FmdCe8SfjWLbnqNhhYOWjl9La1U/doe4zw/C4i4LbXLgZnJzgKFJ28PNl1E/Kd9aC47hKHNbzF2UNk1BbOokKfL7On+310OWcFib1201xGyi6G10CoCpgLsOuu5qfwvgJdrruhBBfLI3JzAEegqVTxHyRxzyuWhH80unR9Sm8L4S1u4biXc6W1JIgqVkQCozHrAmR10ovYx5sIWlioYlmUezKqqg9SM0zp9/0mimD4ff8A4e8ng5SVCjTzM2fMf6Y+HvonwPgpGIDtbyhLSprszwAzR9PgaSc5SToWJhYEMKcb5ct/RFYxsXMlwXC2Zss5g2Q7QG+XwovZSbi25khZ1GrdcxbeY6UX5o4aWNvw7ZnNJKjfbc1Cx2CNvFm6VPhBAsxMEgD8yNf2pksNxmxRxI4mFHU1sn8cgSjMMOLhJPnMamTGbQmkcw8TTDnIiBroEmT7IImSJ1PpRO9aZrAIUGbsgKQdNp7RSOaeAWCLmN85YL5gCIA0U3ANwQNYnWKdCDObNyg0q7sqPDea76Xc2YOAdbZAAI7Axp6Vo+F4kl8EAaiJB3EiRWX8G4bbuKzH2wex26dfyqx8sYgYVyHC+C2hCp5p6EHrGunWT2p750cLI/P+FCtbYdZEdqqUVoX2iYZGs271tpUsI7QQdf0rPjXoHh+V5OK7Nop83+oJivIpVdV3Rz2Rm3ropZFcFptElkXHeyB3IFaRy9xUWlt2boiQII+m3WqDbs571lO76/StY4nwpgEe3EADMsdtZH10rEeIZaszS6IscqqhuG3xVu2Jd1X3kD6Uj/tvDAkG8gPv3nt3qj8UwiKcOMkFj5vUZlG3TrU/E4i1hcY5W2CqKFVfgpJnvvWdeO0+RoMPh2HOCkm22m1yXIvlh1dcy7e4j6Gl2xrQXifMyoq+GpuO65wNgF1mT8D8qTb5lRnsJbXMb0EmYyDWR6kEGp/rQXU4PJY7VqO2/wAFhIqLd4hbDFC6q6xIYxvUThvE1xa3AoZAukzqZB7VTLnDkF+4klgoumdtUWQdz1/Km4uM0k472T5XIxnKUcR00jSAaauJmBHp9Kp3CsSEwtg3C0reYgBoBCkDKfTWivGuPG25tosssFi2gA026k67/nQ+stNsEshNT0x35/AJPDHwQaSXsDaN08wbUdVGuo2pjnzFj+ClTFu46qY+8upiPfBPuq9YVUu2gwEq6zB9RsazP7RsGbKWLJOZMzle/SAfcJ1p9bWuRxNU6fQrWEvqCrHodIAECnuIY4rcIjtM9diDPxFMYdZTOcoCmCC0dPj+VQ+I3mZgQcwgAHrA010HzrnasISxPET4ZtE+V+nZgcwI+o+NDQlICtpm6GakRW48MSvLyj2f+0VOf2mhgrXmWpBryK0pxKRDjWlgUmlAUkSMmct2PEx1ofhE/WtnwOIS7bDIQVI0PurEuBYnw7t64IzKmVZ7wa1Hka638LbVhlIGgIiR+ICTNeecUnqzcy3wY1hoj8cwROMtBFJVQk6GAWeSfqDSsdg7hfFkW2PiFUBy7yVBMnpANWPhki3bZnjMoJBiJInT/nQUVtXJ91VjwFK33LSHEZRUUlyVfKZn3GeE3VNjyFh4S24H4hmJBPbzfTepeN4Zet3LFxEBuKmXKq+VYzak7fen3r1q9Ok6UB45y8b1y2RcZAoIYDqN9NYB1MnsRUc8tSbXoT4PE3NqM6SV3630BXJK5bN093GvcBR+pocju128bdl38RXXTYZjvmEjb1q74PAi2AgEKogCp9uDtTll24pN8iN8RSxZzUbsot7hLpasWyrFpcsqicskQSe21J5iwrfxZLW2cOAEj7xgDXTSKvlztOtDuJcQtYZM964qKdpMEnsB1PwpSyyqhsOJSUra7/IsYlcPh1NzKgRdQNAP9I199Zhzbxs4tMxUKLb/AOECpe3rGZ9dyIMDoaG8x853cUGt3AEtnVUUzpqIcnckH0qs328SGzhjtrvAgb9akvocT52x7H35hZkLt6d/ma9t3SBqD8vrUe1GbU1ZMDh9AdCGX9Zn3/pUMqECf4xcsZTPeY+kfrTpqVxHCrByiCPrUa2NB7q1nhaSX1I/ZlXxHlGQmuinCleZPWteVdkKKWqUqNTXFhBPYUx8ie22P8scvXMWL3hxIJiTA7fpWu8rcGNvCpbuoqss6KZE9wYEGq19j+HjDlurGa0F1I2O9eb40teLKXqy7W0UgPhTcCsmTzKhKjpGyj3/ALUlcTdWM4yklBrA1PtehPQRvRtVPWvSs7iah0k31V/FAi5xK4pPmQgZo9N4DdBsN+9TMJi7lyCpUrPmOhOkzsdDtHvpy3h7WYTAc+sGB61OFqMxzT3mNNAN/wDm9FR9QfVXZA1r98fd6dh7Un/V2jWmbr3FOdsqgZixkAQNif3qHiuKm48YRjdCSjLbWVDDoXPlHT3DNvUHF8rYnFD/AL5fyjSLNoSsD8TSCxnsANKbXqH6i7IH8V57uMf4fBoL12JLjzKu50X0/EYFQU5MxF9lu4vEIGfcxncb+VWJCgwDsNIo9w3glrDIQ1y5bCmXKqVWehJBOkde3apicIwYUMCGGpH8yZOrGNek7DvS0t8xjavYXgeTMFbAC2UYr95/MT6k9/8AmlVb7S1RWFkKoK2g4hQPvFY2nQCrpwnDWIV7agZhmXUyQRO09vSqzzmLPilncL/Lyt3gMG0/6vzoNUtgIzBMEQwMzVhxoKhABBhY9QQIodh7oAnNO+nxopj7b5EukNlEAGDEDTfoKgk2PPMTYKnMdNBNQQnpRniJzWdNcuUKd8wmhKDee5rQ+GJtZiSfVf8ASv4n+mmNG3SclSSKRHpW3so7Bvh66mmsasIx9DTx3qNxNj4ZHcgfWocxLThSfozsw7c0jWvs4whGBWPKSJmPdVtSyxOu3od/pQ3lGxlwtsbQoqbxPiYsqTldzlLBUUsTHuHcivOb5svGQ+Y+PWsKozsAzA5R+sDWKp78zYhrq5MTZIP3BbK+mobX4+lC8fcbHXxeug22SFRMsMZJg5W1IDA9NYbapnG7N57V0sijw1zk5Ygkhg4c9dJygACevSNthRecHjbjoB4IN7rJyqBtmJ1IHoATT68vC5/5lzd28g8tsf0gkt72J+FAeQMULrtcLMzeEinMIysvtAa+YGZzetXVL4JIB1Xcdp/tUkeW41ntqyqAKoCqNgBAHuFOTFR2vqZBMRGh032PuOutD+YcYFw7w3ZJXUgsQoOUak67UboFE5StwC4kNuN9xMEH60A5owWEt2GvtbAysFlWKZWchZJEhRrvFPcog/zc1247ZspW4IKsACYnU7gT7jTXG7qXzftTBRrduTsCxEmCIJg6Ttp60tmg1TKgmAAdMVYcm2rkFAI+4QWRxAfeToNjvT3HcM13h5tNcBOHILtqfLr5gJmQrCBJ2+FT+XhdNm544J8+UGSGyKwWVTpG246mDOrXMZyW2zFVzXQFYxmKqC2sCCZBWf1FRadrH2Z6/BMtjxluLAOinRiO+XpQ8BiI1jcCTAPWB0/vVuu8JV7BPiZUQSFbp3gzr12oRhsMArnONjpBknsPfvUIbBVhOm36UUsW8sjsd+/rUTLpPf6e+i95TlRssKV0PfvPrVzwGWnOJd0zhz6vBGc1dmFJrorfUZ9g7NUXGmTbB63B+9PzrXlkTiLAiRmmPkK4OJT05Wf2LLLq8VG+cLtBbSjsAKZx923am7cfKqqRLHQAnXTvoPlT/iBELn2ApYnsAJrMuPcZJdLrKXuZsyIVOUdteseleft0XJK4ti1uX3uMEIKqFS4QCFABDBSrSDMRoTB1FJ4aBfvIt4FgzQURyq2kCxmCny/iMETtQvBcKN1LbNauILa3GuXTEHXMqgEEmJOsa0X4dZU4O5/BZi7NluM8BgvXTYCO2lM3scaJy/gLNq0osapAOaZz+pbqarXEeLNgrzrcKsL7ZxIKsdlb+ZMHLppGxjSgfLfMRwl5bAVntOZgalQQAHAI6xqs6gzvQz7ROYTevXbUhra5QoZdVIg5lJ1BMmfQDtT3K0NS3LlwTm3D3XPndXBOUOpMg7jMumUwNwIo5a4FhnOdbaK6tJKgSTBgk9QZzD+1Y9y9CIt3MFdbhk9QAsg+uo/KrtytxMnF2lzZi6e4Arq49QUJMfiWhF3swtF9w2AVGLD70SNtQIn9PgKzbmHHXkxd1bKXGzh5iTME6xHliD8q1G9dyjXcmAPXaKqrcUC4l7GqEOv8xWGbNc88BSPZJKj86fJDUyjcrcZcG/5ma7lDgb6B0zAepn8q7HWrmORSfKxLFZmBBZonvlB16CKtGHtrfvXUuoq37LDNcVYF626kAsIjMOu/siofNGGOHTx0glNRHsgEC3oBtGg6TNRtNIdZmaK7XFQkkk5RJ77anpV55U5Xa74i3MylVDBSNz012iev71V7fGmFxy4kXQNujLGUjtBA+VXL7PeLHx0STLyNTPlCsx36yAfjQVWJlc41w91dwyFSpgjt26e7X1pD41ntopXRAVB/T3/vV0+0axdtv4yR4bgK3vECD9NapZxTsuVlAUHMD1nQfEftXfwx6M5D7nNmleDIYpMe6lEUnLXoSZnQYBUjgizj7APSPqf7U0N6n8jrm4msjNlXttvrVPxuVZV/ctcorxTWOYruXDMpOjEL8CdR8p+dVDE4pBlvkENaKqp3O4BAHqCdPdUrnLieQ2lPsu5YDqMo9qPe3+2qxzBjkNq0EBzFySOxgR8aw8mWyLVe4/bV8mZndzlfSBtrHYHUVC4PyxcsL4quEzoyOjaGDtqJkjWB+VC+XMKEbO0G5BiRIGmrR1PT41c8ZiMtsu0kWkzDqS8aGOw8v/Ue1JOxMbxYsIWvaIFOVrka6D2U/wBW0t09+1a59s271u1fVfDZRDJ9/I0FHcTpMNvrrVi4XhluYZUceLcXM5WVOViOwPfv1JoVxPgZGCY6geIGefvHUT3O+rdtBtNFvYRn6GDqY9I0Pw7VaeT8WW4hhlXQ+JmJ9MpJHyEfGhacMkgJJJ6RvVq4fwpsDZ8ZiPFd10IEqo8y69yRPuqNNNhaZa+e+LeEbNtTDXMw03AiAw/qI1HrVT4wue9aui+q3wGt3HWIJWQGJ1gkGPjT/PmHe/cD2SWR8rwCSAcigadBt8Z70I4wl/EC2Mv+DaCzsXJMQNNY0HwNSSkNRZbHGlVWNy7bd7ZVDlJ1T7pDRq0yCNAY6VGxKnE27nhGbLWLi+Ggls7QdjoACqmN9aqnK3L/APEYgI5hBLOR2HQepOnzrZcLhrdtVS2oVFEBV2FGKbEzA7uHa0AlxGQn8akH4TVm5BKnFWAfa8QkGdICMdo32+davjMJbuW2S4oZWEFT1/v61WeR+FWrF/EIuYtpDH8E+z7waDhuKy18UsK9m4rSQynQe6sJa2S6sGkSRr00OkV9AKO1ZxzhwmzZNwq6qzHPkYSSWP3GnTU6j3V05bbMQku6IsXfDkvQppFJy0s15NeixZmgUBrS+TZPENGYETGUwTpEetcBrTvIOH8S/dBiCIzExlJbRgdwaz/H5VgJepcZH+5sJfabe/n2RrK2oM77n061H4TfVlVzE2tl9WgE/T8u1M87F2xCo7FmtoFzEQSJJ+NN8DwclJ0DXAs9J0JH1HzrHvctOhbcDhbdu2MRfJCIPwyTqDAHviq3xvmi5fZ8vktnZNJy/wCojf8AKpfMeMa5cazqLdtoW3sDAjOx7+m1QLGCMTlzJ7TKOg2k6aUugEJw3Grlsk5mDERmDGYjae0VYsDzar2Llm6XLupAdmzAjTyTuu3rMxQTCOEuBo8yjSfT02OlJw1lRcDBJ805ZOuu23wpt0FlgwOMhLNzL/g3GVx6PlAPuNO833A7eHnKjyusGPKQYkddSflUPC2/DysFfLcBU6yDBj4lTHb61bOA8EsY0LevK7FB4eUgqDuZ6FtZ9N6cop8gNlf4LfxNrD+0HsrnSM0NLK5DEakgE/SvcFir1nD2LhaZ8pW4NyWPlRgZEzB3nWrPxXhCtfS3aHhrl8NwoHltL/MJ95JAn1oDwp/5yJd8tqwxfXsGJAA6kmBHeaTtbACOIw74bFjyKVuoWMGIJJOXUbDTWj2CxUjKRB6a70P4zi2e8lzD3JbL57bbFZ0JB7k1FsW8U7E2rlpXJcRlIEqQIBkxM9RTuT2ESOZ8Q4tECRB3+tBOUr9xcRbJUhHJUsdjIPz1FGOC4W9eLG9dzQSty0SCABI8sRBmOlJxkYQvdX7gVUzS0zHlBPoDsepPak4W7sVh/il6+SPBA31DaEidwfdUDjvBBdtvccDOtswTvprTuD48bwU21ENpBJLSN9BUi9jywe0VZGZWKzqDodAenuNS4TSkn6jJbpoyIpSMtPsaRPpXosZOkzMXTBTmJPvo59mqKmCxl5u4E9RAB37kn8qAYt4Rz6GrBydgnu8Pe2oOXxJbKdWBEwRGh0Eb1nvEE9oIucitpMBXMb494uRvv6CrtgrYbD5ivlRSf9RbqQfunRRPSKzpVylgGgiQVbykGduxirLgMVfS29lzBuIQCSCuUgjRh5dp69RWUrcsgLcvSWJAJZiS0k/In86KYPiTBQsQR7BHQn8TT5u0HvQvGKtt1ScynURIkSQGI+sdutdgbQaIDHWWjUhARJj0maVCCdrGQS7IpzNlIAMrpMqZ3/ap/BcEzK917bZLIBK5srGQT5dJ2ltO3rVm4Dwe1hwL1xkNskgFhOdTBQr1DAyNNxTnGMeExKliqW3AgQWPiCTnK9wIA6a0dHcFgXh1jNaAclrKt4ikElo9kwNxJAGvUVOGJnyqHtLIEsxBE6jKpOnXf5UxxC0uGJs2rxWV8e0W3GpDISN1IVTtv0qNwu/cxJbNq8GGHmnuqg/4em5janONCsL4ziKWnC6u0dy2pJUEuexE6DoK94ti1tBYINyMx00B7/oBQlcA73jcJUgLltAEQzyFBygagEzHp2pnmWwjCUMPMHs4BjOuvQyPWKGm0Kx3h+Mm6CHhmME+/wD59KtvDLWV2ts+bMWzXQ0hiew0Kn9qynw2UmZ0NWjgeOdlgX2tMp0VQus7trRhDSByLieHLcdSLkvbOrbFhOgbv76Y5mweck7wpJAnygCZHxgfE0LvcVNnzeJ4rMsSTrO0se1G7Tn+GuXLhBBSEaIzFhEifU7elJ7iAPKuPS1dV8xKsCpX1Ma/QVoGLthlIIGo07zG/vrOuWMAouO5IPhJmHvJgH4VYk4g7EslguhMHXU+oO0/GhB6dhVZnl6Q7ejH868z05jF876EeY6NuNdjqdaYivRcJ3hxfoZbFX5n9yv8UaLb+6KunLV9beDt2y+R3kI+3n9rKehEaa7wap2KsZ1ZTpPWmbmMxSJ4YYMm8QDv171ScZyuLiyUoq0i6yk4pNN0z3j15nvM7JkfQXFH+YNyPQ7irZylbS1GQnxWQs5PsKp/0TDHQ79aqf8A2vis2YlSx6m2Ce28U+vMGKH3be3+X07SBqN6z7yeL1T9mWClFrmvcv8AjimJSLg8hI8wIDnLIHm2MEyABAoGnB0s3/CZwwBIAuCdCNGzLsQddulA15oxQEeHY/8Ar/5FLbm3EFizW7BY9Sp6UPKT6r4Ytu69w/jeCIt0G04LqYOWPa1IKw2g2GvavLFlzirTXbhlXWJBJ0OgJnTWhFrnC+RkNnChWImVge8mi+B5lvoZQ8NB2Ev/APmj5aXr7AYf49gg+MtM5BS5bNohhoD5oaZ09pdR2p7CcrC1bFyWUyDIMk6j7saaxr+VB73NeKuQXbhrxqP5v9qkpzjjRI/8OgmSPG699RTvLsAX4hgFYIpOifzHyxIXUAf1a/GhWIw6m4zgHNoM3S2IACIPQACffXtvmvFyTk4aSYk+MusbdOlGOFcaxjn/AA+GiRm0vLrrHSisDuNlYMt8tMy5sjARvp+VRuD8HuW8SGFrxFJjKwBEbGe3vq7YnmK/bUFreCJ/+SB+lBLvO+NB8icPX1OJH7U9YTrZEa36h7F8Gw+HU3BhlZpELHXuJkCq1xoXr4L3P5aLEJ79jG5J79qRc524l+Lhsf8AvioeK5rxr+23C9d5ug/pUTy7fMl/yS+E4YW0uPEgAamQOvTr0o3hLzEBkBS2wmFWCY0mNew+VU1eZcUPKLnDFG+jT8Yy17iObMeMuW9hHBOotico+VHDyc5SqKBKairbIXG7cX7glm13f2j6nTeocUvFX2di7kF2OpUZQfhTGY1t8vCUcKMXzSM7i1KbaA5NeCurq6oE54DTu0V7XU5gYqnVWurqVbDGzkPWnLddXUGkNbY4AD0paqNdB8q6upmlDLYtAI2HyFOWDHQfKurqZKK7AbY87+g+VMOBvA+VdXUFFdgKTG8g7D5V6BXldT1FBbYqK5DrXV1KkBvYS29dmrq6hIa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4148" name="AutoShape 4" descr="data:image/jpeg;base64,/9j/4AAQSkZJRgABAQAAAQABAAD/2wCEAAkGBxQTEhUUExQWFRUVFx0YGBYYFx4cHRcYIB4aGh8XHBcfHCggHBolIB4YIjEhJSkrLi4uFx8zODMsNygtLisBCgoKDg0OGxAQGywkICQvLSwsLSwtLCwsLCwtLCwsLCwsLCwsLCwsLCwsLC8sLCwsLCwsLCwsLCwsLCwsLDAsLP/AABEIALQAmQMBIgACEQEDEQH/xAAcAAABBQEBAQAAAAAAAAAAAAAFAgMEBgcAAQj/xABCEAACAQIEBAMFBgQFAQkBAAABAhEAAwQSITEFBkFREyJhMnGBkaEHQlKxwdEUI4LhM1NiovCSFSQlNENzdJPiFv/EABsBAAEFAQEAAAAAAAAAAAAAAAEAAgMFBgQH/8QAMBEAAgIABAQFAgUFAAAAAAAAAAECEQMEEiEFMUFRBhRhkaETcRUiM0JSFjKBscH/2gAMAwEAAhEDEQA/AMqMzXSaURXsVv8ASV9nmvrXIrEwJk0sA96ncvWifEaJE5eugAJMR10NcPEM15TDU6skw463QynCr52tXD0nKfzqfa5YxR/9Ij3kfvU+3fe00WLoWNcntTImNe/pR0cevmwJsq+ZfaViPjopiPhVE+PYv7Yon8uVhOVcVtlHr5xp01py7ypiUUswUKoJJzToBM1MxfHxBUqVzBy0axLMVhh1BiiHEOa7N2y9tLmUsjiCCNCpGWe8fU1E+O5r09heXiCbPJ+IYkBrcjcZ9ROuulSE5DxJ+9bH9R/arBwfG2hczA5c7LoewQA5u29WXA4sXFMaEErvtBIHzAn40FxzMvqvYPl4Izs8hYn8afNv2rrfIt8mM6D1837VpYxqgNmMZTBk+gaY7QaG4jj1gHyE3DMQgJ19+31ofjmaX7l7IXl49inr9nd//Nt/7v2rl+zzEf5tv/d+1WL/APrjqGw14RufKR6azpUuxzKrDS289v77UPx3NfyXsheWj2Kg/wBn+I6Oh+LftUe5yLigJ8h9A39qvh4m7TltQe5P7Cktir42VSOupmmf1Dm0+a9kLy0Ohk/EsA9hzbeMwAOjSNdd/nUWT3qwc4ZjfzMoUsuwNAitbTIY7zGXhivqvk4MVaJNDc+te5z3pWWvMtdlDNQxFKFekV6BQUUOsQTRXljDu1owCAQ5kjSSpXf+r6GhOKMIx9K0nkmwUwyyMwbt0ERqOvvrK+JJ1ogdmUWzYFxPkynNNxQQGH3VmepPoPWDRThGKzYm0oAVT5SAMssAWJ06kgUjEcJvXS75CuoyrH3ZAAHw1pfCeD3beJtSjaFXY9FmdCe8SfjWLbnqNhhYOWjl9La1U/doe4zw/C4i4LbXLgZnJzgKFJ28PNl1E/Kd9aC47hKHNbzF2UNk1BbOokKfL7On+310OWcFib1201xGyi6G10CoCpgLsOuu5qfwvgJdrruhBBfLI3JzAEegqVTxHyRxzyuWhH80unR9Sm8L4S1u4biXc6W1JIgqVkQCozHrAmR10ovYx5sIWlioYlmUezKqqg9SM0zp9/0mimD4ff8A4e8ng5SVCjTzM2fMf6Y+HvonwPgpGIDtbyhLSprszwAzR9PgaSc5SToWJhYEMKcb5ct/RFYxsXMlwXC2Zss5g2Q7QG+XwovZSbi25khZ1GrdcxbeY6UX5o4aWNvw7ZnNJKjfbc1Cx2CNvFm6VPhBAsxMEgD8yNf2pksNxmxRxI4mFHU1sn8cgSjMMOLhJPnMamTGbQmkcw8TTDnIiBroEmT7IImSJ1PpRO9aZrAIUGbsgKQdNp7RSOaeAWCLmN85YL5gCIA0U3ANwQNYnWKdCDObNyg0q7sqPDea76Xc2YOAdbZAAI7Axp6Vo+F4kl8EAaiJB3EiRWX8G4bbuKzH2wex26dfyqx8sYgYVyHC+C2hCp5p6EHrGunWT2p750cLI/P+FCtbYdZEdqqUVoX2iYZGs271tpUsI7QQdf0rPjXoHh+V5OK7Nop83+oJivIpVdV3Rz2Rm3ropZFcFptElkXHeyB3IFaRy9xUWlt2boiQII+m3WqDbs571lO76/StY4nwpgEe3EADMsdtZH10rEeIZaszS6IscqqhuG3xVu2Jd1X3kD6Uj/tvDAkG8gPv3nt3qj8UwiKcOMkFj5vUZlG3TrU/E4i1hcY5W2CqKFVfgpJnvvWdeO0+RoMPh2HOCkm22m1yXIvlh1dcy7e4j6Gl2xrQXifMyoq+GpuO65wNgF1mT8D8qTb5lRnsJbXMb0EmYyDWR6kEGp/rQXU4PJY7VqO2/wAFhIqLd4hbDFC6q6xIYxvUThvE1xa3AoZAukzqZB7VTLnDkF+4klgoumdtUWQdz1/Km4uM0k472T5XIxnKUcR00jSAaauJmBHp9Kp3CsSEwtg3C0reYgBoBCkDKfTWivGuPG25tosssFi2gA026k67/nQ+stNsEshNT0x35/AJPDHwQaSXsDaN08wbUdVGuo2pjnzFj+ClTFu46qY+8upiPfBPuq9YVUu2gwEq6zB9RsazP7RsGbKWLJOZMzle/SAfcJ1p9bWuRxNU6fQrWEvqCrHodIAECnuIY4rcIjtM9diDPxFMYdZTOcoCmCC0dPj+VQ+I3mZgQcwgAHrA010HzrnasISxPET4ZtE+V+nZgcwI+o+NDQlICtpm6GakRW48MSvLyj2f+0VOf2mhgrXmWpBryK0pxKRDjWlgUmlAUkSMmct2PEx1ofhE/WtnwOIS7bDIQVI0PurEuBYnw7t64IzKmVZ7wa1Hka638LbVhlIGgIiR+ICTNeecUnqzcy3wY1hoj8cwROMtBFJVQk6GAWeSfqDSsdg7hfFkW2PiFUBy7yVBMnpANWPhki3bZnjMoJBiJInT/nQUVtXJ91VjwFK33LSHEZRUUlyVfKZn3GeE3VNjyFh4S24H4hmJBPbzfTepeN4Zet3LFxEBuKmXKq+VYzak7fen3r1q9Ok6UB45y8b1y2RcZAoIYDqN9NYB1MnsRUc8tSbXoT4PE3NqM6SV3630BXJK5bN093GvcBR+pocju128bdl38RXXTYZjvmEjb1q74PAi2AgEKogCp9uDtTll24pN8iN8RSxZzUbsot7hLpasWyrFpcsqicskQSe21J5iwrfxZLW2cOAEj7xgDXTSKvlztOtDuJcQtYZM964qKdpMEnsB1PwpSyyqhsOJSUra7/IsYlcPh1NzKgRdQNAP9I199Zhzbxs4tMxUKLb/AOECpe3rGZ9dyIMDoaG8x853cUGt3AEtnVUUzpqIcnckH0qs328SGzhjtrvAgb9akvocT52x7H35hZkLt6d/ma9t3SBqD8vrUe1GbU1ZMDh9AdCGX9Zn3/pUMqECf4xcsZTPeY+kfrTpqVxHCrByiCPrUa2NB7q1nhaSX1I/ZlXxHlGQmuinCleZPWteVdkKKWqUqNTXFhBPYUx8ie22P8scvXMWL3hxIJiTA7fpWu8rcGNvCpbuoqss6KZE9wYEGq19j+HjDlurGa0F1I2O9eb40teLKXqy7W0UgPhTcCsmTzKhKjpGyj3/ALUlcTdWM4yklBrA1PtehPQRvRtVPWvSs7iah0k31V/FAi5xK4pPmQgZo9N4DdBsN+9TMJi7lyCpUrPmOhOkzsdDtHvpy3h7WYTAc+sGB61OFqMxzT3mNNAN/wDm9FR9QfVXZA1r98fd6dh7Un/V2jWmbr3FOdsqgZixkAQNif3qHiuKm48YRjdCSjLbWVDDoXPlHT3DNvUHF8rYnFD/AL5fyjSLNoSsD8TSCxnsANKbXqH6i7IH8V57uMf4fBoL12JLjzKu50X0/EYFQU5MxF9lu4vEIGfcxncb+VWJCgwDsNIo9w3glrDIQ1y5bCmXKqVWehJBOkde3apicIwYUMCGGpH8yZOrGNek7DvS0t8xjavYXgeTMFbAC2UYr95/MT6k9/8AmlVb7S1RWFkKoK2g4hQPvFY2nQCrpwnDWIV7agZhmXUyQRO09vSqzzmLPilncL/Lyt3gMG0/6vzoNUtgIzBMEQwMzVhxoKhABBhY9QQIodh7oAnNO+nxopj7b5EukNlEAGDEDTfoKgk2PPMTYKnMdNBNQQnpRniJzWdNcuUKd8wmhKDee5rQ+GJtZiSfVf8ASv4n+mmNG3SclSSKRHpW3so7Bvh66mmsasIx9DTx3qNxNj4ZHcgfWocxLThSfozsw7c0jWvs4whGBWPKSJmPdVtSyxOu3od/pQ3lGxlwtsbQoqbxPiYsqTldzlLBUUsTHuHcivOb5svGQ+Y+PWsKozsAzA5R+sDWKp78zYhrq5MTZIP3BbK+mobX4+lC8fcbHXxeug22SFRMsMZJg5W1IDA9NYbapnG7N57V0sijw1zk5Ygkhg4c9dJygACevSNthRecHjbjoB4IN7rJyqBtmJ1IHoATT68vC5/5lzd28g8tsf0gkt72J+FAeQMULrtcLMzeEinMIysvtAa+YGZzetXVL4JIB1Xcdp/tUkeW41ntqyqAKoCqNgBAHuFOTFR2vqZBMRGh032PuOutD+YcYFw7w3ZJXUgsQoOUak67UboFE5StwC4kNuN9xMEH60A5owWEt2GvtbAysFlWKZWchZJEhRrvFPcog/zc1247ZspW4IKsACYnU7gT7jTXG7qXzftTBRrduTsCxEmCIJg6Ttp60tmg1TKgmAAdMVYcm2rkFAI+4QWRxAfeToNjvT3HcM13h5tNcBOHILtqfLr5gJmQrCBJ2+FT+XhdNm544J8+UGSGyKwWVTpG246mDOrXMZyW2zFVzXQFYxmKqC2sCCZBWf1FRadrH2Z6/BMtjxluLAOinRiO+XpQ8BiI1jcCTAPWB0/vVuu8JV7BPiZUQSFbp3gzr12oRhsMArnONjpBknsPfvUIbBVhOm36UUsW8sjsd+/rUTLpPf6e+i95TlRssKV0PfvPrVzwGWnOJd0zhz6vBGc1dmFJrorfUZ9g7NUXGmTbB63B+9PzrXlkTiLAiRmmPkK4OJT05Wf2LLLq8VG+cLtBbSjsAKZx923am7cfKqqRLHQAnXTvoPlT/iBELn2ApYnsAJrMuPcZJdLrKXuZsyIVOUdteseleft0XJK4ti1uX3uMEIKqFS4QCFABDBSrSDMRoTB1FJ4aBfvIt4FgzQURyq2kCxmCny/iMETtQvBcKN1LbNauILa3GuXTEHXMqgEEmJOsa0X4dZU4O5/BZi7NluM8BgvXTYCO2lM3scaJy/gLNq0osapAOaZz+pbqarXEeLNgrzrcKsL7ZxIKsdlb+ZMHLppGxjSgfLfMRwl5bAVntOZgalQQAHAI6xqs6gzvQz7ROYTevXbUhra5QoZdVIg5lJ1BMmfQDtT3K0NS3LlwTm3D3XPndXBOUOpMg7jMumUwNwIo5a4FhnOdbaK6tJKgSTBgk9QZzD+1Y9y9CIt3MFdbhk9QAsg+uo/KrtytxMnF2lzZi6e4Arq49QUJMfiWhF3swtF9w2AVGLD70SNtQIn9PgKzbmHHXkxd1bKXGzh5iTME6xHliD8q1G9dyjXcmAPXaKqrcUC4l7GqEOv8xWGbNc88BSPZJKj86fJDUyjcrcZcG/5ma7lDgb6B0zAepn8q7HWrmORSfKxLFZmBBZonvlB16CKtGHtrfvXUuoq37LDNcVYF626kAsIjMOu/siofNGGOHTx0glNRHsgEC3oBtGg6TNRtNIdZmaK7XFQkkk5RJ77anpV55U5Xa74i3MylVDBSNz012iev71V7fGmFxy4kXQNujLGUjtBA+VXL7PeLHx0STLyNTPlCsx36yAfjQVWJlc41w91dwyFSpgjt26e7X1pD41ntopXRAVB/T3/vV0+0axdtv4yR4bgK3vECD9NapZxTsuVlAUHMD1nQfEftXfwx6M5D7nNmleDIYpMe6lEUnLXoSZnQYBUjgizj7APSPqf7U0N6n8jrm4msjNlXttvrVPxuVZV/ctcorxTWOYruXDMpOjEL8CdR8p+dVDE4pBlvkENaKqp3O4BAHqCdPdUrnLieQ2lPsu5YDqMo9qPe3+2qxzBjkNq0EBzFySOxgR8aw8mWyLVe4/bV8mZndzlfSBtrHYHUVC4PyxcsL4quEzoyOjaGDtqJkjWB+VC+XMKEbO0G5BiRIGmrR1PT41c8ZiMtsu0kWkzDqS8aGOw8v/Ue1JOxMbxYsIWvaIFOVrka6D2U/wBW0t09+1a59s271u1fVfDZRDJ9/I0FHcTpMNvrrVi4XhluYZUceLcXM5WVOViOwPfv1JoVxPgZGCY6geIGefvHUT3O+rdtBtNFvYRn6GDqY9I0Pw7VaeT8WW4hhlXQ+JmJ9MpJHyEfGhacMkgJJJ6RvVq4fwpsDZ8ZiPFd10IEqo8y69yRPuqNNNhaZa+e+LeEbNtTDXMw03AiAw/qI1HrVT4wue9aui+q3wGt3HWIJWQGJ1gkGPjT/PmHe/cD2SWR8rwCSAcigadBt8Z70I4wl/EC2Mv+DaCzsXJMQNNY0HwNSSkNRZbHGlVWNy7bd7ZVDlJ1T7pDRq0yCNAY6VGxKnE27nhGbLWLi+Ggls7QdjoACqmN9aqnK3L/APEYgI5hBLOR2HQepOnzrZcLhrdtVS2oVFEBV2FGKbEzA7uHa0AlxGQn8akH4TVm5BKnFWAfa8QkGdICMdo32+davjMJbuW2S4oZWEFT1/v61WeR+FWrF/EIuYtpDH8E+z7waDhuKy18UsK9m4rSQynQe6sJa2S6sGkSRr00OkV9AKO1ZxzhwmzZNwq6qzHPkYSSWP3GnTU6j3V05bbMQku6IsXfDkvQppFJy0s15NeixZmgUBrS+TZPENGYETGUwTpEetcBrTvIOH8S/dBiCIzExlJbRgdwaz/H5VgJepcZH+5sJfabe/n2RrK2oM77n061H4TfVlVzE2tl9WgE/T8u1M87F2xCo7FmtoFzEQSJJ+NN8DwclJ0DXAs9J0JH1HzrHvctOhbcDhbdu2MRfJCIPwyTqDAHviq3xvmi5fZ8vktnZNJy/wCojf8AKpfMeMa5cazqLdtoW3sDAjOx7+m1QLGCMTlzJ7TKOg2k6aUugEJw3Grlsk5mDERmDGYjae0VYsDzar2Llm6XLupAdmzAjTyTuu3rMxQTCOEuBo8yjSfT02OlJw1lRcDBJ805ZOuu23wpt0FlgwOMhLNzL/g3GVx6PlAPuNO833A7eHnKjyusGPKQYkddSflUPC2/DysFfLcBU6yDBj4lTHb61bOA8EsY0LevK7FB4eUgqDuZ6FtZ9N6cop8gNlf4LfxNrD+0HsrnSM0NLK5DEakgE/SvcFir1nD2LhaZ8pW4NyWPlRgZEzB3nWrPxXhCtfS3aHhrl8NwoHltL/MJ95JAn1oDwp/5yJd8tqwxfXsGJAA6kmBHeaTtbACOIw74bFjyKVuoWMGIJJOXUbDTWj2CxUjKRB6a70P4zi2e8lzD3JbL57bbFZ0JB7k1FsW8U7E2rlpXJcRlIEqQIBkxM9RTuT2ESOZ8Q4tECRB3+tBOUr9xcRbJUhHJUsdjIPz1FGOC4W9eLG9dzQSty0SCABI8sRBmOlJxkYQvdX7gVUzS0zHlBPoDsepPak4W7sVh/il6+SPBA31DaEidwfdUDjvBBdtvccDOtswTvprTuD48bwU21ENpBJLSN9BUi9jywe0VZGZWKzqDodAenuNS4TSkn6jJbpoyIpSMtPsaRPpXosZOkzMXTBTmJPvo59mqKmCxl5u4E9RAB37kn8qAYt4Rz6GrBydgnu8Pe2oOXxJbKdWBEwRGh0Eb1nvEE9oIucitpMBXMb494uRvv6CrtgrYbD5ivlRSf9RbqQfunRRPSKzpVylgGgiQVbykGduxirLgMVfS29lzBuIQCSCuUgjRh5dp69RWUrcsgLcvSWJAJZiS0k/In86KYPiTBQsQR7BHQn8TT5u0HvQvGKtt1ScynURIkSQGI+sdutdgbQaIDHWWjUhARJj0maVCCdrGQS7IpzNlIAMrpMqZ3/ap/BcEzK917bZLIBK5srGQT5dJ2ltO3rVm4Dwe1hwL1xkNskgFhOdTBQr1DAyNNxTnGMeExKliqW3AgQWPiCTnK9wIA6a0dHcFgXh1jNaAclrKt4ikElo9kwNxJAGvUVOGJnyqHtLIEsxBE6jKpOnXf5UxxC0uGJs2rxWV8e0W3GpDISN1IVTtv0qNwu/cxJbNq8GGHmnuqg/4em5janONCsL4ziKWnC6u0dy2pJUEuexE6DoK94ti1tBYINyMx00B7/oBQlcA73jcJUgLltAEQzyFBygagEzHp2pnmWwjCUMPMHs4BjOuvQyPWKGm0Kx3h+Mm6CHhmME+/wD59KtvDLWV2ts+bMWzXQ0hiew0Kn9qynw2UmZ0NWjgeOdlgX2tMp0VQus7trRhDSByLieHLcdSLkvbOrbFhOgbv76Y5mweck7wpJAnygCZHxgfE0LvcVNnzeJ4rMsSTrO0se1G7Tn+GuXLhBBSEaIzFhEifU7elJ7iAPKuPS1dV8xKsCpX1Ma/QVoGLthlIIGo07zG/vrOuWMAouO5IPhJmHvJgH4VYk4g7EslguhMHXU+oO0/GhB6dhVZnl6Q7ejH868z05jF876EeY6NuNdjqdaYivRcJ3hxfoZbFX5n9yv8UaLb+6KunLV9beDt2y+R3kI+3n9rKehEaa7wap2KsZ1ZTpPWmbmMxSJ4YYMm8QDv171ScZyuLiyUoq0i6yk4pNN0z3j15nvM7JkfQXFH+YNyPQ7irZylbS1GQnxWQs5PsKp/0TDHQ79aqf8A2vis2YlSx6m2Ce28U+vMGKH3be3+X07SBqN6z7yeL1T9mWClFrmvcv8AjimJSLg8hI8wIDnLIHm2MEyABAoGnB0s3/CZwwBIAuCdCNGzLsQddulA15oxQEeHY/8Ar/5FLbm3EFizW7BY9Sp6UPKT6r4Ytu69w/jeCIt0G04LqYOWPa1IKw2g2GvavLFlzirTXbhlXWJBJ0OgJnTWhFrnC+RkNnChWImVge8mi+B5lvoZQ8NB2Ev/APmj5aXr7AYf49gg+MtM5BS5bNohhoD5oaZ09pdR2p7CcrC1bFyWUyDIMk6j7saaxr+VB73NeKuQXbhrxqP5v9qkpzjjRI/8OgmSPG699RTvLsAX4hgFYIpOifzHyxIXUAf1a/GhWIw6m4zgHNoM3S2IACIPQACffXtvmvFyTk4aSYk+MusbdOlGOFcaxjn/AA+GiRm0vLrrHSisDuNlYMt8tMy5sjARvp+VRuD8HuW8SGFrxFJjKwBEbGe3vq7YnmK/bUFreCJ/+SB+lBLvO+NB8icPX1OJH7U9YTrZEa36h7F8Gw+HU3BhlZpELHXuJkCq1xoXr4L3P5aLEJ79jG5J79qRc524l+Lhsf8AvioeK5rxr+23C9d5ug/pUTy7fMl/yS+E4YW0uPEgAamQOvTr0o3hLzEBkBS2wmFWCY0mNew+VU1eZcUPKLnDFG+jT8Yy17iObMeMuW9hHBOotico+VHDyc5SqKBKairbIXG7cX7glm13f2j6nTeocUvFX2di7kF2OpUZQfhTGY1t8vCUcKMXzSM7i1KbaA5NeCurq6oE54DTu0V7XU5gYqnVWurqVbDGzkPWnLddXUGkNbY4AD0paqNdB8q6upmlDLYtAI2HyFOWDHQfKurqZKK7AbY87+g+VMOBvA+VdXUFFdgKTG8g7D5V6BXldT1FBbYqK5DrXV1KkBvYS29dmrq6hIa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4150" name="Picture 6" descr="http://www.columban.org.au/assets/components/phpthumbof/cache/columban-06-07-Man-priest-missionary2.c2a112ae426ca3018f1e2c24a9a370095197.jpg"/>
          <p:cNvPicPr>
            <a:picLocks noChangeAspect="1" noChangeArrowheads="1"/>
          </p:cNvPicPr>
          <p:nvPr/>
        </p:nvPicPr>
        <p:blipFill>
          <a:blip r:embed="rId2" cstate="print"/>
          <a:srcRect/>
          <a:stretch>
            <a:fillRect/>
          </a:stretch>
        </p:blipFill>
        <p:spPr bwMode="auto">
          <a:xfrm>
            <a:off x="266192" y="2861324"/>
            <a:ext cx="1919808" cy="3664020"/>
          </a:xfrm>
          <a:prstGeom prst="rect">
            <a:avLst/>
          </a:prstGeom>
          <a:noFill/>
        </p:spPr>
      </p:pic>
      <p:sp>
        <p:nvSpPr>
          <p:cNvPr id="134151" name="Rectangle 7"/>
          <p:cNvSpPr>
            <a:spLocks noChangeArrowheads="1"/>
          </p:cNvSpPr>
          <p:nvPr/>
        </p:nvSpPr>
        <p:spPr bwMode="auto">
          <a:xfrm>
            <a:off x="0" y="172003"/>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In a vivid account, recorded in </a:t>
            </a:r>
            <a:r>
              <a:rPr kumimoji="0" lang="en-GB" sz="2800" b="0" i="1" u="none" strike="noStrike" cap="none" normalizeH="0" baseline="0" dirty="0" smtClean="0">
                <a:ln>
                  <a:noFill/>
                </a:ln>
                <a:effectLst/>
                <a:latin typeface="Calibri"/>
                <a:ea typeface="Calibri" pitchFamily="34" charset="0"/>
                <a:cs typeface="Times New Roman" pitchFamily="18" charset="0"/>
              </a:rPr>
              <a:t>“</a:t>
            </a:r>
            <a:r>
              <a:rPr kumimoji="0" lang="en-GB" sz="2800" b="0" i="1" u="none" strike="noStrike" cap="none" normalizeH="0" baseline="0" dirty="0" smtClean="0">
                <a:ln>
                  <a:noFill/>
                </a:ln>
                <a:effectLst/>
                <a:latin typeface="Times New Roman" pitchFamily="18" charset="0"/>
                <a:ea typeface="Calibri" pitchFamily="34" charset="0"/>
                <a:cs typeface="Times New Roman" pitchFamily="18" charset="0"/>
              </a:rPr>
              <a:t>March Till They Die</a:t>
            </a:r>
            <a:r>
              <a:rPr kumimoji="0" lang="en-GB" sz="2800" b="0" i="1" u="none" strike="noStrike" cap="none" normalizeH="0" baseline="0" dirty="0" smtClean="0">
                <a:ln>
                  <a:noFill/>
                </a:ln>
                <a:effectLst/>
                <a:latin typeface="Calibri"/>
                <a:ea typeface="Calibri" pitchFamily="34" charset="0"/>
                <a:cs typeface="Times New Roman" pitchFamily="18" charset="0"/>
              </a:rPr>
              <a:t>”</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by an Australian Columban priest, Fr.Philip Crosbie, seized in 1950, with an American bishop, along with nuns, Anglicans, Methodists and a Salvation Army Superintendent Patrick Byrne, described how they were put on starvation rations and force marched – some executed, some left to die. </a:t>
            </a:r>
            <a:endParaRPr kumimoji="0" lang="en-GB" sz="2800" b="0" i="0" u="none" strike="noStrike" cap="none" normalizeH="0" baseline="0" dirty="0" smtClean="0">
              <a:ln>
                <a:noFill/>
              </a:ln>
              <a:effectLst/>
              <a:latin typeface="Arial" pitchFamily="34" charset="0"/>
              <a:cs typeface="Arial" pitchFamily="34" charset="0"/>
            </a:endParaRPr>
          </a:p>
        </p:txBody>
      </p:sp>
      <p:pic>
        <p:nvPicPr>
          <p:cNvPr id="134152" name="Picture 8" descr="C:\Users\ALTOND\Pictures\m8sTveyPcVi8gjYd0P0dm1Q.jpg"/>
          <p:cNvPicPr>
            <a:picLocks noChangeAspect="1" noChangeArrowheads="1"/>
          </p:cNvPicPr>
          <p:nvPr/>
        </p:nvPicPr>
        <p:blipFill>
          <a:blip r:embed="rId3" cstate="print"/>
          <a:srcRect/>
          <a:stretch>
            <a:fillRect/>
          </a:stretch>
        </p:blipFill>
        <p:spPr bwMode="auto">
          <a:xfrm>
            <a:off x="2295937" y="2861324"/>
            <a:ext cx="3744416" cy="3672408"/>
          </a:xfrm>
          <a:prstGeom prst="rect">
            <a:avLst/>
          </a:prstGeom>
          <a:noFill/>
        </p:spPr>
      </p:pic>
      <p:pic>
        <p:nvPicPr>
          <p:cNvPr id="7" name="Picture 5" descr="C:\Users\ALTOND\Pictures\Bishop Patrick Byrne.jpg"/>
          <p:cNvPicPr>
            <a:picLocks noChangeAspect="1" noChangeArrowheads="1"/>
          </p:cNvPicPr>
          <p:nvPr/>
        </p:nvPicPr>
        <p:blipFill>
          <a:blip r:embed="rId4" cstate="print"/>
          <a:srcRect/>
          <a:stretch>
            <a:fillRect/>
          </a:stretch>
        </p:blipFill>
        <p:spPr bwMode="auto">
          <a:xfrm>
            <a:off x="6150290" y="2894484"/>
            <a:ext cx="2510408" cy="3630860"/>
          </a:xfrm>
          <a:prstGeom prst="rect">
            <a:avLst/>
          </a:prstGeom>
          <a:noFill/>
        </p:spPr>
      </p:pic>
      <p:pic>
        <p:nvPicPr>
          <p:cNvPr id="8" name="Picture 4" descr="https://encrypted-tbn0.gstatic.com/images?q=tbn:ANd9GcT5mB7XbPIFIKwY8kohUoz6vujVkvBaFDxAOK53iZjQ2z_tutec"/>
          <p:cNvPicPr>
            <a:picLocks noChangeAspect="1" noChangeArrowheads="1"/>
          </p:cNvPicPr>
          <p:nvPr/>
        </p:nvPicPr>
        <p:blipFill>
          <a:blip r:embed="rId5" cstate="print"/>
          <a:srcRect/>
          <a:stretch>
            <a:fillRect/>
          </a:stretch>
        </p:blipFill>
        <p:spPr bwMode="auto">
          <a:xfrm>
            <a:off x="7772400" y="5319104"/>
            <a:ext cx="1120080" cy="120624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s://encrypted-tbn0.gstatic.com/images?q=tbn:ANd9GcRxgwDU4pktWfz3-UWrykPXVeozS3rm34-8Ry46v-WNeMGM7jaL"/>
          <p:cNvPicPr>
            <a:picLocks noChangeAspect="1" noChangeArrowheads="1"/>
          </p:cNvPicPr>
          <p:nvPr/>
        </p:nvPicPr>
        <p:blipFill>
          <a:blip r:embed="rId2" cstate="print"/>
          <a:srcRect/>
          <a:stretch>
            <a:fillRect/>
          </a:stretch>
        </p:blipFill>
        <p:spPr bwMode="auto">
          <a:xfrm>
            <a:off x="3923928" y="2708920"/>
            <a:ext cx="4536504" cy="3720059"/>
          </a:xfrm>
          <a:prstGeom prst="rect">
            <a:avLst/>
          </a:prstGeom>
          <a:noFill/>
        </p:spPr>
      </p:pic>
      <p:sp>
        <p:nvSpPr>
          <p:cNvPr id="3" name="Rectangle 2"/>
          <p:cNvSpPr/>
          <p:nvPr/>
        </p:nvSpPr>
        <p:spPr>
          <a:xfrm>
            <a:off x="1043608" y="1"/>
            <a:ext cx="5814392" cy="3170099"/>
          </a:xfrm>
          <a:prstGeom prst="rect">
            <a:avLst/>
          </a:prstGeom>
        </p:spPr>
        <p:txBody>
          <a:bodyPr wrap="square">
            <a:spAutoFit/>
          </a:bodyPr>
          <a:lstStyle/>
          <a:p>
            <a:r>
              <a:rPr lang="en-GB" sz="2400" dirty="0" smtClean="0"/>
              <a:t>In March Hea Woo gave a graphic and powerful account of her time inside a the camp - where torture and beatings are routine, and where prisoners were so hungry they were reduced to eating rats, snakes, or even searching for grains in cow dung. In such places the dignity of human life counted for nothing</a:t>
            </a:r>
            <a:r>
              <a:rPr lang="en-GB" sz="3200" dirty="0" smtClean="0"/>
              <a:t>.</a:t>
            </a:r>
            <a:endParaRPr lang="en-GB" sz="3200" dirty="0"/>
          </a:p>
        </p:txBody>
      </p:sp>
      <p:pic>
        <p:nvPicPr>
          <p:cNvPr id="111619" name="Picture 3" descr="C:\Users\ALTOND\Pictures\north_korea_map.gif"/>
          <p:cNvPicPr>
            <a:picLocks noChangeAspect="1" noChangeArrowheads="1"/>
          </p:cNvPicPr>
          <p:nvPr/>
        </p:nvPicPr>
        <p:blipFill>
          <a:blip r:embed="rId3" cstate="print"/>
          <a:srcRect/>
          <a:stretch>
            <a:fillRect/>
          </a:stretch>
        </p:blipFill>
        <p:spPr bwMode="auto">
          <a:xfrm>
            <a:off x="395536" y="3284984"/>
            <a:ext cx="2790825" cy="30099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x.images-amazon.com/images/I/51Ro9OK-ZHL.jpg"/>
          <p:cNvPicPr>
            <a:picLocks noChangeAspect="1" noChangeArrowheads="1"/>
          </p:cNvPicPr>
          <p:nvPr/>
        </p:nvPicPr>
        <p:blipFill>
          <a:blip r:embed="rId2" cstate="print"/>
          <a:srcRect/>
          <a:stretch>
            <a:fillRect/>
          </a:stretch>
        </p:blipFill>
        <p:spPr bwMode="auto">
          <a:xfrm>
            <a:off x="1295400" y="914400"/>
            <a:ext cx="5562600" cy="5181600"/>
          </a:xfrm>
          <a:prstGeom prst="rect">
            <a:avLst/>
          </a:prstGeom>
          <a:noFill/>
        </p:spPr>
      </p:pic>
    </p:spTree>
    <p:extLst>
      <p:ext uri="{BB962C8B-B14F-4D97-AF65-F5344CB8AC3E}">
        <p14:creationId xmlns:p14="http://schemas.microsoft.com/office/powerpoint/2010/main" val="394403571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solidFill>
                  <a:schemeClr val="bg1"/>
                </a:solidFill>
              </a:rPr>
              <a:t>Jeon Young-Ok’s Evidence</a:t>
            </a:r>
          </a:p>
        </p:txBody>
      </p:sp>
      <p:pic>
        <p:nvPicPr>
          <p:cNvPr id="51203" name="Picture 4"/>
          <p:cNvPicPr>
            <a:picLocks noChangeAspect="1" noChangeArrowheads="1"/>
          </p:cNvPicPr>
          <p:nvPr/>
        </p:nvPicPr>
        <p:blipFill>
          <a:blip r:embed="rId2" cstate="print"/>
          <a:srcRect/>
          <a:stretch>
            <a:fillRect/>
          </a:stretch>
        </p:blipFill>
        <p:spPr bwMode="auto">
          <a:xfrm>
            <a:off x="1143000" y="3810000"/>
            <a:ext cx="6858000" cy="2632075"/>
          </a:xfrm>
          <a:prstGeom prst="rect">
            <a:avLst/>
          </a:prstGeom>
          <a:noFill/>
          <a:ln w="9525">
            <a:noFill/>
            <a:miter lim="800000"/>
            <a:headEnd/>
            <a:tailEnd/>
          </a:ln>
        </p:spPr>
      </p:pic>
      <p:sp>
        <p:nvSpPr>
          <p:cNvPr id="51204" name="Text Box 6"/>
          <p:cNvSpPr txBox="1">
            <a:spLocks noChangeArrowheads="1"/>
          </p:cNvSpPr>
          <p:nvPr/>
        </p:nvSpPr>
        <p:spPr bwMode="auto">
          <a:xfrm>
            <a:off x="609600" y="1944688"/>
            <a:ext cx="8959850" cy="1552575"/>
          </a:xfrm>
          <a:prstGeom prst="rect">
            <a:avLst/>
          </a:prstGeom>
          <a:noFill/>
          <a:ln w="9525">
            <a:noFill/>
            <a:miter lim="800000"/>
            <a:headEnd/>
            <a:tailEnd/>
          </a:ln>
        </p:spPr>
        <p:txBody>
          <a:bodyPr>
            <a:spAutoFit/>
          </a:bodyPr>
          <a:lstStyle/>
          <a:p>
            <a:r>
              <a:rPr lang="en-GB" sz="2400" i="1" dirty="0"/>
              <a:t>Jeon Young-Ok: “They tortured the Christians the most. </a:t>
            </a:r>
          </a:p>
          <a:p>
            <a:r>
              <a:rPr lang="en-GB" sz="2400" i="1" dirty="0"/>
              <a:t>They were denied food and sleep.</a:t>
            </a:r>
          </a:p>
          <a:p>
            <a:r>
              <a:rPr lang="en-GB" sz="2400" i="1" dirty="0"/>
              <a:t> They were forced to stick out their tongues </a:t>
            </a:r>
          </a:p>
          <a:p>
            <a:r>
              <a:rPr lang="en-GB" sz="2400" i="1" dirty="0"/>
              <a:t>and iron was pushed into it."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899592" y="404664"/>
            <a:ext cx="75963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1" u="none" strike="noStrike" cap="none" normalizeH="0" baseline="0" dirty="0" smtClean="0">
                <a:ln>
                  <a:noFill/>
                </a:ln>
                <a:effectLst/>
                <a:latin typeface="Times New Roman" pitchFamily="18" charset="0"/>
                <a:ea typeface="Calibri" pitchFamily="34" charset="0"/>
                <a:cs typeface="Times New Roman" pitchFamily="18" charset="0"/>
              </a:rPr>
              <a:t>"Sometimes we had soup with nothing in it, just full of dirt. In some places whole families were put into camps. They separated the men from the women and even if they saw each other they couldn't talk to each other. The guards told us that we are not human beings, we are just prisoners, so we don't have any right to love. We were just animals. Even if people died there, they didn't let the family members outside know. "</a:t>
            </a:r>
            <a:endParaRPr kumimoji="0" lang="en-GB" sz="2800" b="0" i="0" u="none" strike="noStrike" cap="none" normalizeH="0" baseline="0" dirty="0" smtClean="0">
              <a:ln>
                <a:noFill/>
              </a:ln>
              <a:effectLst/>
              <a:latin typeface="Arial" pitchFamily="34" charset="0"/>
              <a:cs typeface="Arial" pitchFamily="34" charset="0"/>
            </a:endParaRPr>
          </a:p>
        </p:txBody>
      </p:sp>
      <p:sp>
        <p:nvSpPr>
          <p:cNvPr id="112643" name="AutoShape 3" descr="data:image/jpeg;base64,/9j/4AAQSkZJRgABAQAAAQABAAD/2wCEAAkGBxQTEhUUExQWFRUXGSAaFhgYGB0YHhobGBwXHxgfIBgYHCggGBolHRQYIjEiJSkrLi4uGh8zODMsNygtLisBCgoKDg0OFBAQFywcFBwsLCwsLCssLCwrLCw3LCwsLCssLCwsLCs3Kyw3LCsrKyw3NysrKysrKysrKysrKysrK//AABEIAMIBAwMBIgACEQEDEQH/xAAcAAABBAMBAAAAAAAAAAAAAAAAAgQFBgEDBwj/xAA/EAACAQMCAwUGAwcDAwUBAAABAhEAAyEEEgUxQRMiUWFxBjJSgZGhFELRByNiscHh8BWC8RY0kjNDcrLCU//EABcBAQEBAQAAAAAAAAAAAAAAAAABAgP/xAAZEQEBAQEBAQAAAAAAAAAAAAAAEQESAiH/2gAMAwEAAhEDEQA/AOG0UUUBRRRQFFFFAUUUUBRRRQFFFFAUUUUBRRRQFFFFAUUUUBRRRQFFFFAUUUUBRRRQFFFFAUUUUBRRRQZor2r2K/Cv0Fc5/bHo1NuwYAMuMY5hfD0oPOEURVxayIA5fekvYB/WpRUIortX7Gto1xWAf3TfzX612zsl+FfoKUeKaK9rdkvwr9BQbS/Cv0FKPFNFe1uyX4V+grHYr8K/QUo8VUV7VNlfhX6Csdkvwr9BSjxXRFe1exX4V+grBsr8K/QVR4riiK9p9ivwr/4j9KOyX4V+gqUeLIoivaRtL8K/QVjsV+FfoKUeLooivaPYr8K/QUdivwr9BSjxdFEV7Q7FfhX6Csdivwr9BSjxhFEV7O7FfhX6CjsV+FfoKUeMaIr2abK/Cv0FY7FfhX6ClHjOKIr2Z2K/Cv0FYNpfhX6ClHjSKIr2UbS/Cv0FVL9oPF0s2DaXaLlzu7sDsweTN1UGCJjFKPMUURXpyxY0mgRVuMXu3VCb4DNEGBP5FGYmm3s7rgtpg1+0LVtQS3v3QSCWBaNpgEZE+HPNKsebQvp9RRXpX/ozh9zvtca4WyWN4SZ+VYpSOhTXPv2wLNmwfB26x+Wr/Nc//bEwFixP/wDQiP8Aaf0qVHIHQHPP61o7PPLHjSrpIXAJPQE0hGJIlSMePI1FXf8AZDZX/UFIn/03H2Fdzrh37Jv+/QfwP0/hrt81UKopNYmlC6xNJmiaUKmsViaxQLmsTWKxSjM0ViiagKKxNFIMk1isE1iaoVSaKxNQZrE0TWKAoorE0ATWKCajuO8Zt6W12t2QshcCcty+VBt4vxFdPae6/JVJiQC0A4E+lcf4hxRtQ24WpF8ntAzFni224quJRQR0M9YHSR4rf/H6hLV7VAWTdIRAM94TzXuuADs3efzq78e06BbVpDZW2jhbqN0R1KxIIKkgnJ65qiH0gt2dI6jht5tpMq4Ri3numSIJjBinHs1xu0bdu1Zspt2fve8qkYP5WjcCd3XEVIezvHtObCjtAoQi2CzABjgKVk5DTis8G1C3TesPbA2s20MVJdWJMiDO0SBOOlBjUcUuqxVNAzqPdZWtQRHTPKin1nhFpFCr2iqoAAF24AAMAQGooJ01z79sdwdjYWQGLtHptg/dhW7T+019QASrx8Qz9RVf/aPxk37dgbApUsTmZkCIxPSrvncK545jn4eNN1PpzxStTEzAzzOKwoxWV1dv2Uf9/b/+D/8A1P8Aau4Vwn9mOoC8QtboEhskx+U/1iu5zRC6KRNFAo0TSZoJoFTRNJmsVQuaTNYooMmgmkzQTUGaxNYpHbLy3D60GyaxSDeX4h9ax+IX4h9RSDZRWltQo/MKLeoU8iKDbNYJpM0E0CprBNIJjnWn8bb+MUgVq9UlpGuXGCooliegFc8ucV1Oou3dRZtsbDr2ena4V2hp2llQidxKt/hpXtVxkX++Lxt21fsjYdCe1M5baIO0SIORIFMvaTjBvPYs/hhYAf8Adb13ALjnbQwmR9IrUDnU8Ae3d0tp7jRaG5n2hLffYTBUggySSWmZzU3xj2Zs27Dst1rbTvDkoGaDuCBoBI8BPhULfvm/fvLduXblo2yGTs295YI2ADCSwyetaNBrFOlsLdtB9jKjLcsuSei94HumGB5RnlFItxY79ra4u27ti5pyo7S2UWIyEud3kJIyB0PhTXVFhfsam7prQtsot3HQC57xbbDLkJJUyRzIpjwvi2kD3rVzSAMgIlU3b7fpAJiYwDNJJthOyshk0tzvLdt3SOyYkHaVOAu7IxjkYxSJ8TWo4Bo3Yv2z94zjUED5DdiioQcRs2ot3lt3LiDaXayLjNHuktOSVj05VmkGEzyNUr2z4kDeCB8WxHIHvHnyrRquNMbjkgoJYIy4uAMT7wOCPI5zzxUBrLIQzu3T18Z8M5+dXfVSRsuX1OJk+hNLCif+abJeTz+UffwrduHOenKsKnfZf/uVg9Tz/wDia6Vp/aC8g2hsDlIBrlfs/f26i0ScTGM8xHIetXA8WQq7Q8KTPdOY8P710858Z1brXtNe6lP/AB/vW+x7TXeoQ/b+tU4a5O7mC/IEEGnIfpNa5wq6f9VKIlCfGDj71qf2sHS2f/IVVBdpatU5wq4f9WWY5PPoP1p3pOO2XE7wD4HB++DVEYUvh4m7bBGN64+YqcHS9txmyCBvGfMY+9b011s8nXx51VvaewsKRsJ3uNyKFACkQpgCWHjFa9YY0loBrYDIdykDe3fOQdp5dcjlU5WrNqeM2UGbinykU0v+0tke6QfOoP2b0Idb0rO5di45MwZp8vcA+davZhz26iAVbDBlB5AnqMZq84lTZ4kLhgXAfIYpNQHCWNzVWmYA7nWcADmOgwBW3i2vui5/6itAxsECJOD3RmrBNg0TW/i9zbZuXFAMJbBERDSk8vFXFVK7xZz0ApmCylqR2tVkcSueI+n96WvF7gnkasSrTb4gy+frSn4q3QAHxqqLxZ56Vs/1gz7n3/tU3Fqca8ze8SfnVa9seMJatNa37btxTtjmPUjKzP2Na9R7RsTChNgkXW3RsEY+dVnh2pNu5Yb905LsRILObZB2yfGCft4UDzQ8JsretpqN913tlgyKyqAoUKBAkwFI5dRU3r71vttI9q7bVQ2UbukggyciZ6Z8qi9b7Qag6hHS3sUIyBWgFpInPTktJ9o9fcuWwGtrCEPO7kR0OMgyaRVn4moW7Zum4UCkqcgA7gec8+8BSdfb7N/xFtWZwIdFPvr5AmNw5jxiKqTag3rB/dlFncoUh1JGfdPLMjEU6se0rMFLwk4X5cwQRjl51YiY4iTdFu9ZVCeT7hJKYJWOrAryrQ/B12l9Oe+xJBYyDuGQepEdD9udMWuOH7W25JOSs91/PybzqNXiZsh7iB4Zv3iMe8pJwRMiPp5HpSJWjUWbyMynTXWgnvLuZTnEEqcR50U9/wBZutkXdgPJWRiR6kGPPFFCm3tDwMsty4DuZe8QQB3R0WORA+tU33hE45+hrqLXhtYlTtEySOQjP2muW3pQwOQJ59ROPtFY3GzZgF/kazfeCCDWNQFPe502uNJ5R4VkP7AKqDOefp9Kt3C+KOlmyRLqQdykGVyczHu91iPGqhvleYOBPyroOjdLdsWrcdptBIInJHMk9P8AIrXnU1ut6ZGCu9zfIO0+6IbOBz5eNaLaAdsNOH3kAFjBGBggnI+VRy6cWHQ3mDKTyEgW3PUDquYPhVk3f5NbZRj626vZpc222MS0bgRgGY90kn7051epNpyXurt2SF2nJkwRnryielaNXrd7iygDBgdzcwv2/wAxTXRWFsutu7tuFvccjw/LB9BB/Sopzp+I6mGAtFjG5SRtGThfkK22OLX1IlFS576kglBtII3Zx5/4akrL7nALBQfzMTA9Yk0j2i3WLnYh7TPtljmEmMNuGSRyFKRu4jxy5f7I7rCoWYkICoLMJPMnvSM5GKQPaNinZvatFBKWnEm5IksMsPA9KZ8V9lX06l7DIWRgLiTu2M4DDulYmAYgwPWnvBuBtqbSXSy9orMgQkqS6oCwwscm61FL4X7T7LalXFsb98MYMjENnl3eXrW7R8QKXFuAqJJKycGZ5ZzzpnofZVdQ5BFlSTuG7cJIH8PkKjtDw7dqlsB1ujtFW2RK7QwwwMSy5j5VakTen1LWnVl5qQRPKRynNY1+r7Vp2omI7gIB8zJOajL+juraGotSxusVVW70C25tsfEZE9cU7vcMvJbF27eswLSO6AEFQ5ADEkRtkgHOKXCaktRxi4y3FO2LgTcM/wDtxtjP8Ipgb3cKbVyZ3R3sA4meWabaHQXHtXSdQqdm6rvdSQd+QAEBnAIrTwZ21F4qGRba22drjSANh72BPTNW4c6ehhSCa1a11sv2b3EDGGWGkOrAFWBPMEGkvdHORS4kby/QUx4prezRoy5wqjmSZArGt1mxd0FjMADqTgfeohli9ZNyblwiT/DHugQcAHnTdMxjUWL2wWiigXSCY5zgsW5eHIRSuLWkR7PfPdYCFABQEESME8z1nlW3VIWvL2ryJhQkiJk5I+VPeIaXdbYJCmMNjmMjPqKjSP4i27srga4+04BQZPpA8KdnWMVIZN8ieRUQfqJHrWL+pR7SOYYrDYzDCJ5fOlaPVbebjY/et4iAfy+uatQx4dxa3bO47hOGXmARADAcvUVJ3QRcBZUa02QTmHI+0wKTrNON4Z9ptmN6sJz+Vqa63hNxUc2ni0ROzmFnMxMgelSkK1FkWiSjkSCdjGLbeImO6aZ3LfajmQyRFpmhhMHcHOSJ5AgjzHRHD9cGCW70Kv5STKvHKWPOIOD1in2p4chE9oqge4d6nafIkSB4iYpUJ7C70Qx6x9lugT8qKjn4rqUO3umOsRPnBM1ilwSXFb5uEWA5HW5k+70GT1qve1dyHgAAFVA645f0qwcOcx2hwz5blIH5RPpVc9rbivdXJ90Ak+pI5f5isbraKUYKj5/0ovWhCxE/50oSyYGc+POi5ppaelQb9Mu87dsMfDl0q9K4Hugboyc5qmaC2NymSTMj6/2q1XNWzA7iZIifDxxV8ml37e9WVgCDyHyP051H2uIXCBaYlbnIk9ABz9YNbLNwKZY8s4npn+lMReftDcYDvgypkwPyxJ9K1uImNGwtrsDYUfz5+tGrO9SJz+U9QekHpkCtIvYOAPQfrWveZPPxpAteIOE7x747pnxyJ9OtS/tlcF3VXsq1uUKlTMkW0ySOZmRVUAQ3Tu5Y5+M9PTFSQekKvftRrlFvUOt1G7e9be2EcFtqoQ0ge7kxBrX7OcURNOgJtq73b0O5WbbGyux5Puglds+dUZTkx4Vo1BLt2anpLR9v89KQqwexvEAdbaZ22KA0hjCiUcAkzByYrHsvfS3qtPccxtZdzHoMT6CoDS9xmSSc4npj+v8AnOtmouclHNpA8vE1IVO+2Wp7JNPZtXELW+1a7sYOF7W8zrkGJgkx51PcR19l9D2Ye0X/AAtjc/d3XFUnehbyO1tozzqh3AAgWfLPU/8ANMtMxnaQVUkgnmN3OPIU3Bd/ZG8y6TUIhsM5uWyqal1Cgbbm6NxHIxypr7G6hmuOGdE3ae6o3MoBZgAvfJjNQmwAYAphb7jHJJOY8f7irCp/2zuB76BCjm3atWzcUyCyoAxUjEAk5HhUVf1T6a69q4RdCn3lbdz6hh7wrelpiNwBjxplr7q8iAT18vCil6jXh7iG2CSmRkwf9vU1pW4i3VbvZB95oyfGOQ8qYJaKnujd0IA+fPwp4twMQU2qYkrHh/aoNpvCCV2qwaTDN4Dln1p6NW0d3vZxLTI9TBB+tabOSwIEYjzBH9qQlgBoZQPhIwT5SPCavwK02vCXCrAqjGcnkf0rba2klXGAZt5zH6itN/SEqRMz8XT0PMUwS0RC+6y5jmG9PA1BMXNYXDJcHkM+8PLpNNFvKW7JSRGCwJBiDCmecZ8eVanftR3efUHp/UGkMxMAodq8miY+a9f50RvuoxJCqhAIwRggjopkK2OYphp9WA2y6vcHIkTPz6ilJdEt+8JEAFh45gEHpTyA1vaw9T4HoY8OVBi4JMqVI6bsn6mioh9LnKEnyMfbpRRFkDnwqI43pu0YHliB8j/epoaK6QDsufQ014hpWABZWAn8wPPn/Spu41magrWlI7oPL71p1NzaBic04TVpuPQ+PjFIVVJg+uc1ldN01rDvAAdAKs9p96BhBkA4yM+dVq5ohOOU9Dyqyaa01tNqKwUiRAMHxNXNSNOsM7EONxzGDArGqQMw5gnAzWrcxeSDAEAx9f6j5VtL99VK8pIrVIdrcJQEzJ/nyNJ1N7ajDoevWab25kgD3TMetJ1JJKKVMEzy8P8AmpVjbaCpsDLukEGes55/Onun1INuCknlPhEdPlUdduGVEHJ/59aV2xBIIwcx/Olwi4+1nDbdnTaZwkMq7b0CJcolySRz99h8qeex3D0bRI1xLLMzXy8gdq21AyC2ecqYJzyqte0PtVd1NtrdzK3LodBJ/dwCNqz0IaPpTjQ+0z2bK20tISpcpcO4lO1UKxABiYxnxq3CDgUMdXutq23SXLilhuIdCkET17/PwrPtJbRdccBU7Oz3VEQDats5x1Mmo7g3Ebli5uFoXFa2yOhBh0aJEjI5DPlWL3E72ov9u1raxgqoUkBUChAJ5gBRz8KlInPbsqbaPZtWTZ7Rhau2e73do223WNwuAnduNZ/CBOF2dq6YG4t3tDcC9szC5AKMRJIk8uWKhfafjT6gW7f4dbStdNxlQN37hAUtk4x0FONTxeLFqxc0ysybxauMXDKbh3EgAwTMc/CmaRL+xZXsLjXLVq43bWLZ3oHgXHYNE+7I6ioP2g04t37y2x7lxgo8gxET6Vu4Hxx9MXTsFudqUcBwwhrMlCAsTznPhWldQ/bdrdtdpLFmVgQrFpmYzzM/KqQzdCks3un5w0T96aPO1SZl3HMdJMeggCtjW2NppBIWZ8orYr3TaBCgBCJ3CI5ePiCDUuEY2kO45bgCuPDr9qjtTb27GU5JyYmD1+Wak9fYuKyOcTjmCCPrj1pFrTNcDpbSQczOM+ZPiKUhtoNT39phYEQOXlHlT+6isM5j7GmScPuXEIVB2lr0BIBOOeaf6C3cvA7EyphhIBB+ZqUaBf2zvwOh6H18K1a9Q4ECfDx9Z8KktToLwAm0CDgDcJJ8s5rRp+B3DlSqN1Uty8ihyP8ADSmoNnKkD3WBw3UnzHUU5sal2MAgNHeH6Qev2qV1eivn90baNie62eeOfXBgTULe0TIRdVWVYnIj+x50zWZrPZSxKgrImBHQndk4pK22MsjTt6HExnIPTHKsWb7tBA3CSGAIkyJwOf5PTFOlvi4V24YiBkKcdCD8/WrVL/EXutrPkRFFb/3i91lWRg98VilSL/p7h2LnoP5Cof20UtpZn3XUjzmV/kxrpFnX20KWoXdtH8s8z5fyqE/aDeS5ob1sATtD4wRsdT9f1rnnl1304S2nAYyBHT+tbE5iB459KUzDkf0rPLHLOK25t7EAZPUTXQOH3Lh0ltlXcBbwYJwAfAeFc6uKDgk58K637NFhwq2isBM2xzJG66VkecOMcqzrWbFd4RZuyu5VIKKwWMid5z5yxoua50vkNaWAhUErG4tDCMZI2/Y1ceGWUta7UqbhJa2jKu7pJkAEdzvfLNGm1FwrZuXlAuXLzMVGe72VxVgnnIVcR1pCqxow4u5S1ue2XJ6d1omYx7x+QprqWf8AGKQiEKh3ADE4JOQMd4dOlW+1qVt6q0hEq5YKwyF7oaCOhkY9KhdHqVbXbrpghriAAyCZHMeSqefjSLTLib3Q9opa91ixAHMAZj5E/UUzu624zq+zuxAlfeDAgeHUirrqLpW+zozdnbskBIG0O0xJAmO6PTFauP6YW7QQd0WlDqZEKLbIfpgiP4hSFVLU6i6t6yDbO0KzQVOdsCYiTE/fyp9c4ixUKVYZgjYRI+nlUvxq8g1aN2hDi3GwMCD2j8s9YDcqdazUIzMQx7uM8gQTvI6kgbcVN8nSla/VySSzApbaBLDnhTEefXwpWmVw1iCGHYgNCt+XmZ29dwzU3qLNq/27gndPZowWAxVGMGRgcvLrWOErbZtE0lNqG2Uf4iGjBzg2p/3LVh0i/aEOttLm3aqXEJMESCQMFhjH9af8Wt3RctKdPuJfEQRgGZPTn9qsfHtGt3S3ramSyMO9nvEQOfKoX2e4g1xrQddgs2drljzc4BAJJ/JGcjNInRhxG29tUa5piSGBkAHng8h4GnUOOWlf6R/+anOOOEsXNgBbaYmMYySenWPMintknYoMbyoLDpn3iYHrSLVQ4Zw7tUvKlpF77KwZoyQMwRkZ5+VR3DuH3mUL2IcQbTiQJe3JHOJETB9Ku3s/fd1cugQl2AMhpAPPl8vDFRvGNKti47lnS1K3jtgAuDkmBOGiekOPCmYVC2NBqmt7OxVbiQOY5rBBwfSmC9vbZme33ABuA/KxJHIEkAtuq7cY2W2GssW+0JAW4AfetmCGVerAfaaboiLqLmo0wF5bgQXVUiADMuI6woxGZqxmqaugupqj2drvm2bmwNJYEwYJMdZpnxPR3rDjUAFRdkkBgTKwCCBzzzq5ccVbWo0120zOjMVFrtAoDFGgDH5vA49KjuMaW1qC920Cl0AH8OzBd5Mi4wEYO0HawmYnOKQ3ULwTTX9RuazuO3GyYgHnEmR5xjpFOtdwi+CA9nc8Y/ehiBzJII93I609sgarS2yyEX0PZuUYLdYgmF290gkQZ8ATymt2g1h0zndbd7bJ+8uwxC4hI3CRtKkHkJJkTSIhf9FuIBcTdtwXPSDjdHSD5Y+VatTw/UBSQGayG7xHIfEBHvDx+mel1TU2232rRDWTJd0EtbDDIHjPOeagk+mdOf3c2VU2iIa0CI6h+zPIcjg4Plzqwc6PCHDAbd+4h7axhgzBCJGVILCnGn4Ct73Lb7hyEwRn4TIjHSp/jhVbSXUAF+zcVLu6VLKSsSB1naZiZWcjFPr+qtB7i3Fa1yuIOTKT3W7NvzDdBgSCGyMUFLveyGoJkKSOh/wVirU+u1ls7FFkgci4JaOm7bjd4xRRUkt5g9tmbChkWTz2wIPkAD9Prr4jqi1nUl+bqR4e55R4sBUJxLi/7obI3LcHKO6FCH67wZ8yecVGcW4nKi2hncQTzHTl5SSD6ioKzdukkY8q1EPuEkR1/wANPYwRyIPOtJ55GOVEKaTE8vlXS/Y/Ur+FshrkRf5eO10f/diT/trmV3Ezy6Yqw8G16rat7o2LeDOGB9wbZIPqII8D50F19oWLX7fZlRcvkC4YDEW3lenuiFSOknzqY4ne39gCSGF6CAY/9u7HoPOqnaa81y5saLl4IyBjOwKW7PrBgqhx18aleIXg9uw+4As+1yDmSl1TicRDHPlVUrid91exdJjvubrRyhCQSB4CQT4Uz0x22LVwKWuKxuXeY7twkuxPgAABSOIB3dW7zW9hJE+8SQm8+AEmPHb6Vs1e17FlF3KbyMpYLjnLkjl5fIcoqDdpbTLaZ0Y/v7gOT+UvAHhtIzjqTWPa/iRbSuSMBSpPOQ6j7A7T/wAUx0nExZNq0GAe0QjAiVkLBMAAxDK3rMxWOP6kfg27MEjCZzuAJB3EHbM8sdOdDDr2hQI9thbDHuiQQDDG4r7TiIBB848qda7XqunDKM47vuyScrLDmQPCcVWNVqi5UXJM2WIEA5Ukg+HIkeP2o4bqd72FLz2YO9cjvCFBkYkLB+1FW7R2ti2bbDYW5GOe5GkTHME/YVD8MvLvso8MxuFrR/hRCjLumJLJu/3Vq1euIJJJK2nV1xz3DI3ADI3TUanFyjpCCbavG0ndDhTjxy0x/DRNXi3rtwKlsgtvAgfxDcTyO1p86rfCkWxqHZTG5e0XlDrkXBB/NKl18c+dO+KXkVkQAlr6heRIDPIYnpO3p4fKlcS4dbuhgggWEAtkHClQxWFmGBLAGfy7vGiHnENQt7Ttctt3WQw/KCRAmR7092M8z6U+v6YrYID97ZlpmWgQSCe8xPTlUBxS+vZO4Ritxlt6uztkW3EbnkYnAx1w3SpW5es6gpYXIQC8NpxCAhO8MGSR8gaol+Hac27SW2aWVYJ5SfScc6a6q0boJE7rZ7gBIDGMqR1BEA+vlRxniIs2xcuPtQESDP28T6Vzvj/7Q7l0D8L2liCZMqdwPLmJU48aibsXHScWXSaay992C3QBbtMRvt7TtIgc7Yg5JxTfSo9oHUaYEW71470ZMmCRKgflwTPQSc9OR6jXNcebjMxPNmJJ+p6Vf/ZLiD3dK1uyJuqArggsAF9y6B48sJB3LIB6VM054tZ7W7bFmyRc7WbwMBTIiVd57pBkgSIOec1P626Cdl5bdxlQyB3biLyJVXysTAKtmcc6gNZox21q2AtxCGch3IXdEYuqe4STkkAnr5uHe0zpcW46FYiy5NzdtEkrcmdqgkrB6fKjVRnBOFEXu3BL2yNyNcZtyEE2zvnvKw7mcwpOMCpe9rNVZFxblpboMljbybQcd8lYG4EgsP8AmoXTHUafVNcVBfZ1uG2ynerrvBbd3pgR4TkeOJuxxS5pgD+Gc27gHaQQ8EgZBB5eC8gAAMYoIvV6jRi0FAawW/LDK6icMLkQ69Yk+R6U2uasWgr2NY1xT71ptrA47xPLOeZEycjM1Far2su271zadttm71sgDvDBMR3W8aba/jyXYZUAuZztEMPOOfrRmlcU462od95PLuTAiIPMdOePPnWzinFbty1bW8zsQf3ZMxyjcG3ZacEHlA8ar9hSxgTJ5dZkwIHhmrx7NcCVdrXM3HYpDDuKRvEE/lubrZXPQ4nNDKiLPDtQygm4ik5gkgj5AQKKfale+224VXcdqlbZgTjLGYjl5RRRUGmpggKCCRJ5YZZznxwfmaXpLyrJiTkKCwgEiF9eYzVSTiVwGQxB9B+lKtcWuqZDmRywD/MVYfVh1FzniYPQj9fPnTRLnl6SQJ+pqGfiVwkkuc8+X6Uldc4M7j9v0qQT1lczj03D9afWNQNmw8gZkEdehzyj6mKqp4hc+I/QfpS14tdEw5zg4GRz8KsHSuHcRusQIuMyIF3KMhSGiPNiZnyNM7uuJuWx3l3XC7qBneog4JPMkY6A1R7PtDqUJZbrAkRMDkOQ5Uj/AFu/M78xtnavLw5eQpFdH1fF1vXLl4W3V+6oUDqpltxPkD05npT5PaF7ahxbZDuKhdkhUaWGecw4bzCrXK7fHb6sGFwgjlgdDPh5VtPtLqZLG6STM91fzABsbYyAKRF749xYrtVVa2MAll725SIaeZMYOcwPSk8a4mwuBULqs79rKV72d5IAHckE48TFUG7xy+0brhMAgSF5Hn0zWLnGrxibhMDaJAOPDlUh9XG/rWXAy+wW4gjBE5BHp9K33NWts7rCMN3dgrJjad5kcyDmPKqOeN3iwc3DuBkGBzmfDORShx6/u3dpmI91eWPLHIU5V0LVa1UtJa2uSQSZVuZPv8sg4EdI86jtHxWDMlSICyhMBJKnPWSV+lUpuL3jg3CRyEwes+HjQOL3du3fid3JeYnMx5mrB0Wxx5wNjo5ZrsrggqkktbAjBJJHofIVL2eOEtAF5rU7X7oknbbCrAOJP0JWuUr7Q6gMX7U7jzMKf5is2/aTUgEC6QCSeS825mY8aRHTb3GbgvK9m28IpDj3d5BIn343K0gHJycHEp0PGbqdrcW2QzCbiAIFAES4O+QTK4iDPjFcv/1q9M7yD5BR5dBS/wDX7+4P2h3LkHaviD8PiBjypB0D2r1g1OkF1kur2bfwhV3RgoW3CQJB28wT1qjae4OcnyxH9a13vaTUudz3SxyMqsQZkRtiMnFMfxrz732H8opE3zUtcUZHOc9P1qT9l+Mto7we2SeYYHkwPTn0xVW/HP8AEZ8cfzrC6xwIDHx6f4aQ5db4Lcuax7jnYHv90PuKlAgbcoxO0Y5YMbTmY3cXdAhZEt2go23RbYgtc/KIwC497PQiTma5PZ45fUDbcI2+7gSJnkYkDJx50u5x++wINwkEQRCxHpH3pFi+8B0N1bdy/bYqoO0iQBcI3ZQfGCwgYzOfCR4kl6xZe4NUjrtNx0a3zcESpHRy3pIWfOuY6b2g1Fv3LhHyWM+UROeda9Rxq+4KtcYg8xjMcpgZPrSEObzMzd6DuMmPEmTk9c1l2gY+f+eFRa6lhyNH4lvGkSLTwG2uSzEFSpUDO4se9B6NtBjzP0s+g4oXL2iwZe0YlmEk74AOzkc72MAxA9a5onELgG0MQPQeXl5Clpxa8MhzMR05RHh4Uix0yxctAQNQ1sSdqh7YG2TtPezkQfnRXMW4lcP5vsP0opAzoooqqKKKKAooooCiiigKKKKAooooCiiigKKKKAooooCiiigKKKKAooooCiiigKKKKAooooCiiigKKKKAooooCiiigKKKKAooooCiiigKKKKAooooCiiigKKKKAooooCiiigKKKKAooooCiiigKKKKAoooo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645" name="AutoShape 5" descr="data:image/jpeg;base64,/9j/4AAQSkZJRgABAQAAAQABAAD/2wCEAAkGBxQTEhUUExQWFRUXGSAaFhgYGB0YHhobGBwXHxgfIBgYHCggGBolHRQYIjEiJSkrLi4uGh8zODMsNygtLisBCgoKDg0OFBAQFywcFBwsLCwsLCssLCwrLCw3LCwsLCssLCwsLCs3Kyw3LCsrKyw3NysrKysrKysrKysrKysrK//AABEIAMIBAwMBIgACEQEDEQH/xAAcAAABBAMBAAAAAAAAAAAAAAAAAgQFBgEDBwj/xAA/EAACAQMCAwUGAwcDAwUBAAABAhEAAyEEEgUxQRMiUWFxBjJSgZGhFELRByNiscHh8BWC8RY0kjNDcrLCU//EABcBAQEBAQAAAAAAAAAAAAAAAAABAgP/xAAZEQEBAQEBAQAAAAAAAAAAAAAAEQESAiH/2gAMAwEAAhEDEQA/AOG0UUUBRRRQFFFFAUUUUBRRRQFFFFAUUUUBRRRQFFFFAUUUUBRRRQFFFFAUUUUBRRRQFFFFAUUUUBRRRQZor2r2K/Cv0Fc5/bHo1NuwYAMuMY5hfD0oPOEURVxayIA5fekvYB/WpRUIortX7Gto1xWAf3TfzX612zsl+FfoKUeKaK9rdkvwr9BQbS/Cv0FKPFNFe1uyX4V+grHYr8K/QUo8VUV7VNlfhX6Csdkvwr9BSjxXRFe1exX4V+grBsr8K/QVR4riiK9p9ivwr/4j9KOyX4V+gqUeLIoivaRtL8K/QVjsV+FfoKUeLooivaPYr8K/QUdivwr9BSjxdFEV7Q7FfhX6Csdivwr9BSjxhFEV7O7FfhX6CjsV+FfoKUeMaIr2abK/Cv0FY7FfhX6ClHjOKIr2Z2K/Cv0FYNpfhX6ClHjSKIr2UbS/Cv0FVL9oPF0s2DaXaLlzu7sDsweTN1UGCJjFKPMUURXpyxY0mgRVuMXu3VCb4DNEGBP5FGYmm3s7rgtpg1+0LVtQS3v3QSCWBaNpgEZE+HPNKsebQvp9RRXpX/ozh9zvtca4WyWN4SZ+VYpSOhTXPv2wLNmwfB26x+Wr/Nc//bEwFixP/wDQiP8Aaf0qVHIHQHPP61o7PPLHjSrpIXAJPQE0hGJIlSMePI1FXf8AZDZX/UFIn/03H2Fdzrh37Jv+/QfwP0/hrt81UKopNYmlC6xNJmiaUKmsViaxQLmsTWKxSjM0ViiagKKxNFIMk1isE1iaoVSaKxNQZrE0TWKAoorE0ATWKCajuO8Zt6W12t2QshcCcty+VBt4vxFdPae6/JVJiQC0A4E+lcf4hxRtQ24WpF8ntAzFni224quJRQR0M9YHSR4rf/H6hLV7VAWTdIRAM94TzXuuADs3efzq78e06BbVpDZW2jhbqN0R1KxIIKkgnJ65qiH0gt2dI6jht5tpMq4Ri3numSIJjBinHs1xu0bdu1Zspt2fve8qkYP5WjcCd3XEVIezvHtObCjtAoQi2CzABjgKVk5DTis8G1C3TesPbA2s20MVJdWJMiDO0SBOOlBjUcUuqxVNAzqPdZWtQRHTPKin1nhFpFCr2iqoAAF24AAMAQGooJ01z79sdwdjYWQGLtHptg/dhW7T+019QASrx8Qz9RVf/aPxk37dgbApUsTmZkCIxPSrvncK545jn4eNN1PpzxStTEzAzzOKwoxWV1dv2Uf9/b/+D/8A1P8Aau4Vwn9mOoC8QtboEhskx+U/1iu5zRC6KRNFAo0TSZoJoFTRNJmsVQuaTNYooMmgmkzQTUGaxNYpHbLy3D60GyaxSDeX4h9ax+IX4h9RSDZRWltQo/MKLeoU8iKDbNYJpM0E0CprBNIJjnWn8bb+MUgVq9UlpGuXGCooliegFc8ucV1Oou3dRZtsbDr2ena4V2hp2llQidxKt/hpXtVxkX++Lxt21fsjYdCe1M5baIO0SIORIFMvaTjBvPYs/hhYAf8Adb13ALjnbQwmR9IrUDnU8Ae3d0tp7jRaG5n2hLffYTBUggySSWmZzU3xj2Zs27Dst1rbTvDkoGaDuCBoBI8BPhULfvm/fvLduXblo2yGTs295YI2ADCSwyetaNBrFOlsLdtB9jKjLcsuSei94HumGB5RnlFItxY79ra4u27ti5pyo7S2UWIyEud3kJIyB0PhTXVFhfsam7prQtsot3HQC57xbbDLkJJUyRzIpjwvi2kD3rVzSAMgIlU3b7fpAJiYwDNJJthOyshk0tzvLdt3SOyYkHaVOAu7IxjkYxSJ8TWo4Bo3Yv2z94zjUED5DdiioQcRs2ot3lt3LiDaXayLjNHuktOSVj05VmkGEzyNUr2z4kDeCB8WxHIHvHnyrRquNMbjkgoJYIy4uAMT7wOCPI5zzxUBrLIQzu3T18Z8M5+dXfVSRsuX1OJk+hNLCif+abJeTz+UffwrduHOenKsKnfZf/uVg9Tz/wDia6Vp/aC8g2hsDlIBrlfs/f26i0ScTGM8xHIetXA8WQq7Q8KTPdOY8P710858Z1brXtNe6lP/AB/vW+x7TXeoQ/b+tU4a5O7mC/IEEGnIfpNa5wq6f9VKIlCfGDj71qf2sHS2f/IVVBdpatU5wq4f9WWY5PPoP1p3pOO2XE7wD4HB++DVEYUvh4m7bBGN64+YqcHS9txmyCBvGfMY+9b011s8nXx51VvaewsKRsJ3uNyKFACkQpgCWHjFa9YY0loBrYDIdykDe3fOQdp5dcjlU5WrNqeM2UGbinykU0v+0tke6QfOoP2b0Idb0rO5di45MwZp8vcA+davZhz26iAVbDBlB5AnqMZq84lTZ4kLhgXAfIYpNQHCWNzVWmYA7nWcADmOgwBW3i2vui5/6itAxsECJOD3RmrBNg0TW/i9zbZuXFAMJbBERDSk8vFXFVK7xZz0ApmCylqR2tVkcSueI+n96WvF7gnkasSrTb4gy+frSn4q3QAHxqqLxZ56Vs/1gz7n3/tU3Fqca8ze8SfnVa9seMJatNa37btxTtjmPUjKzP2Na9R7RsTChNgkXW3RsEY+dVnh2pNu5Yb905LsRILObZB2yfGCft4UDzQ8JsretpqN913tlgyKyqAoUKBAkwFI5dRU3r71vttI9q7bVQ2UbukggyciZ6Z8qi9b7Qag6hHS3sUIyBWgFpInPTktJ9o9fcuWwGtrCEPO7kR0OMgyaRVn4moW7Zum4UCkqcgA7gec8+8BSdfb7N/xFtWZwIdFPvr5AmNw5jxiKqTag3rB/dlFncoUh1JGfdPLMjEU6se0rMFLwk4X5cwQRjl51YiY4iTdFu9ZVCeT7hJKYJWOrAryrQ/B12l9Oe+xJBYyDuGQepEdD9udMWuOH7W25JOSs91/PybzqNXiZsh7iB4Zv3iMe8pJwRMiPp5HpSJWjUWbyMynTXWgnvLuZTnEEqcR50U9/wBZutkXdgPJWRiR6kGPPFFCm3tDwMsty4DuZe8QQB3R0WORA+tU33hE45+hrqLXhtYlTtEySOQjP2muW3pQwOQJ59ROPtFY3GzZgF/kazfeCCDWNQFPe502uNJ5R4VkP7AKqDOefp9Kt3C+KOlmyRLqQdykGVyczHu91iPGqhvleYOBPyroOjdLdsWrcdptBIInJHMk9P8AIrXnU1ut6ZGCu9zfIO0+6IbOBz5eNaLaAdsNOH3kAFjBGBggnI+VRy6cWHQ3mDKTyEgW3PUDquYPhVk3f5NbZRj626vZpc222MS0bgRgGY90kn7051epNpyXurt2SF2nJkwRnryielaNXrd7iygDBgdzcwv2/wAxTXRWFsutu7tuFvccjw/LB9BB/Sopzp+I6mGAtFjG5SRtGThfkK22OLX1IlFS576kglBtII3Zx5/4akrL7nALBQfzMTA9Yk0j2i3WLnYh7TPtljmEmMNuGSRyFKRu4jxy5f7I7rCoWYkICoLMJPMnvSM5GKQPaNinZvatFBKWnEm5IksMsPA9KZ8V9lX06l7DIWRgLiTu2M4DDulYmAYgwPWnvBuBtqbSXSy9orMgQkqS6oCwwscm61FL4X7T7LalXFsb98MYMjENnl3eXrW7R8QKXFuAqJJKycGZ5ZzzpnofZVdQ5BFlSTuG7cJIH8PkKjtDw7dqlsB1ujtFW2RK7QwwwMSy5j5VakTen1LWnVl5qQRPKRynNY1+r7Vp2omI7gIB8zJOajL+juraGotSxusVVW70C25tsfEZE9cU7vcMvJbF27eswLSO6AEFQ5ADEkRtkgHOKXCaktRxi4y3FO2LgTcM/wDtxtjP8Ipgb3cKbVyZ3R3sA4meWabaHQXHtXSdQqdm6rvdSQd+QAEBnAIrTwZ21F4qGRba22drjSANh72BPTNW4c6ehhSCa1a11sv2b3EDGGWGkOrAFWBPMEGkvdHORS4kby/QUx4prezRoy5wqjmSZArGt1mxd0FjMADqTgfeohli9ZNyblwiT/DHugQcAHnTdMxjUWL2wWiigXSCY5zgsW5eHIRSuLWkR7PfPdYCFABQEESME8z1nlW3VIWvL2ryJhQkiJk5I+VPeIaXdbYJCmMNjmMjPqKjSP4i27srga4+04BQZPpA8KdnWMVIZN8ieRUQfqJHrWL+pR7SOYYrDYzDCJ5fOlaPVbebjY/et4iAfy+uatQx4dxa3bO47hOGXmARADAcvUVJ3QRcBZUa02QTmHI+0wKTrNON4Z9ptmN6sJz+Vqa63hNxUc2ni0ROzmFnMxMgelSkK1FkWiSjkSCdjGLbeImO6aZ3LfajmQyRFpmhhMHcHOSJ5AgjzHRHD9cGCW70Kv5STKvHKWPOIOD1in2p4chE9oqge4d6nafIkSB4iYpUJ7C70Qx6x9lugT8qKjn4rqUO3umOsRPnBM1ilwSXFb5uEWA5HW5k+70GT1qve1dyHgAAFVA645f0qwcOcx2hwz5blIH5RPpVc9rbivdXJ90Ak+pI5f5isbraKUYKj5/0ovWhCxE/50oSyYGc+POi5ppaelQb9Mu87dsMfDl0q9K4Hugboyc5qmaC2NymSTMj6/2q1XNWzA7iZIifDxxV8ml37e9WVgCDyHyP051H2uIXCBaYlbnIk9ABz9YNbLNwKZY8s4npn+lMReftDcYDvgypkwPyxJ9K1uImNGwtrsDYUfz5+tGrO9SJz+U9QekHpkCtIvYOAPQfrWveZPPxpAteIOE7x747pnxyJ9OtS/tlcF3VXsq1uUKlTMkW0ySOZmRVUAQ3Tu5Y5+M9PTFSQekKvftRrlFvUOt1G7e9be2EcFtqoQ0ge7kxBrX7OcURNOgJtq73b0O5WbbGyux5Puglds+dUZTkx4Vo1BLt2anpLR9v89KQqwexvEAdbaZ22KA0hjCiUcAkzByYrHsvfS3qtPccxtZdzHoMT6CoDS9xmSSc4npj+v8AnOtmouclHNpA8vE1IVO+2Wp7JNPZtXELW+1a7sYOF7W8zrkGJgkx51PcR19l9D2Ye0X/AAtjc/d3XFUnehbyO1tozzqh3AAgWfLPU/8ANMtMxnaQVUkgnmN3OPIU3Bd/ZG8y6TUIhsM5uWyqal1Cgbbm6NxHIxypr7G6hmuOGdE3ae6o3MoBZgAvfJjNQmwAYAphb7jHJJOY8f7irCp/2zuB76BCjm3atWzcUyCyoAxUjEAk5HhUVf1T6a69q4RdCn3lbdz6hh7wrelpiNwBjxplr7q8iAT18vCil6jXh7iG2CSmRkwf9vU1pW4i3VbvZB95oyfGOQ8qYJaKnujd0IA+fPwp4twMQU2qYkrHh/aoNpvCCV2qwaTDN4Dln1p6NW0d3vZxLTI9TBB+tabOSwIEYjzBH9qQlgBoZQPhIwT5SPCavwK02vCXCrAqjGcnkf0rba2klXGAZt5zH6itN/SEqRMz8XT0PMUwS0RC+6y5jmG9PA1BMXNYXDJcHkM+8PLpNNFvKW7JSRGCwJBiDCmecZ8eVanftR3efUHp/UGkMxMAodq8miY+a9f50RvuoxJCqhAIwRggjopkK2OYphp9WA2y6vcHIkTPz6ilJdEt+8JEAFh45gEHpTyA1vaw9T4HoY8OVBi4JMqVI6bsn6mioh9LnKEnyMfbpRRFkDnwqI43pu0YHliB8j/epoaK6QDsufQ014hpWABZWAn8wPPn/Spu41magrWlI7oPL71p1NzaBic04TVpuPQ+PjFIVVJg+uc1ldN01rDvAAdAKs9p96BhBkA4yM+dVq5ohOOU9Dyqyaa01tNqKwUiRAMHxNXNSNOsM7EONxzGDArGqQMw5gnAzWrcxeSDAEAx9f6j5VtL99VK8pIrVIdrcJQEzJ/nyNJ1N7ajDoevWab25kgD3TMetJ1JJKKVMEzy8P8AmpVjbaCpsDLukEGes55/Onun1INuCknlPhEdPlUdduGVEHJ/59aV2xBIIwcx/Olwi4+1nDbdnTaZwkMq7b0CJcolySRz99h8qeex3D0bRI1xLLMzXy8gdq21AyC2ecqYJzyqte0PtVd1NtrdzK3LodBJ/dwCNqz0IaPpTjQ+0z2bK20tISpcpcO4lO1UKxABiYxnxq3CDgUMdXutq23SXLilhuIdCkET17/PwrPtJbRdccBU7Oz3VEQDats5x1Mmo7g3Ebli5uFoXFa2yOhBh0aJEjI5DPlWL3E72ov9u1raxgqoUkBUChAJ5gBRz8KlInPbsqbaPZtWTZ7Rhau2e73do223WNwuAnduNZ/CBOF2dq6YG4t3tDcC9szC5AKMRJIk8uWKhfafjT6gW7f4dbStdNxlQN37hAUtk4x0FONTxeLFqxc0ysybxauMXDKbh3EgAwTMc/CmaRL+xZXsLjXLVq43bWLZ3oHgXHYNE+7I6ioP2g04t37y2x7lxgo8gxET6Vu4Hxx9MXTsFudqUcBwwhrMlCAsTznPhWldQ/bdrdtdpLFmVgQrFpmYzzM/KqQzdCks3un5w0T96aPO1SZl3HMdJMeggCtjW2NppBIWZ8orYr3TaBCgBCJ3CI5ePiCDUuEY2kO45bgCuPDr9qjtTb27GU5JyYmD1+Wak9fYuKyOcTjmCCPrj1pFrTNcDpbSQczOM+ZPiKUhtoNT39phYEQOXlHlT+6isM5j7GmScPuXEIVB2lr0BIBOOeaf6C3cvA7EyphhIBB+ZqUaBf2zvwOh6H18K1a9Q4ECfDx9Z8KktToLwAm0CDgDcJJ8s5rRp+B3DlSqN1Uty8ihyP8ADSmoNnKkD3WBw3UnzHUU5sal2MAgNHeH6Qev2qV1eivn90baNie62eeOfXBgTULe0TIRdVWVYnIj+x50zWZrPZSxKgrImBHQndk4pK22MsjTt6HExnIPTHKsWb7tBA3CSGAIkyJwOf5PTFOlvi4V24YiBkKcdCD8/WrVL/EXutrPkRFFb/3i91lWRg98VilSL/p7h2LnoP5Cof20UtpZn3XUjzmV/kxrpFnX20KWoXdtH8s8z5fyqE/aDeS5ob1sATtD4wRsdT9f1rnnl1304S2nAYyBHT+tbE5iB459KUzDkf0rPLHLOK25t7EAZPUTXQOH3Lh0ltlXcBbwYJwAfAeFc6uKDgk58K637NFhwq2isBM2xzJG66VkecOMcqzrWbFd4RZuyu5VIKKwWMid5z5yxoua50vkNaWAhUErG4tDCMZI2/Y1ceGWUta7UqbhJa2jKu7pJkAEdzvfLNGm1FwrZuXlAuXLzMVGe72VxVgnnIVcR1pCqxow4u5S1ue2XJ6d1omYx7x+QprqWf8AGKQiEKh3ADE4JOQMd4dOlW+1qVt6q0hEq5YKwyF7oaCOhkY9KhdHqVbXbrpghriAAyCZHMeSqefjSLTLib3Q9opa91ixAHMAZj5E/UUzu624zq+zuxAlfeDAgeHUirrqLpW+zozdnbskBIG0O0xJAmO6PTFauP6YW7QQd0WlDqZEKLbIfpgiP4hSFVLU6i6t6yDbO0KzQVOdsCYiTE/fyp9c4ixUKVYZgjYRI+nlUvxq8g1aN2hDi3GwMCD2j8s9YDcqdazUIzMQx7uM8gQTvI6kgbcVN8nSla/VySSzApbaBLDnhTEefXwpWmVw1iCGHYgNCt+XmZ29dwzU3qLNq/27gndPZowWAxVGMGRgcvLrWOErbZtE0lNqG2Uf4iGjBzg2p/3LVh0i/aEOttLm3aqXEJMESCQMFhjH9af8Wt3RctKdPuJfEQRgGZPTn9qsfHtGt3S3ramSyMO9nvEQOfKoX2e4g1xrQddgs2drljzc4BAJJ/JGcjNInRhxG29tUa5piSGBkAHng8h4GnUOOWlf6R/+anOOOEsXNgBbaYmMYySenWPMintknYoMbyoLDpn3iYHrSLVQ4Zw7tUvKlpF77KwZoyQMwRkZ5+VR3DuH3mUL2IcQbTiQJe3JHOJETB9Ku3s/fd1cugQl2AMhpAPPl8vDFRvGNKti47lnS1K3jtgAuDkmBOGiekOPCmYVC2NBqmt7OxVbiQOY5rBBwfSmC9vbZme33ABuA/KxJHIEkAtuq7cY2W2GssW+0JAW4AfetmCGVerAfaaboiLqLmo0wF5bgQXVUiADMuI6woxGZqxmqaugupqj2drvm2bmwNJYEwYJMdZpnxPR3rDjUAFRdkkBgTKwCCBzzzq5ccVbWo0120zOjMVFrtAoDFGgDH5vA49KjuMaW1qC920Cl0AH8OzBd5Mi4wEYO0HawmYnOKQ3ULwTTX9RuazuO3GyYgHnEmR5xjpFOtdwi+CA9nc8Y/ehiBzJII93I609sgarS2yyEX0PZuUYLdYgmF290gkQZ8ATymt2g1h0zndbd7bJ+8uwxC4hI3CRtKkHkJJkTSIhf9FuIBcTdtwXPSDjdHSD5Y+VatTw/UBSQGayG7xHIfEBHvDx+mel1TU2232rRDWTJd0EtbDDIHjPOeagk+mdOf3c2VU2iIa0CI6h+zPIcjg4Plzqwc6PCHDAbd+4h7axhgzBCJGVILCnGn4Ct73Lb7hyEwRn4TIjHSp/jhVbSXUAF+zcVLu6VLKSsSB1naZiZWcjFPr+qtB7i3Fa1yuIOTKT3W7NvzDdBgSCGyMUFLveyGoJkKSOh/wVirU+u1ls7FFkgci4JaOm7bjd4xRRUkt5g9tmbChkWTz2wIPkAD9Prr4jqi1nUl+bqR4e55R4sBUJxLi/7obI3LcHKO6FCH67wZ8yecVGcW4nKi2hncQTzHTl5SSD6ioKzdukkY8q1EPuEkR1/wANPYwRyIPOtJ55GOVEKaTE8vlXS/Y/Ur+FshrkRf5eO10f/diT/trmV3Ezy6Yqw8G16rat7o2LeDOGB9wbZIPqII8D50F19oWLX7fZlRcvkC4YDEW3lenuiFSOknzqY4ne39gCSGF6CAY/9u7HoPOqnaa81y5saLl4IyBjOwKW7PrBgqhx18aleIXg9uw+4As+1yDmSl1TicRDHPlVUrid91exdJjvubrRyhCQSB4CQT4Uz0x22LVwKWuKxuXeY7twkuxPgAABSOIB3dW7zW9hJE+8SQm8+AEmPHb6Vs1e17FlF3KbyMpYLjnLkjl5fIcoqDdpbTLaZ0Y/v7gOT+UvAHhtIzjqTWPa/iRbSuSMBSpPOQ6j7A7T/wAUx0nExZNq0GAe0QjAiVkLBMAAxDK3rMxWOP6kfg27MEjCZzuAJB3EHbM8sdOdDDr2hQI9thbDHuiQQDDG4r7TiIBB848qda7XqunDKM47vuyScrLDmQPCcVWNVqi5UXJM2WIEA5Ukg+HIkeP2o4bqd72FLz2YO9cjvCFBkYkLB+1FW7R2ti2bbDYW5GOe5GkTHME/YVD8MvLvso8MxuFrR/hRCjLumJLJu/3Vq1euIJJJK2nV1xz3DI3ADI3TUanFyjpCCbavG0ndDhTjxy0x/DRNXi3rtwKlsgtvAgfxDcTyO1p86rfCkWxqHZTG5e0XlDrkXBB/NKl18c+dO+KXkVkQAlr6heRIDPIYnpO3p4fKlcS4dbuhgggWEAtkHClQxWFmGBLAGfy7vGiHnENQt7Ttctt3WQw/KCRAmR7092M8z6U+v6YrYID97ZlpmWgQSCe8xPTlUBxS+vZO4Ritxlt6uztkW3EbnkYnAx1w3SpW5es6gpYXIQC8NpxCAhO8MGSR8gaol+Hac27SW2aWVYJ5SfScc6a6q0boJE7rZ7gBIDGMqR1BEA+vlRxniIs2xcuPtQESDP28T6Vzvj/7Q7l0D8L2liCZMqdwPLmJU48aibsXHScWXSaay992C3QBbtMRvt7TtIgc7Yg5JxTfSo9oHUaYEW71470ZMmCRKgflwTPQSc9OR6jXNcebjMxPNmJJ+p6Vf/ZLiD3dK1uyJuqArggsAF9y6B48sJB3LIB6VM054tZ7W7bFmyRc7WbwMBTIiVd57pBkgSIOec1P626Cdl5bdxlQyB3biLyJVXysTAKtmcc6gNZox21q2AtxCGch3IXdEYuqe4STkkAnr5uHe0zpcW46FYiy5NzdtEkrcmdqgkrB6fKjVRnBOFEXu3BL2yNyNcZtyEE2zvnvKw7mcwpOMCpe9rNVZFxblpboMljbybQcd8lYG4EgsP8AmoXTHUafVNcVBfZ1uG2ynerrvBbd3pgR4TkeOJuxxS5pgD+Gc27gHaQQ8EgZBB5eC8gAAMYoIvV6jRi0FAawW/LDK6icMLkQ69Yk+R6U2uasWgr2NY1xT71ptrA47xPLOeZEycjM1Far2su271zadttm71sgDvDBMR3W8aba/jyXYZUAuZztEMPOOfrRmlcU462od95PLuTAiIPMdOePPnWzinFbty1bW8zsQf3ZMxyjcG3ZacEHlA8ar9hSxgTJ5dZkwIHhmrx7NcCVdrXM3HYpDDuKRvEE/lubrZXPQ4nNDKiLPDtQygm4ik5gkgj5AQKKfale+224VXcdqlbZgTjLGYjl5RRRUGmpggKCCRJ5YZZznxwfmaXpLyrJiTkKCwgEiF9eYzVSTiVwGQxB9B+lKtcWuqZDmRywD/MVYfVh1FzniYPQj9fPnTRLnl6SQJ+pqGfiVwkkuc8+X6Uldc4M7j9v0qQT1lczj03D9afWNQNmw8gZkEdehzyj6mKqp4hc+I/QfpS14tdEw5zg4GRz8KsHSuHcRusQIuMyIF3KMhSGiPNiZnyNM7uuJuWx3l3XC7qBneog4JPMkY6A1R7PtDqUJZbrAkRMDkOQ5Uj/AFu/M78xtnavLw5eQpFdH1fF1vXLl4W3V+6oUDqpltxPkD05npT5PaF7ahxbZDuKhdkhUaWGecw4bzCrXK7fHb6sGFwgjlgdDPh5VtPtLqZLG6STM91fzABsbYyAKRF749xYrtVVa2MAll725SIaeZMYOcwPSk8a4mwuBULqs79rKV72d5IAHckE48TFUG7xy+0brhMAgSF5Hn0zWLnGrxibhMDaJAOPDlUh9XG/rWXAy+wW4gjBE5BHp9K33NWts7rCMN3dgrJjad5kcyDmPKqOeN3iwc3DuBkGBzmfDORShx6/u3dpmI91eWPLHIU5V0LVa1UtJa2uSQSZVuZPv8sg4EdI86jtHxWDMlSICyhMBJKnPWSV+lUpuL3jg3CRyEwes+HjQOL3du3fid3JeYnMx5mrB0Wxx5wNjo5ZrsrggqkktbAjBJJHofIVL2eOEtAF5rU7X7oknbbCrAOJP0JWuUr7Q6gMX7U7jzMKf5is2/aTUgEC6QCSeS825mY8aRHTb3GbgvK9m28IpDj3d5BIn343K0gHJycHEp0PGbqdrcW2QzCbiAIFAES4O+QTK4iDPjFcv/1q9M7yD5BR5dBS/wDX7+4P2h3LkHaviD8PiBjypB0D2r1g1OkF1kur2bfwhV3RgoW3CQJB28wT1qjae4OcnyxH9a13vaTUudz3SxyMqsQZkRtiMnFMfxrz732H8opE3zUtcUZHOc9P1qT9l+Mto7we2SeYYHkwPTn0xVW/HP8AEZ8cfzrC6xwIDHx6f4aQ5db4Lcuax7jnYHv90PuKlAgbcoxO0Y5YMbTmY3cXdAhZEt2go23RbYgtc/KIwC497PQiTma5PZ45fUDbcI2+7gSJnkYkDJx50u5x++wINwkEQRCxHpH3pFi+8B0N1bdy/bYqoO0iQBcI3ZQfGCwgYzOfCR4kl6xZe4NUjrtNx0a3zcESpHRy3pIWfOuY6b2g1Fv3LhHyWM+UROeda9Rxq+4KtcYg8xjMcpgZPrSEObzMzd6DuMmPEmTk9c1l2gY+f+eFRa6lhyNH4lvGkSLTwG2uSzEFSpUDO4se9B6NtBjzP0s+g4oXL2iwZe0YlmEk74AOzkc72MAxA9a5onELgG0MQPQeXl5Clpxa8MhzMR05RHh4Uix0yxctAQNQ1sSdqh7YG2TtPezkQfnRXMW4lcP5vsP0opAzoooqqKKKKAooooCiiigKKKKAooooCiiigKKKKAooooCiiigKKKKAooooCiiigKKKKAooooCiiigKKKKAooooCiiigKKKKAooooCiiigKKKKAooooCiiigKKKKAooooCiiigKKKKAooooCiiigKKKKAoooo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647" name="AutoShape 7" descr="data:image/jpeg;base64,/9j/4AAQSkZJRgABAQAAAQABAAD/2wCEAAkGBxMTEhUUExQWFBUWGR0aGBgXGSEbIBsgGxonIB8hHiIdHCkiIh0oICAaITEiJiorMC4yHiEzODMsNygtLiwBCgoKDg0OGhAQGzQkICQ0LCw0LCwsLCwvLzc0LCw0LC80NCwsLCwsLDQsLCwsLCwsLCwsLCwsLCwsLCwsLCwsLP/AABEIAGwAbAMBIgACEQEDEQH/xAAbAAACAwEBAQAAAAAAAAAAAAAEBgIDBQcBAP/EADcQAAIBAgQFAgQFAwMFAAAAAAECEQMhAAQSMQUiQVFhcYEGEzKRQqHB0eEUsfAjUnIHFYKi8f/EABgBAAMBAQAAAAAAAAAAAAAAAAECAwAE/8QAIBEAAgICAgMBAQAAAAAAAAAAAAECESExAxJBUWFxE//aAAwDAQACEQMRAD8AjXzCawJ1HcdFnt594wXlmZmJqaZ+o6BASFNmN5Ex98R4nlMtFWmlFGNEJZiblxO52EwT74JocVRQwCCIGtke6giR3GOOqLxiGmn8xhVBCg3AF7faIxOmyxyjUW+rsIjr0iDiNKkjX0cogsoOwJsJjvvgvMZ2mQORUEQw6GdsLdFKtjlwjg9KiNZVTUa7OR1PQdhjU0jsMLmVzrVCD9KIFg7mSOg6kmQD4wjfGXxVnPmCkNWVpyQBqOt46lht7H3OOlTSwc/RsfPitgKf0j1xz9MyJW5LD8TxMNAMdALEYRuIZusjFqdRyQOfnJn1BN+uHHg1OnWpozwJhntNu2+1/wAsJytSiqKccXGTsrzmVCoi6/lzJXSA7NpmYG2+5MjbfB+Tp1H5adT57J+JjMbjc29h2xrZisquNChgFhDGifCxNgPzx9Qq/L5Qs1DEmZ1elrR1xF2lSKLLtgOWz7KrBwrFeXQy9wZMg72AwFxSmGA16YAnTG5PVvaLdABjVfOJTjmkmJMzcWPi84zGpGo1209zYzJ337RhXJhSyZ+YzjlZRVjVYuLepjAOSLaAVRiDeSQs+QLwMP8AwRsuHKCoLLJBvaZMdJn++Da+XyFMw5cE830sd/bDRjaBKdPAlVss1VFJHLU+oxuATpNt1EkE+B3xW/DtMsVs1lCi79J9L79NsW5PiCMwQMpmxgkwBa/b0wbkYdQzCoksRzAAkDax2B7dMHLAngvpuAUVeQDeTBkLeJuwIiZxnPRzNbkoaXZQ1yCQCIG4+043+D8FatV11FkAR8w3AB/DT9tz4wwZyvQydJiiKi9lF2P64DCm3hAFbKEmiwOlaIMpNw2gCTFjG3ue+EriHHKL5wNWRqlNAQRNyem5xVT+Lm+ZmGIkVQNI/wBsbff9sLtTOrdmJDTvGNG08lsKNItp0BUZlpqSWJAAEm+w84bxTcU1pAMFsGkAQAf7nCVw3jpy9SnVCyoYE94mZ9euHDi+ZhFelDmsJlfxx1I73A/PDSslabDsusHU3MJYgE9zFgP8gYLzObBWDZRcf3ie3gYx+Hq4VC8sbNqIsQDsPff7Yz/ibJNWlzWFGkx5TuSB9UbQZkHfYYSrA2W8coszK4cUwplhsSFWYHaLGelu+IDhb10VixhQCB0mOvUzboJjH39Esq0vUBsDuFGno1pnuZxtka0Ysx5VMLNiQDAABuZxvwH1mbkMiq6kpnXUNqtci3lVg7DxgnK0apBJYKCeUNDGAoFyb3IJxNKeYLUwFACtEBbNtcfviOay1LWxcuxJJlGECTteZ9cbOyTu8FeUyNJHCBBJ5oHTrzD0vHpjWyI1sFBAmyzuZ7iOnaemBaOZ1DUigSPrYRF/Ikd9u2Nv4eoSWqt0AAva959lgT5w0sFF6J5LiwilSoLyleWTcqtgYiwO8+cLvxVxzS5SeYJqU7gXgz643BpoUauYaAziB00qLKo9scn45xE1WD9uX2nCxVsq31RTXczqiJm3kYEz7jTPkW/P+2L0rcpE3mB6f5GBqyyIOLJEmz0UdKhd1O3r4wVwTjWlwVJgCCD18icZeerkUpk2kAdATaR7Yy8tmIxTrayT7UzrOZz7PRRoBAlDBJaDdPW4YeLYop8GetQpo6qKVMsRriZcDUBsADE3vM4UuHcYrU/pa0RETY722w75XMf1FMkGWVNTAsZJFuUek+emIuDWh07CchURI1FmN4ULBIjYDrEemCMtxA1gPl0dSzJLm/3g4zaFEJSRtGtmaSzkEwLET2jt74MyVStr0saYXqEJL9lhza/WRbzhEaTLs1xWmKgAfSzSAJne9p3nbtiKZGm199p1AkzF5tv4xdk8rR1U5E1jyjkHQXmDEjqw7dMSz8I8Bwo3AJfY/wDGRguwXQJkszNGYWGsTOpdogH8RAG5w08PBFCkuxcSbR9QtbCrTziVatLLgFix0lVhVQCJgenrPfDlxCoBVQ7LqA/+YSY/Fbdiz/1F4kiU1oCWcidI/CO7euOW1QOu3XD98Y1TGutWal8y6ZekBJGw1GZJ7sbDYA4V+H8LpuPmZipopDoOYmZgAdSYJnpikKSDO7FzLZiSPc4Lp1AaU9Qbe/6Wxv8AEKOV0A0aFRryzm9r2AA2xnf98pKICgDp4xZUTp+RY4wxML51ft+uI8E4YcxXWiGC6pubxAnDpV4dlays1YEGOXRZifXsMZPwxw98rnFZ2Gn5TMjjZpgW8yYjBbpCuLuyvOZGtlrVQSswGW4nsexuLHvieVz4H+72x0fNkEaKhGkIFixEsdRnvNhPTThN4pwWmpVxFAATUuWUDuJ26+DbE1P2Hq/BtcJz5qJpaCwEAsbDx/OCKTCdQMANECI5bzPr64TRnTSZlRvmIl9RGgx6SRjRyXFqdaLm3SY++M+O8oaMloYkzzpTFSmEeoSUUFrMJ3FifN98bnBa9ZKcE0wSSY0kx+fjxhbTitKkxdqbFWMsRaB2BAsMMWS4/kCs06g0nvUAIPY+cK4SiFKwThfxChfmp89KXlRE9D95Fj64L4l8S5Osraa5RweUtAup7TIE998AcXyS0MszhnVCdB0LGxnlO18J1XialAqUdLVGIEmS4WPqbc3MfftjdOyyNB0R+LM6alapWNQVRMal2HZR6DoMe8Gy7EI1UeQp+mmD1PdzAt2A2xZnM4KdJQFVmLBUEC09QOk3PpGMPj3Fqk6OwjeZnew7/wAYpFCypZNviXF+bUrAKBI/fCTx3NfMbVsDv5I6nE83nWf6rnrgdaXzDpLR7TihKTsu4RxNk5WY6IMddJ6Rhw+Bc2tXOBWVHVQHM9JjVHY/vjH4UOG0FBzFOrmKoN11aEN7ARceZnxjSyvH8urtVpZZKBggCk0Ag2gyPecLJWsIydbGhsxV0U67WZkd41SJHMItYXIwh5jiFdy+pxGxERvuPH8YI4pxOSgVflqqwIJ/8vcyJHnGb/V64jfuev8AO2BCFbFlNvRdTy+tCNE2Ebg22v1HaMUZbJidTEiN9JjfpbfFtMhhJN++C6OXaoQlNST2/uT+pxTAiRXlSVM6nv5Nwem9saWXrIBDVAp7DXH/AKrGGTJ/D9F5CrOiNTBwBI3B3ibx2jzjYocGyygK1NZET9vN8SfIiy42ZGfqNVFzrPyyaKDlh1vAWbgWMiZ8YR6Gb0rSj6vlmT1m8nvNwcdGocOpCodVQTFyLktO0kgAzfSML/F/hwVeaWpuoJLshipqYwTA+o9x74SMh69Ce3ESWTspJvf8MD7DAtfMkyQAs7lRf7m+C6eRGt0eVKxBIIPsCMUvw5tQFzO3ScVEdmY+KKLHVvgzM9hgQr7YdEmWGnBk98FUKhF1gkdT0jxj2hlX0FjAHY9Y64tFFo6R+d8EU+prtJJ1Gb98E5PLAkLP1GBOwJ2nBnD+GCoNUkCnFxffx3tjbyPw59LM5YkxoWQ4M7SBHuDibmhoxb0MtPhgp0ioUEggHUs3C9vE/mcX06yimop/LKgQTMXFztbx1/LE6tFVYLpgEAc5Eek97dJ3xW2Q+fU0ooCAQCG6G5mIgGIB3NxAvjmps69EhTpqhKk00XmhIg6riJET5jr2xOnXJnQFQAxD382M3F4nwcUNTLslNbUkBJLWDOkAAiDyAQbdsfPwulP+szs5kkhjTEEyOW8Ww1MFo0P6ISAiogC3YQuruWm87f4MfcKq/wCnoX5jGIAkklZO1+bc32A7zAmmWWohLCQrMdM8p5oGoddtjizh1NT8pWVSCpuRffv/AJvjISRg1eDZd65DoC5WdMfTpsRv6Yx+MfBS1J+USn/I6h+4wyZqsVzRjdjp1SdQCwLGevXHua4k6AqAkgkBion9vyxSMkthTkouK0zkOZ4cadQ0WEODBB69oPnBWT4bVAYgCBEg82/gDDpXpKKjuVDtqS73i3Ttuce5xYWeoT5g9f29MF8oi4jOyHA6roWchEEKWj6QdzHURf2wBmuHMrQEhSeV1A5u+4PQHaOvbDjwjJItN9zrFQmTOyzbt/AwXwPhVNgzNJM6rnqFmdvX74y5GzfzQr8D4aUYs7EKQVAn6iBIPgCZwz5KKdEU6VgR9Ygx3gbmNyfIwRkc9oemopUjrqQWZZYXGxJ3wN8RwK1BIGnWTt1DEdPb7DE5KxkklSCjkwFo1Y+Y7LOppGkBj9I6b7nF9NqZpOtWm6IWEMoENb8AW2nbtjzJUAUoIZZdIFzP1HUb7zOBQSMy9KTopKGVe5N794O2DoIdR4PTVSGbVqYMzEkTCw0GIBjTYdsG0iAArUmOmwKmbDaTBk/pGI8CtWkb1PqPU2Mb9umCOIZNVaxYSAd++B9A/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649" name="AutoShape 9" descr="data:image/jpeg;base64,/9j/4AAQSkZJRgABAQAAAQABAAD/2wCEAAkGBxMTEhUUExQWFBUWGR0aGBgXGSEbIBsgGxonIB8hHiIdHCkiIh0oICAaITEiJiorMC4yHiEzODMsNygtLiwBCgoKDg0OGhAQGzQkICQ0LCw0LCwsLCwvLzc0LCw0LC80NCwsLCwsLDQsLCwsLCwsLCwsLCwsLCwsLCwsLCwsLP/AABEIAGwAbAMBIgACEQEDEQH/xAAbAAACAwEBAQAAAAAAAAAAAAAEBgIDBQcBAP/EADcQAAIBAgQFAgQFAwMFAAAAAAECEQMhAAQSMQUiQVFhcYEGEzKRQqHB0eEUsfAjUnIHFYKi8f/EABgBAAMBAQAAAAAAAAAAAAAAAAECAwAE/8QAIBEAAgICAgMBAQAAAAAAAAAAAAECESExAxJBUWFxE//aAAwDAQACEQMRAD8AjXzCawJ1HcdFnt594wXlmZmJqaZ+o6BASFNmN5Ex98R4nlMtFWmlFGNEJZiblxO52EwT74JocVRQwCCIGtke6giR3GOOqLxiGmn8xhVBCg3AF7faIxOmyxyjUW+rsIjr0iDiNKkjX0cogsoOwJsJjvvgvMZ2mQORUEQw6GdsLdFKtjlwjg9KiNZVTUa7OR1PQdhjU0jsMLmVzrVCD9KIFg7mSOg6kmQD4wjfGXxVnPmCkNWVpyQBqOt46lht7H3OOlTSwc/RsfPitgKf0j1xz9MyJW5LD8TxMNAMdALEYRuIZusjFqdRyQOfnJn1BN+uHHg1OnWpozwJhntNu2+1/wAsJytSiqKccXGTsrzmVCoi6/lzJXSA7NpmYG2+5MjbfB+Tp1H5adT57J+JjMbjc29h2xrZisquNChgFhDGifCxNgPzx9Qq/L5Qs1DEmZ1elrR1xF2lSKLLtgOWz7KrBwrFeXQy9wZMg72AwFxSmGA16YAnTG5PVvaLdABjVfOJTjmkmJMzcWPi84zGpGo1209zYzJ337RhXJhSyZ+YzjlZRVjVYuLepjAOSLaAVRiDeSQs+QLwMP8AwRsuHKCoLLJBvaZMdJn++Da+XyFMw5cE830sd/bDRjaBKdPAlVss1VFJHLU+oxuATpNt1EkE+B3xW/DtMsVs1lCi79J9L79NsW5PiCMwQMpmxgkwBa/b0wbkYdQzCoksRzAAkDax2B7dMHLAngvpuAUVeQDeTBkLeJuwIiZxnPRzNbkoaXZQ1yCQCIG4+043+D8FatV11FkAR8w3AB/DT9tz4wwZyvQydJiiKi9lF2P64DCm3hAFbKEmiwOlaIMpNw2gCTFjG3ue+EriHHKL5wNWRqlNAQRNyem5xVT+Lm+ZmGIkVQNI/wBsbff9sLtTOrdmJDTvGNG08lsKNItp0BUZlpqSWJAAEm+w84bxTcU1pAMFsGkAQAf7nCVw3jpy9SnVCyoYE94mZ9euHDi+ZhFelDmsJlfxx1I73A/PDSslabDsusHU3MJYgE9zFgP8gYLzObBWDZRcf3ie3gYx+Hq4VC8sbNqIsQDsPff7Yz/ibJNWlzWFGkx5TuSB9UbQZkHfYYSrA2W8coszK4cUwplhsSFWYHaLGelu+IDhb10VixhQCB0mOvUzboJjH39Esq0vUBsDuFGno1pnuZxtka0Ysx5VMLNiQDAABuZxvwH1mbkMiq6kpnXUNqtci3lVg7DxgnK0apBJYKCeUNDGAoFyb3IJxNKeYLUwFACtEBbNtcfviOay1LWxcuxJJlGECTteZ9cbOyTu8FeUyNJHCBBJ5oHTrzD0vHpjWyI1sFBAmyzuZ7iOnaemBaOZ1DUigSPrYRF/Ikd9u2Nv4eoSWqt0AAva959lgT5w0sFF6J5LiwilSoLyleWTcqtgYiwO8+cLvxVxzS5SeYJqU7gXgz643BpoUauYaAziB00qLKo9scn45xE1WD9uX2nCxVsq31RTXczqiJm3kYEz7jTPkW/P+2L0rcpE3mB6f5GBqyyIOLJEmz0UdKhd1O3r4wVwTjWlwVJgCCD18icZeerkUpk2kAdATaR7Yy8tmIxTrayT7UzrOZz7PRRoBAlDBJaDdPW4YeLYop8GetQpo6qKVMsRriZcDUBsADE3vM4UuHcYrU/pa0RETY722w75XMf1FMkGWVNTAsZJFuUek+emIuDWh07CchURI1FmN4ULBIjYDrEemCMtxA1gPl0dSzJLm/3g4zaFEJSRtGtmaSzkEwLET2jt74MyVStr0saYXqEJL9lhza/WRbzhEaTLs1xWmKgAfSzSAJne9p3nbtiKZGm199p1AkzF5tv4xdk8rR1U5E1jyjkHQXmDEjqw7dMSz8I8Bwo3AJfY/wDGRguwXQJkszNGYWGsTOpdogH8RAG5w08PBFCkuxcSbR9QtbCrTziVatLLgFix0lVhVQCJgenrPfDlxCoBVQ7LqA/+YSY/Fbdiz/1F4kiU1oCWcidI/CO7euOW1QOu3XD98Y1TGutWal8y6ZekBJGw1GZJ7sbDYA4V+H8LpuPmZipopDoOYmZgAdSYJnpikKSDO7FzLZiSPc4Lp1AaU9Qbe/6Wxv8AEKOV0A0aFRryzm9r2AA2xnf98pKICgDp4xZUTp+RY4wxML51ft+uI8E4YcxXWiGC6pubxAnDpV4dlays1YEGOXRZifXsMZPwxw98rnFZ2Gn5TMjjZpgW8yYjBbpCuLuyvOZGtlrVQSswGW4nsexuLHvieVz4H+72x0fNkEaKhGkIFixEsdRnvNhPTThN4pwWmpVxFAATUuWUDuJ26+DbE1P2Hq/BtcJz5qJpaCwEAsbDx/OCKTCdQMANECI5bzPr64TRnTSZlRvmIl9RGgx6SRjRyXFqdaLm3SY++M+O8oaMloYkzzpTFSmEeoSUUFrMJ3FifN98bnBa9ZKcE0wSSY0kx+fjxhbTitKkxdqbFWMsRaB2BAsMMWS4/kCs06g0nvUAIPY+cK4SiFKwThfxChfmp89KXlRE9D95Fj64L4l8S5Osraa5RweUtAup7TIE998AcXyS0MszhnVCdB0LGxnlO18J1XialAqUdLVGIEmS4WPqbc3MfftjdOyyNB0R+LM6alapWNQVRMal2HZR6DoMe8Gy7EI1UeQp+mmD1PdzAt2A2xZnM4KdJQFVmLBUEC09QOk3PpGMPj3Fqk6OwjeZnew7/wAYpFCypZNviXF+bUrAKBI/fCTx3NfMbVsDv5I6nE83nWf6rnrgdaXzDpLR7TihKTsu4RxNk5WY6IMddJ6Rhw+Bc2tXOBWVHVQHM9JjVHY/vjH4UOG0FBzFOrmKoN11aEN7ARceZnxjSyvH8urtVpZZKBggCk0Ag2gyPecLJWsIydbGhsxV0U67WZkd41SJHMItYXIwh5jiFdy+pxGxERvuPH8YI4pxOSgVflqqwIJ/8vcyJHnGb/V64jfuev8AO2BCFbFlNvRdTy+tCNE2Ebg22v1HaMUZbJidTEiN9JjfpbfFtMhhJN++C6OXaoQlNST2/uT+pxTAiRXlSVM6nv5Nwem9saWXrIBDVAp7DXH/AKrGGTJ/D9F5CrOiNTBwBI3B3ibx2jzjYocGyygK1NZET9vN8SfIiy42ZGfqNVFzrPyyaKDlh1vAWbgWMiZ8YR6Gb0rSj6vlmT1m8nvNwcdGocOpCodVQTFyLktO0kgAzfSML/F/hwVeaWpuoJLshipqYwTA+o9x74SMh69Ce3ESWTspJvf8MD7DAtfMkyQAs7lRf7m+C6eRGt0eVKxBIIPsCMUvw5tQFzO3ScVEdmY+KKLHVvgzM9hgQr7YdEmWGnBk98FUKhF1gkdT0jxj2hlX0FjAHY9Y64tFFo6R+d8EU+prtJJ1Gb98E5PLAkLP1GBOwJ2nBnD+GCoNUkCnFxffx3tjbyPw59LM5YkxoWQ4M7SBHuDibmhoxb0MtPhgp0ioUEggHUs3C9vE/mcX06yimop/LKgQTMXFztbx1/LE6tFVYLpgEAc5Eek97dJ3xW2Q+fU0ooCAQCG6G5mIgGIB3NxAvjmps69EhTpqhKk00XmhIg6riJET5jr2xOnXJnQFQAxD382M3F4nwcUNTLslNbUkBJLWDOkAAiDyAQbdsfPwulP+szs5kkhjTEEyOW8Ww1MFo0P6ISAiogC3YQuruWm87f4MfcKq/wCnoX5jGIAkklZO1+bc32A7zAmmWWohLCQrMdM8p5oGoddtjizh1NT8pWVSCpuRffv/AJvjISRg1eDZd65DoC5WdMfTpsRv6Yx+MfBS1J+USn/I6h+4wyZqsVzRjdjp1SdQCwLGevXHua4k6AqAkgkBion9vyxSMkthTkouK0zkOZ4cadQ0WEODBB69oPnBWT4bVAYgCBEg82/gDDpXpKKjuVDtqS73i3Ttuce5xYWeoT5g9f29MF8oi4jOyHA6roWchEEKWj6QdzHURf2wBmuHMrQEhSeV1A5u+4PQHaOvbDjwjJItN9zrFQmTOyzbt/AwXwPhVNgzNJM6rnqFmdvX74y5GzfzQr8D4aUYs7EKQVAn6iBIPgCZwz5KKdEU6VgR9Ygx3gbmNyfIwRkc9oemopUjrqQWZZYXGxJ3wN8RwK1BIGnWTt1DEdPb7DE5KxkklSCjkwFo1Y+Y7LOppGkBj9I6b7nF9NqZpOtWm6IWEMoENb8AW2nbtjzJUAUoIZZdIFzP1HUb7zOBQSMy9KTopKGVe5N794O2DoIdR4PTVSGbVqYMzEkTCw0GIBjTYdsG0iAArUmOmwKmbDaTBk/pGI8CtWkb1PqPU2Mb9umCOIZNVaxYSAd++B9A/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2" descr="https://encrypted-tbn0.gstatic.com/images?q=tbn:ANd9GcRxgwDU4pktWfz3-UWrykPXVeozS3rm34-8Ry46v-WNeMGM7jaL"/>
          <p:cNvPicPr>
            <a:picLocks noChangeAspect="1" noChangeArrowheads="1"/>
          </p:cNvPicPr>
          <p:nvPr/>
        </p:nvPicPr>
        <p:blipFill>
          <a:blip r:embed="rId2" cstate="print"/>
          <a:srcRect/>
          <a:stretch>
            <a:fillRect/>
          </a:stretch>
        </p:blipFill>
        <p:spPr bwMode="auto">
          <a:xfrm>
            <a:off x="5580112" y="4293096"/>
            <a:ext cx="2880320" cy="21358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274638"/>
            <a:ext cx="8229600" cy="3840162"/>
          </a:xfrm>
        </p:spPr>
        <p:txBody>
          <a:bodyPr>
            <a:normAutofit fontScale="90000"/>
          </a:bodyPr>
          <a:lstStyle/>
          <a:p>
            <a:r>
              <a:rPr lang="en-GB" sz="2800" dirty="0" smtClean="0">
                <a:solidFill>
                  <a:schemeClr val="bg1"/>
                </a:solidFill>
                <a:ea typeface="ＭＳ Ｐゴシック" pitchFamily="34" charset="-128"/>
              </a:rPr>
              <a:t/>
            </a:r>
            <a:br>
              <a:rPr lang="en-GB" sz="2800" dirty="0" smtClean="0">
                <a:solidFill>
                  <a:schemeClr val="bg1"/>
                </a:solidFill>
                <a:ea typeface="ＭＳ Ｐゴシック" pitchFamily="34" charset="-128"/>
              </a:rPr>
            </a:br>
            <a:r>
              <a:rPr lang="en-GB" sz="2800" dirty="0" smtClean="0">
                <a:solidFill>
                  <a:schemeClr val="bg1"/>
                </a:solidFill>
                <a:ea typeface="ＭＳ Ｐゴシック" pitchFamily="34" charset="-128"/>
              </a:rPr>
              <a:t/>
            </a:r>
            <a:br>
              <a:rPr lang="en-GB" sz="2800" dirty="0" smtClean="0">
                <a:solidFill>
                  <a:schemeClr val="bg1"/>
                </a:solidFill>
                <a:ea typeface="ＭＳ Ｐゴシック" pitchFamily="34" charset="-128"/>
              </a:rPr>
            </a:br>
            <a:r>
              <a:rPr lang="en-GB" sz="2800" b="1" dirty="0" smtClean="0">
                <a:ea typeface="ＭＳ Ｐゴシック" pitchFamily="34" charset="-128"/>
              </a:rPr>
              <a:t>Mordecai dresses in sackcloth and as he fasts he puts himself in God’s hands.  It is now that he says to Esther: </a:t>
            </a:r>
            <a:br>
              <a:rPr lang="en-GB" sz="2800" b="1" dirty="0" smtClean="0">
                <a:ea typeface="ＭＳ Ｐゴシック" pitchFamily="34" charset="-128"/>
              </a:rPr>
            </a:br>
            <a:r>
              <a:rPr lang="en-GB" sz="2800" b="1" dirty="0" smtClean="0">
                <a:ea typeface="ＭＳ Ｐゴシック" pitchFamily="34" charset="-128"/>
              </a:rPr>
              <a:t/>
            </a:r>
            <a:br>
              <a:rPr lang="en-GB" sz="2800" b="1" dirty="0" smtClean="0">
                <a:ea typeface="ＭＳ Ｐゴシック" pitchFamily="34" charset="-128"/>
              </a:rPr>
            </a:br>
            <a:r>
              <a:rPr lang="en-GB" sz="2800" b="1" i="1" dirty="0" smtClean="0">
                <a:ea typeface="ＭＳ Ｐゴシック" pitchFamily="34" charset="-128"/>
              </a:rPr>
              <a:t>“And who knows whether you have come to the kingdom for just such a time as this?” </a:t>
            </a:r>
            <a:r>
              <a:rPr lang="en-GB" dirty="0" smtClean="0">
                <a:ea typeface="ＭＳ Ｐゴシック" pitchFamily="34" charset="-128"/>
              </a:rPr>
              <a:t/>
            </a:r>
            <a:br>
              <a:rPr lang="en-GB" dirty="0" smtClean="0">
                <a:ea typeface="ＭＳ Ｐゴシック" pitchFamily="34" charset="-128"/>
              </a:rPr>
            </a:br>
            <a:r>
              <a:rPr lang="en-GB" i="1" dirty="0" smtClean="0">
                <a:ea typeface="ＭＳ Ｐゴシック" pitchFamily="34" charset="-128"/>
              </a:rPr>
              <a:t> </a:t>
            </a:r>
            <a:r>
              <a:rPr lang="en-GB" dirty="0" smtClean="0">
                <a:ea typeface="ＭＳ Ｐゴシック" pitchFamily="34" charset="-128"/>
              </a:rPr>
              <a:t/>
            </a:r>
            <a:br>
              <a:rPr lang="en-GB" dirty="0" smtClean="0">
                <a:ea typeface="ＭＳ Ｐゴシック" pitchFamily="34" charset="-128"/>
              </a:rPr>
            </a:br>
            <a:endParaRPr lang="en-GB" dirty="0" smtClean="0">
              <a:ea typeface="ＭＳ Ｐゴシック" pitchFamily="34" charset="-128"/>
            </a:endParaRPr>
          </a:p>
        </p:txBody>
      </p:sp>
      <p:pic>
        <p:nvPicPr>
          <p:cNvPr id="13316" name="Picture 2" descr="http://1.bp.blogspot.com/-J__y6Dq_KxM/T7KnUVA4eKI/AAAAAAAAAjM/AnvdH8Q1lpg/s1600/for-such-a-time-as-this.jpg"/>
          <p:cNvPicPr>
            <a:picLocks noChangeAspect="1" noChangeArrowheads="1"/>
          </p:cNvPicPr>
          <p:nvPr/>
        </p:nvPicPr>
        <p:blipFill>
          <a:blip r:embed="rId2" cstate="print"/>
          <a:srcRect/>
          <a:stretch>
            <a:fillRect/>
          </a:stretch>
        </p:blipFill>
        <p:spPr bwMode="auto">
          <a:xfrm>
            <a:off x="683569" y="3284984"/>
            <a:ext cx="3024336" cy="3312368"/>
          </a:xfrm>
          <a:prstGeom prst="rect">
            <a:avLst/>
          </a:prstGeom>
          <a:noFill/>
          <a:ln w="9525">
            <a:noFill/>
            <a:miter lim="800000"/>
            <a:headEnd/>
            <a:tailEnd/>
          </a:ln>
        </p:spPr>
      </p:pic>
      <p:pic>
        <p:nvPicPr>
          <p:cNvPr id="5" name="Picture 2" descr="http://mosaicartsource.files.wordpress.com/2006/10/mosaic-portrait-queen-esther-and-mordechi-lilian-broca.jpg"/>
          <p:cNvPicPr>
            <a:picLocks noChangeAspect="1" noChangeArrowheads="1"/>
          </p:cNvPicPr>
          <p:nvPr/>
        </p:nvPicPr>
        <p:blipFill>
          <a:blip r:embed="rId3" cstate="print"/>
          <a:srcRect/>
          <a:stretch>
            <a:fillRect/>
          </a:stretch>
        </p:blipFill>
        <p:spPr bwMode="auto">
          <a:xfrm>
            <a:off x="4572000" y="3284984"/>
            <a:ext cx="3733800" cy="3312368"/>
          </a:xfrm>
          <a:prstGeom prst="rect">
            <a:avLst/>
          </a:prstGeom>
          <a:noFill/>
          <a:ln w="9525">
            <a:noFill/>
            <a:miter lim="800000"/>
            <a:headEnd/>
            <a:tailEnd/>
          </a:ln>
        </p:spPr>
      </p:pic>
    </p:spTree>
    <p:extLst>
      <p:ext uri="{BB962C8B-B14F-4D97-AF65-F5344CB8AC3E}">
        <p14:creationId xmlns:p14="http://schemas.microsoft.com/office/powerpoint/2010/main" val="41548494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descr="data:image/jpeg;base64,/9j/4AAQSkZJRgABAQAAAQABAAD/2wCEAAkGBxQTEhQSEhQVFhQVFRQXFBcVFBQUFRUUFRQWFxUVFBQYHCggGBolHBQUITEhJSkrLi4uFx8zODMsNygtLisBCgoKDg0OGxAQGiwkHyQsLCwsLCwsLCw0LCwsLCwsLCwsLCwsLCwsLCwtLCwsLCwsLCwsLCwsLCwsLCwsLCwsLP/AABEIALgBEQMBIgACEQEDEQH/xAAcAAABBQEBAQAAAAAAAAAAAAACAAMEBQYBBwj/xABHEAABAwIEAgcEBgULBAMAAAABAAIRAwQFEiExQVEGEyJhcYGRMqGxwQcUQlJi0SNys9LwFSRDU1Rjc4KSwuEWM4OiNESy/8QAGgEAAgMBAQAAAAAAAAAAAAAAAQIAAwQFBv/EACoRAAICAgIBAwMEAwEAAAAAAAABAhEDIRIxQQQiURMyYXGBsfBSofEj/9oADAMBAAIRAxEAPwDyYIwFOpYdDc9TQcBxKiQr00yliCMIqNEuMNEqwZZsZrUdr90I2kCiExs7KXRsKh2afPRPfXwNKbAO86lA+7ed3Hy0R9wND7MJfxLR5p7+RXji31VfJO5Pqru9s3vDMgOjddUG2mtk0yEcKqDhPgVHfRc32gR4hWrbJ7G5jVAPKU1TxRw0dDh3hFSk+tgaRXBErQMoVdv0bvco91h7qep1HMbJ1JdCtENFC7CsMOw3rgQ09scDxTNpbYErK9KE9XtnMOVwIKDKitgAhchHlSIUIBCRCLKlChAIXIRwuQoQAoYThCEhAI24ISE4WoSEKIMkIHBPEIHNQChhwQEJ4hNuCDGGXBCBqnSE2QlYR+qFGDSeHFS9xPGEyHlpjgkHF1CSd60LiXYR3E7svP4Rt3oLO0L9dmjcp7J1r9NGN+AUhl0w/o4hmwPfzRWlSA9vY3Uuw0ZaQgcXcSou6fqWTg4NAmdjzU1lFlLV/afy4BOml0K7fZGtrF79hpzOgU4Yexv/AHKg8Ao1e+e7jA5DRMtCapP8C2kWQNuODiri6vKbMmjgC3htCz9O1eRow+itsYtahFMBpIDeSSUVaVjJuuht1vRqEkPIJ5jRM1cKcCILSDxlRKlc0xBEE8wpFoXOaAePL4KnNneLSZZjxc9skUsHJ+0Ce4Ej1TmerQ0dD2fd1U6zcGmOXBWVxRzMnSO+fiFz5esyt7Zrj6eFGRrXFJ7uxLHcWO/2u2KOzrupvDm7g/wE9e4O5x2mTy+cLrrZzRLhDmmDyPKeR2W7B6tSXGZmzemcfdE2X1eneUg6O1HmCqK0wjtPt3jtbsdzVrhA0Faj/wCRnzVtcsDiyqN2nXmjzcHxXX8C8VLZ5vc0CxxY4agppbHpjhsltRu50KyVWmWkg7hbMc+cbM848XQ2uQiSVggC4jXCFCAEICE4QuEKBGyhKcIQlAg0UDgniEBCDCMOCbcFIcEqVu57gxjXOcdmtBJPkErGREcjtLKpVdkptLnd2wHMnYDxWywjoK4w65OUf1bSC7/M7YeU+IWptrKnSbkpMDW8hx7ydye8rLk9RFdbLo42+zzTEcFq0ABVAIIEOaSWg/dJjQqvqMnTjC3HTm+y030gDPYk8BDmu8+CwzKs7xKONylG2B0nSI2Q8ikpebvCSeyDt04NApt/zHmVHpUySANygmdeasrMdWzrD7R0b+ab7UL2ywo120wKTjLiN/uquurVzXa6zseajZiTJ3K0Vg8MY0Vtz7M8OSWuGw/dohW+HADNVOUcuJT/ANfYzSkweJ3UbEmPDu2ZB2PCO5cs7Vz9mz37BPSatsW90h44lVP2o8ArHFbyo0shxHYCjtwxrfbqtHcFYYraUyWzUghmmm6VuFrQUpUZe9unVXhztY0HgrWk9zBAGsear7C3GcF2oBEeJWrt6bXOBieBC5OaVuzpYYETDg4nYD4+a1FC3Dm67Bds8NZMwR/p+atvqLQInwlqyuSNsYJEBlJgEAaql6R0DGYAQRlcPGcp9dP8xWnrUWt4k+g9ypMXMA+BiefAoRew5UnEzHRjFXUXc2zBW+qjMzPT5bLzKzYczgOJJb5aj5rfYPcl1FtRmpAhzfBdde6Cl56OM/bJoLHdbcHYgt9ZWe6WWOXJUA9oCfFaHHLoPoDLxe0EctVzpRbza/qgFPilxa/USatM8+hchEkuiZAIShdKRKhASEBCMoYQIBC4QnChKARy1sKtWeqpVKkb5GOfE7TlBhXth0CvKurmNpN51HQf9DZPrC2v0P8A/wAW4/xvjTZ+S17wseXPKLcUaIYk1bPP7H6NaLNa9V9Q8mjq2ee7j5EK+tsNpUG5aNNrBxyjU/rHc+au6wVRVuhncyCMo1MaEkTDeZjVY55JS7ZeopdEa4MCSohEkeSfGpJ1jhPy4fHxTVSoGy87NBcfISkG7MvjVel1jyKJuDnBy7MBA+046Rw2OsLB49ZOpVSHNa0vHWBjSXBgc50Mk7kQt3hlcOpVqQJFR+ctMEhriIL+QIgRK83qPLu0SSTqSTJPiSj6Tk/UZFeo63bv4fwl+1lWRVFX2NQkiSXTKSVa0szg3mVLxGrLso2boFzCG6ud91pUfcyotyJ4J+FUASXu9lmvmgua5e4uPl3BSKgyUGji8yfBcw7Dn1T2RpOpRTW5MD+CzwiHsIrewNieaHFKz2HI3ss4RxHitCMBY5jWEmAOHNNU8DcQab9WfZPEKhZY3ZY4OqMi0SVcYzIc2P6taGlhFKhTJ0LuZUu1bRrsI7JJaWmNwCIKmTMpLS0SGOn2ed0anbDY2K0FpcCmWuPIeapKbDTcaThqyQTxGUwVorG3bXbvBGhXNydbOljW9Ha/SdnAOPhkmOcZgU9h3SCrUlrC4xvpJjfnomaeAsYSI1Ig9nWORcdI8la9H7WnTrACDmDgdu6PmqpKFaNEOd7KN/THKe00u11dMDfwJ4Kb/wBQCscpZB257p6rhDMzsrZgmRAka8J3TrLFjGl7hEDQH2u8koNwrSA1O9sobKhluGk7Zi33GPirno9ddTcPpH2XHRU10+HNcPvT5gqxu6Ga6p/iAPmuvggvpb83/o5OeX/prwX2O2J7L2bZgXDz3UjpIYtneA+Cew+6D5pv9ppgjmOBVf0xeerbTbu9wCSNuUYvwCVU2jEVLUhjXnZ2yYWl6UW3V0qLOQ+SzRXQxy5KzLJU6OQhIRQknFBhE2gTrwUmxtsx12BU3ESGjKPNK2EphSRZB3lPObOvuQTrv5BQh6f9FbcttXHOuP2bVrKrSdjHlKy/0Y0otKjvvV3R5U6Y/Nat2m65mb72bcf2orLphnQTHEn89B5BQqluNS7X4f8APmrSu/l+QVZcP8/gFQxxiood7QzU3iY7J17uKmAk/wAb+Cj4iIoVTt2CPVCPYyu9dmWo1KYtajc/VZw9udxDS4x2chzaanXReYlbDpJcW4t2sZT/AE74zVC37LXTAdPMRCyDlb6DE4vJPful5/H98/HgozN2k/AC6kkt5SX1lZPFOoNJMRqmW4Y/u9VyweTTqCTsOKZoZnENBMnvKEbt7GdaLq/w97sgEaNA3V/hVJ1IMpho19o96rqmH1A5j9w1uuvFBh16TUzPmc0AcAqXco0OqTNkxKpctbGYxKqaGOszljpBmFKvWsLZEOMyBO6o4NPZZy+DP47Ve8nU6HYbQoGCVy2s2HQCdVr6TWMY574kjY8O5ZWzsnVnk02yJ8gtmOScWvBROLtMm9MLItq9a0S17dxz+0CP9JnvVVg125p7J13A58x4rXXuI2bafVV7im1wjZ7S5rh3axx3WPoXlH6w8W781MEZXfekDMBIHGVzZw0zoYp7RvbG/bUZ2gQQIM7zyWddijbS57W5cTrtliWx704bh7IefYkZiN44fJQsXxW1OrySdIgZnLNGOzc3o0GC4mKrqtcDQZRoD2t5jw0Q4pdtrgBvkIgkqnwnpEGjJSt6zqf9ZlIHrEeqsqVZgY6qDBdmJGnNCUWndB5XEqThtV+rRI1G8bHVWGIk06tuTuAJVELh3BxEkmATxMq6xKgaj6TBuGSu7GDhGKfwefnJSk2vkucfBpPp3LO4O7wU+xor3DXfZY0HzK60ivaEcQ0jzC70ZpdXQzu3MkrO3UfytFnb/HZRdOK81Gt5BZlWGNXHWVXP4E6eAVet+KPGCRmnK5NiK5K7CSsELbD2Q09+qhXb8zlNtSCwTw96jPYc0ASq/IxGpyTpudApFSycNdBzKlCgWMDygr3QcIOnzQbCeodAaOWxp/ifVd/7kf7VdVTGoHn/AMqu6G0clhbt/C4/6qj3fNWVamOK5mT7mbYdIq7l5Om/cP4/NRDT5+nBTq54BRiFSxhohQMepk21QNGpy+gIJViQqvpLUIpNDZlz4049k6fBRXeuyzHHlJJnk+M3TTNMtOamTlcDprGYObHvngqVyn4s2K1Ucqjx6OI+SguXRxY+EK/f932Y8krk2CuLqSsELnCLV8ukGHAhTejtk4VZc0wOauLSuxwGUjwVjTCySyvaovUFok0wsnjrDSqEDY9rzWsprL9OKrKeV5OpGjeJHOOXehhaUtkyK1obu6RqhtWnqdA4DcFSa18LdjS9w6yNJOyxrMcrAEU3ZAd439Tt5QoTiXGXEkniSST5lWufgVQ8mxr9K6RBLmOc+I7JhvmT+SzmIY1WLCxrixh3a0kT+s7d3ht3KM1qj1tTCRtjJEM0tJVlgp7Lo3a4HyOnyUeo1SMBqhlYA+y/smdtdp89PNDvQ6dOzbYTiBeAyo7sHeRJB5KWcOex36N8A7EEQR3SqavhLm6s1bv3jy4oKV7UADQ4xPNZJYnF6N0MqfZfVLWsYa+rmaTsDoqzpliIpta2nJIysLo0EAujx0Pqm23VVxygmToAD81KxzCMtjU4lpY+f84B9xKOPE2+TFzZVxpGfsce1GdmxElv5H81usBx62q3BcajWDIGtFTsSeWunvXldMQVKaVteSUls56gl0eudHrgCtVoE6Ekt5a8l3Hrs9m1o7n2o4BeVW1d1MyxzmEcWktPuVvhXSetRqdYctQnfrBJ8nDUH1Q5Lly/tk4uqL7pBRDHtpj7LRPiqmE3c44Kzy94LS7zA80YcDst2KScezLNNMNBCKVxxVgpYWLgW5TwOhTlSoWnM3moFncZXa6g7qy7IB5Ez4Kt9hQ6+8a9na0VbaAF/aII4Ll4zKd/DkVHaddR6KUE916Oj+aUANuqb7xPzUi5dAUToyf5pbj+4pf/AIaiv6nBcqb2zdHpEOoUEI1xyqCNQmcQoBzQPMeMqtxTpNQoyM2dw+yzX1OwTGH9LaFeGGab9gHxB8HDTyMKUwnk+Nt/nFf/ABqv7Ryr3K06QiLq5/x637Ryq3FdVdIxvsCEl2UlCE2m9zSSDBB1WtwfGG1IadHRqszcN6xvWN32ePmo9uHFwDd+5VuCmtjqTiz0umV5n06qkXtQk6AUx4DI06eZK1tvfkAMzDrQPI9yynTiv1jmvczK8dh34hqWny19VnjjaZbyRSju2TrVX0Kkaeh71Nt6kohH3GAo7SNSfBPVELG6aqEAeE2WR4/Dkn+qHAQheFCHpOA1utpNdtmaD4GNVExyxk9kdriR8xxKHoJWDqBE60nGf1Xdpp8NXDyU3Ab1tcuLjBJJiC49wga93krKtbLsYPR6i1rg14h7tnHj+Hu+cK46TUIsbo/3fzCz9/bOqVHNaS3JrI0cHAy3floVoMSvOuwuu6If1bmvHJ7NXeRgEdzgg410SfZ5HkO8J9oUi3otNOXPh51Y2AQRJDszp01jYHdQ4J32GwHHxVSlYMmGeNJy8/lfh/w0PpFC52hSp7Jio6FIw64LagbPZdIjvgkH3KKXI7ATWb3Gf/VybHakhJ/azRSuFKVwldIxnCFNtLv7LoI71CKElKwlxcMa8dpwAHJMUbAPcGsJ148hzUG3pF7mtHEwtrApMmnSnQDSAfOd1j9Tn+lpds1emwfVdvpGxtcYo29vTaXZiyjTbDebaYBBdtwTGG4n9YBqRAmBvrA135E7rEMw2tV/SVD1VKAS48j93mTwTWM9ICGCjSmnRaI/E4fiPM8u/WVz1yfZucYVUezW4x0npUZaz9I/k09kH8TvkPcsPjXSSrVkPfDfuMlo8wNT5rP1L1x7h3clGeVrw4VJWzHknwdD1a85BRzcu4OI8DB8iEDim3FaliivBS5yYNRxJJJJJ3J1JPMnimXJxxTTiiwApJJIELtlu6n226gEh4T5ytYX0hObf8KnW1QCs9h2cAVEv7Z1B2dnsH2hwVClbp/9LWqKkPMzJnmn8QxBj7d7agDiGnI4bh2w96euKTatM9UYdBOXvjgsvVcMggjtax3g/kUcuTpUTHDt2R2Up3/jxSMtcD6+HzT1IIq9OR8FUiwfmQuEafBM2j9PBPhQgQdIlC4LjNCR5j5j+OaNQhoeg+Y1KjGGHGnmGgIc1py1G+Ye13/jWnwC16u6eWiAYLhwnjCw3R6+NC5o1h9moMw+8x3Ze3zDivWLe3HWOqDUO1B5tOoVsC3EthXFh1lUvHECe4jj70ZwjLRuAft03COE5SJ8dvRWFF4bPJWYaHUp5tPwRY2ReT5xnQeE/mpNxTDHuYHB4Gzm6tcOBHrtwTGWIHLRFS5clRRS3Y252qKrUytlA4apm/OgCIDtCSJPFTcIqDrtTGhA8dI+ajUxomaLe1m+7t4poummLJWqNghlcBnVJdExCJQkrpTdRwAJJgBAJa4E0Zy48PmtDWvjl0jv1+MrMYC4Fud2zthxAB08/wA1fYcxhPaBIBkTIE8Oz+a4nqZcsjkdr0seMEhipTrwHOk0xqANXtZybmIA/JZfEXuc4mTBJLQeA4ea1eP42MvVtI10dHALIVHSSYhH02N5JWxPUyjjWuwIhA4oim3Lr1RyuwHFNuRuTTkBgSU24oiEDglYTiS4klCXl9eAVWVGmRGq0lMtqM5hwVVUwim7YR4J2wtalHRpzN5HdZZOLSouSaZSXlA0qhb6HuWZrth5HevRMas+sbmGjmjWeS85qVMzieZTympRXyCKpsk0wn0xTT0pEORmdl8cDqpDSo9cag8inGvUIPOEjvB0SDkJrABR7etJM8dR81CEwniN9x4jZe1YLUD7ei9uzqTI8MoC8Ulet/R3XzYfSndjqrPIVHED0IVkHstxPZdv2IVrg75plp3bPof+VVvcn8Luf0hbzb8D+Sdl2RXE8IuRDnfrO+JQnTXy/JO3wirUHKpUHo8hM1Dp3qgyHCNVEvTqpIfxXLdreuYXxkaQ5wIzBwBBykcZUIADou2/sruJVqf9GHaQOAEDiRuXd6Gi7RQhPw7EyCGP9nYHlynuV3KyVeroRp75VlYYyDDXwIAEzvHMELTiy1qRRkx+UXDnxqs9ieIZzA9kbd/eV3EcRLuyNG+8+Kq3uS5cvLSDjx1tmu6L4gMoZIls7+OhHkfcrzEHnSHcPd3rzFlUtMjQq2s8Qq1Jaa7GDnUkehDSsjxW7NcclKizxK8LCHZSWTDnDgeCMVARI1B2TlnXosp9W54qNg53fZM6kyVX4ayGuyz1eY9Xm0dl71rwe32mbPv3Etzk05yMlNuWgoAcUDiukoErCSLejOpTNyRPcNlLqOgeQVbUdufRVjBapKPJ5pIWGi7pYjXG7SfJS6d9cO2bCrLbF3t3hys6OPt4tKqcX/iPa+SNjra7aDnvdvDSBydoZ/jishnjYSr/AKVY31obSZIaO07vPAeW/ms/TbxS/qOiTTa47ujwhGWEbOPnBTTKqcL0AjdRx0nnoRxRF0BDVagqHggQ4JcVNNDQRuNvFDa0wBKt+j2Hi5uqNuXFoqPylw3AgnT0RIVlN0hei/Rdd/oK9P7tUO8nsaPjTK07PoRt5J+s1te5n7qu+jv0X0bQ1CyvUd1gaDmDfsl0EQPxFGL2PB07ZVvemLS4y12d5j10+a2buhjD/Su9Amv+hKch3XPkdzVZyRc8kaPnLFf+/W/xq37Ryjgr3S5+ha3e97zc1pe5ziIpxLnFxA070y76D7f+1VvSn+6qjMeHEdkHhJHmNfgVyV7k36EKGXL9arRM+zT3iOS4foPt/wC1VvSn+ShDwKuio1TpAJXuzvoItj/9qv6U/wB1dH0FW231uv6Ux/tUIeIudO4179UyQBqN+a94b9B1sBAua3pT/dQO+g22/tNf0p/uqEPA3FMvcvfK30G2wBIua8weFPl+qvB72jkqPZM5HubPPK4j5KIIwkkpmG2RqO19ke0fkO9OlehW6DwzDzU7R0aPUnkFfRAgbDZEAAABoBoEDitMYqKM8pNguKbcuucgJTAOOXKR7QXCUIdrKRhRLrnT4eCgOE+qHr3cT4cPLxUZ1z3lZ/rLwjQsLJnVHkuqB9aPMriH1PwH6L+SWEYKANKcaw9yu5Ip4spq7pcfE/FdDpIHDRSKlg6TtueKVOzcCCY0In1VLLUTWBsuGVmgP2R3fmnXVW5QMlPQmT1bZjhqrYYnTDHBrdTHAKtdd1onreySRl0mNDJ0219yr2xmqNAcJp0qdv1lJrqrz1lRoAblotElmn2jpqe9BSxS7rui1p0LWjsGspU9B+J5aS4+iqri+JLIe4wADJ35/FXVtj1GmABMJJykvtLcai/uHauA1ajSK/U547NWmAx+bgKjQ0B7feOHJWPQbouaNzRq1jLw8ZWtOjZ4k8T7lT3XSCm/7wG4jn3q66H9IBUuaVMkkl4jyVTeSi2sXZ7uHrrXKPmRNetBlJIchqVQ3UmOGvMpsOUe/t+sZlmNQfTZGyEtlw07OB/4RiqDOu26paWFlogO5k95JkyidZ6mHAOPjyhC2Si3dVAEkoHXAH2v4Kp6eHHSahOkblSLizDntfmhzQAOWh4hS2SiwNcadrdFn71TvwyQe1JkETMCCT80VpaOa+S4loaANftcSpbCW3WLhemcyEuRsA652h8Cvj3pA2Lq4HKtV/aOX15O6+TulVAC8udf6apw/EVEyMgYdZmo6Nmj2j8h3rSU6YaA1ogBU9riDabcob4nmeZTv8rjktMJRSKZxk2WLim3FQf5Vb3oTibe9P8AUiJwkTEDioZxJvegOIt70OaJwZMKAlRDfjvQm9Hel5oPFj2bVzee3ceB9UNRgcz8Q3+cqM64BM6oX3E5t9Vmcfdo1KXtQ3ISQz3lJNQObOZjzXQ48z6pJIihNf3pzrEkkGETXlEXJJJSBNcu50klCBtK0v0en+f0P1kkkH0FH0lnQPrZY4pJJbICL0cj6JC+HI+i6kpYRwXWkwfRNVHjcg811JSwDYDOToRZG/dOiSShA23MaZSl9akGGnT3pJKWQb+u8MpnijbcTGh19ySSlkHQV8sdNBF/dD++f+aSSZEKFxQpJJyClcSSRFEkkkoASSSShBJJJKEEkkko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5716" name="AutoShape 4" descr="data:image/jpeg;base64,/9j/4AAQSkZJRgABAQAAAQABAAD/2wCEAAkGBxQTEhQSEhQVFhQVFRQXFBcVFBQUFRUUFRQWFxUVFBQYHCggGBolHBQUITEhJSkrLi4uFx8zODMsNygtLisBCgoKDg0OGxAQGiwkHyQsLCwsLCwsLCw0LCwsLCwsLCwsLCwsLCwsLCwtLCwsLCwsLCwsLCwsLCwsLCwsLCwsLP/AABEIALgBEQMBIgACEQEDEQH/xAAcAAABBQEBAQAAAAAAAAAAAAACAAMEBQYBBwj/xABHEAABAwIEAgcEBgULBAMAAAABAAIRAwQFEiExQVEGEyJhcYGRMqGxwQcUQlJi0SNys9LwFSRDU1Rjc4KSwuEWM4OiNESy/8QAGgEAAgMBAQAAAAAAAAAAAAAAAQIAAwQFBv/EACoRAAICAgIBAwMEAwEAAAAAAAABAhEDIRIxQQQiURMyYXGBsfBSofEj/9oADAMBAAIRAxEAPwDyYIwFOpYdDc9TQcBxKiQr00yliCMIqNEuMNEqwZZsZrUdr90I2kCiExs7KXRsKh2afPRPfXwNKbAO86lA+7ed3Hy0R9wND7MJfxLR5p7+RXji31VfJO5Pqru9s3vDMgOjddUG2mtk0yEcKqDhPgVHfRc32gR4hWrbJ7G5jVAPKU1TxRw0dDh3hFSk+tgaRXBErQMoVdv0bvco91h7qep1HMbJ1JdCtENFC7CsMOw3rgQ09scDxTNpbYErK9KE9XtnMOVwIKDKitgAhchHlSIUIBCRCLKlChAIXIRwuQoQAoYThCEhAI24ISE4WoSEKIMkIHBPEIHNQChhwQEJ4hNuCDGGXBCBqnSE2QlYR+qFGDSeHFS9xPGEyHlpjgkHF1CSd60LiXYR3E7svP4Rt3oLO0L9dmjcp7J1r9NGN+AUhl0w/o4hmwPfzRWlSA9vY3Uuw0ZaQgcXcSou6fqWTg4NAmdjzU1lFlLV/afy4BOml0K7fZGtrF79hpzOgU4Yexv/AHKg8Ao1e+e7jA5DRMtCapP8C2kWQNuODiri6vKbMmjgC3htCz9O1eRow+itsYtahFMBpIDeSSUVaVjJuuht1vRqEkPIJ5jRM1cKcCILSDxlRKlc0xBEE8wpFoXOaAePL4KnNneLSZZjxc9skUsHJ+0Ce4Ej1TmerQ0dD2fd1U6zcGmOXBWVxRzMnSO+fiFz5esyt7Zrj6eFGRrXFJ7uxLHcWO/2u2KOzrupvDm7g/wE9e4O5x2mTy+cLrrZzRLhDmmDyPKeR2W7B6tSXGZmzemcfdE2X1eneUg6O1HmCqK0wjtPt3jtbsdzVrhA0Faj/wCRnzVtcsDiyqN2nXmjzcHxXX8C8VLZ5vc0CxxY4agppbHpjhsltRu50KyVWmWkg7hbMc+cbM848XQ2uQiSVggC4jXCFCAEICE4QuEKBGyhKcIQlAg0UDgniEBCDCMOCbcFIcEqVu57gxjXOcdmtBJPkErGREcjtLKpVdkptLnd2wHMnYDxWywjoK4w65OUf1bSC7/M7YeU+IWptrKnSbkpMDW8hx7ydye8rLk9RFdbLo42+zzTEcFq0ABVAIIEOaSWg/dJjQqvqMnTjC3HTm+y030gDPYk8BDmu8+CwzKs7xKONylG2B0nSI2Q8ikpebvCSeyDt04NApt/zHmVHpUySANygmdeasrMdWzrD7R0b+ab7UL2ywo120wKTjLiN/uquurVzXa6zseajZiTJ3K0Vg8MY0Vtz7M8OSWuGw/dohW+HADNVOUcuJT/ANfYzSkweJ3UbEmPDu2ZB2PCO5cs7Vz9mz37BPSatsW90h44lVP2o8ArHFbyo0shxHYCjtwxrfbqtHcFYYraUyWzUghmmm6VuFrQUpUZe9unVXhztY0HgrWk9zBAGsear7C3GcF2oBEeJWrt6bXOBieBC5OaVuzpYYETDg4nYD4+a1FC3Dm67Bds8NZMwR/p+atvqLQInwlqyuSNsYJEBlJgEAaql6R0DGYAQRlcPGcp9dP8xWnrUWt4k+g9ypMXMA+BiefAoRew5UnEzHRjFXUXc2zBW+qjMzPT5bLzKzYczgOJJb5aj5rfYPcl1FtRmpAhzfBdde6Cl56OM/bJoLHdbcHYgt9ZWe6WWOXJUA9oCfFaHHLoPoDLxe0EctVzpRbza/qgFPilxa/USatM8+hchEkuiZAIShdKRKhASEBCMoYQIBC4QnChKARy1sKtWeqpVKkb5GOfE7TlBhXth0CvKurmNpN51HQf9DZPrC2v0P8A/wAW4/xvjTZ+S17wseXPKLcUaIYk1bPP7H6NaLNa9V9Q8mjq2ee7j5EK+tsNpUG5aNNrBxyjU/rHc+au6wVRVuhncyCMo1MaEkTDeZjVY55JS7ZeopdEa4MCSohEkeSfGpJ1jhPy4fHxTVSoGy87NBcfISkG7MvjVel1jyKJuDnBy7MBA+046Rw2OsLB49ZOpVSHNa0vHWBjSXBgc50Mk7kQt3hlcOpVqQJFR+ctMEhriIL+QIgRK83qPLu0SSTqSTJPiSj6Tk/UZFeo63bv4fwl+1lWRVFX2NQkiSXTKSVa0szg3mVLxGrLso2boFzCG6ud91pUfcyotyJ4J+FUASXu9lmvmgua5e4uPl3BSKgyUGji8yfBcw7Dn1T2RpOpRTW5MD+CzwiHsIrewNieaHFKz2HI3ss4RxHitCMBY5jWEmAOHNNU8DcQab9WfZPEKhZY3ZY4OqMi0SVcYzIc2P6taGlhFKhTJ0LuZUu1bRrsI7JJaWmNwCIKmTMpLS0SGOn2ed0anbDY2K0FpcCmWuPIeapKbDTcaThqyQTxGUwVorG3bXbvBGhXNydbOljW9Ha/SdnAOPhkmOcZgU9h3SCrUlrC4xvpJjfnomaeAsYSI1Ig9nWORcdI8la9H7WnTrACDmDgdu6PmqpKFaNEOd7KN/THKe00u11dMDfwJ4Kb/wBQCscpZB257p6rhDMzsrZgmRAka8J3TrLFjGl7hEDQH2u8koNwrSA1O9sobKhluGk7Zi33GPirno9ddTcPpH2XHRU10+HNcPvT5gqxu6Ga6p/iAPmuvggvpb83/o5OeX/prwX2O2J7L2bZgXDz3UjpIYtneA+Cew+6D5pv9ppgjmOBVf0xeerbTbu9wCSNuUYvwCVU2jEVLUhjXnZ2yYWl6UW3V0qLOQ+SzRXQxy5KzLJU6OQhIRQknFBhE2gTrwUmxtsx12BU3ESGjKPNK2EphSRZB3lPObOvuQTrv5BQh6f9FbcttXHOuP2bVrKrSdjHlKy/0Y0otKjvvV3R5U6Y/Nat2m65mb72bcf2orLphnQTHEn89B5BQqluNS7X4f8APmrSu/l+QVZcP8/gFQxxiood7QzU3iY7J17uKmAk/wAb+Cj4iIoVTt2CPVCPYyu9dmWo1KYtajc/VZw9udxDS4x2chzaanXReYlbDpJcW4t2sZT/AE74zVC37LXTAdPMRCyDlb6DE4vJPful5/H98/HgozN2k/AC6kkt5SX1lZPFOoNJMRqmW4Y/u9VyweTTqCTsOKZoZnENBMnvKEbt7GdaLq/w97sgEaNA3V/hVJ1IMpho19o96rqmH1A5j9w1uuvFBh16TUzPmc0AcAqXco0OqTNkxKpctbGYxKqaGOszljpBmFKvWsLZEOMyBO6o4NPZZy+DP47Ve8nU6HYbQoGCVy2s2HQCdVr6TWMY574kjY8O5ZWzsnVnk02yJ8gtmOScWvBROLtMm9MLItq9a0S17dxz+0CP9JnvVVg125p7J13A58x4rXXuI2bafVV7im1wjZ7S5rh3axx3WPoXlH6w8W781MEZXfekDMBIHGVzZw0zoYp7RvbG/bUZ2gQQIM7zyWddijbS57W5cTrtliWx704bh7IefYkZiN44fJQsXxW1OrySdIgZnLNGOzc3o0GC4mKrqtcDQZRoD2t5jw0Q4pdtrgBvkIgkqnwnpEGjJSt6zqf9ZlIHrEeqsqVZgY6qDBdmJGnNCUWndB5XEqThtV+rRI1G8bHVWGIk06tuTuAJVELh3BxEkmATxMq6xKgaj6TBuGSu7GDhGKfwefnJSk2vkucfBpPp3LO4O7wU+xor3DXfZY0HzK60ivaEcQ0jzC70ZpdXQzu3MkrO3UfytFnb/HZRdOK81Gt5BZlWGNXHWVXP4E6eAVet+KPGCRmnK5NiK5K7CSsELbD2Q09+qhXb8zlNtSCwTw96jPYc0ASq/IxGpyTpudApFSycNdBzKlCgWMDygr3QcIOnzQbCeodAaOWxp/ifVd/7kf7VdVTGoHn/AMqu6G0clhbt/C4/6qj3fNWVamOK5mT7mbYdIq7l5Om/cP4/NRDT5+nBTq54BRiFSxhohQMepk21QNGpy+gIJViQqvpLUIpNDZlz4049k6fBRXeuyzHHlJJnk+M3TTNMtOamTlcDprGYObHvngqVyn4s2K1Ucqjx6OI+SguXRxY+EK/f932Y8krk2CuLqSsELnCLV8ukGHAhTejtk4VZc0wOauLSuxwGUjwVjTCySyvaovUFok0wsnjrDSqEDY9rzWsprL9OKrKeV5OpGjeJHOOXehhaUtkyK1obu6RqhtWnqdA4DcFSa18LdjS9w6yNJOyxrMcrAEU3ZAd439Tt5QoTiXGXEkniSST5lWufgVQ8mxr9K6RBLmOc+I7JhvmT+SzmIY1WLCxrixh3a0kT+s7d3ht3KM1qj1tTCRtjJEM0tJVlgp7Lo3a4HyOnyUeo1SMBqhlYA+y/smdtdp89PNDvQ6dOzbYTiBeAyo7sHeRJB5KWcOex36N8A7EEQR3SqavhLm6s1bv3jy4oKV7UADQ4xPNZJYnF6N0MqfZfVLWsYa+rmaTsDoqzpliIpta2nJIysLo0EAujx0Pqm23VVxygmToAD81KxzCMtjU4lpY+f84B9xKOPE2+TFzZVxpGfsce1GdmxElv5H81usBx62q3BcajWDIGtFTsSeWunvXldMQVKaVteSUls56gl0eudHrgCtVoE6Ekt5a8l3Hrs9m1o7n2o4BeVW1d1MyxzmEcWktPuVvhXSetRqdYctQnfrBJ8nDUH1Q5Lly/tk4uqL7pBRDHtpj7LRPiqmE3c44Kzy94LS7zA80YcDst2KScezLNNMNBCKVxxVgpYWLgW5TwOhTlSoWnM3moFncZXa6g7qy7IB5Ez4Kt9hQ6+8a9na0VbaAF/aII4Ll4zKd/DkVHaddR6KUE916Oj+aUANuqb7xPzUi5dAUToyf5pbj+4pf/AIaiv6nBcqb2zdHpEOoUEI1xyqCNQmcQoBzQPMeMqtxTpNQoyM2dw+yzX1OwTGH9LaFeGGab9gHxB8HDTyMKUwnk+Nt/nFf/ABqv7Ryr3K06QiLq5/x637Ryq3FdVdIxvsCEl2UlCE2m9zSSDBB1WtwfGG1IadHRqszcN6xvWN32ePmo9uHFwDd+5VuCmtjqTiz0umV5n06qkXtQk6AUx4DI06eZK1tvfkAMzDrQPI9yynTiv1jmvczK8dh34hqWny19VnjjaZbyRSju2TrVX0Kkaeh71Nt6kohH3GAo7SNSfBPVELG6aqEAeE2WR4/Dkn+qHAQheFCHpOA1utpNdtmaD4GNVExyxk9kdriR8xxKHoJWDqBE60nGf1Xdpp8NXDyU3Ab1tcuLjBJJiC49wga93krKtbLsYPR6i1rg14h7tnHj+Hu+cK46TUIsbo/3fzCz9/bOqVHNaS3JrI0cHAy3floVoMSvOuwuu6If1bmvHJ7NXeRgEdzgg410SfZ5HkO8J9oUi3otNOXPh51Y2AQRJDszp01jYHdQ4J32GwHHxVSlYMmGeNJy8/lfh/w0PpFC52hSp7Jio6FIw64LagbPZdIjvgkH3KKXI7ATWb3Gf/VybHakhJ/azRSuFKVwldIxnCFNtLv7LoI71CKElKwlxcMa8dpwAHJMUbAPcGsJ148hzUG3pF7mtHEwtrApMmnSnQDSAfOd1j9Tn+lpds1emwfVdvpGxtcYo29vTaXZiyjTbDebaYBBdtwTGG4n9YBqRAmBvrA135E7rEMw2tV/SVD1VKAS48j93mTwTWM9ICGCjSmnRaI/E4fiPM8u/WVz1yfZucYVUezW4x0npUZaz9I/k09kH8TvkPcsPjXSSrVkPfDfuMlo8wNT5rP1L1x7h3clGeVrw4VJWzHknwdD1a85BRzcu4OI8DB8iEDim3FaliivBS5yYNRxJJJJJ3J1JPMnimXJxxTTiiwApJJIELtlu6n226gEh4T5ytYX0hObf8KnW1QCs9h2cAVEv7Z1B2dnsH2hwVClbp/9LWqKkPMzJnmn8QxBj7d7agDiGnI4bh2w96euKTatM9UYdBOXvjgsvVcMggjtax3g/kUcuTpUTHDt2R2Up3/jxSMtcD6+HzT1IIq9OR8FUiwfmQuEafBM2j9PBPhQgQdIlC4LjNCR5j5j+OaNQhoeg+Y1KjGGHGnmGgIc1py1G+Ye13/jWnwC16u6eWiAYLhwnjCw3R6+NC5o1h9moMw+8x3Ze3zDivWLe3HWOqDUO1B5tOoVsC3EthXFh1lUvHECe4jj70ZwjLRuAft03COE5SJ8dvRWFF4bPJWYaHUp5tPwRY2ReT5xnQeE/mpNxTDHuYHB4Gzm6tcOBHrtwTGWIHLRFS5clRRS3Y252qKrUytlA4apm/OgCIDtCSJPFTcIqDrtTGhA8dI+ajUxomaLe1m+7t4poummLJWqNghlcBnVJdExCJQkrpTdRwAJJgBAJa4E0Zy48PmtDWvjl0jv1+MrMYC4Fud2zthxAB08/wA1fYcxhPaBIBkTIE8Oz+a4nqZcsjkdr0seMEhipTrwHOk0xqANXtZybmIA/JZfEXuc4mTBJLQeA4ea1eP42MvVtI10dHALIVHSSYhH02N5JWxPUyjjWuwIhA4oim3Lr1RyuwHFNuRuTTkBgSU24oiEDglYTiS4klCXl9eAVWVGmRGq0lMtqM5hwVVUwim7YR4J2wtalHRpzN5HdZZOLSouSaZSXlA0qhb6HuWZrth5HevRMas+sbmGjmjWeS85qVMzieZTympRXyCKpsk0wn0xTT0pEORmdl8cDqpDSo9cag8inGvUIPOEjvB0SDkJrABR7etJM8dR81CEwniN9x4jZe1YLUD7ei9uzqTI8MoC8Ulet/R3XzYfSndjqrPIVHED0IVkHstxPZdv2IVrg75plp3bPof+VVvcn8Luf0hbzb8D+Sdl2RXE8IuRDnfrO+JQnTXy/JO3wirUHKpUHo8hM1Dp3qgyHCNVEvTqpIfxXLdreuYXxkaQ5wIzBwBBykcZUIADou2/sruJVqf9GHaQOAEDiRuXd6Gi7RQhPw7EyCGP9nYHlynuV3KyVeroRp75VlYYyDDXwIAEzvHMELTiy1qRRkx+UXDnxqs9ieIZzA9kbd/eV3EcRLuyNG+8+Kq3uS5cvLSDjx1tmu6L4gMoZIls7+OhHkfcrzEHnSHcPd3rzFlUtMjQq2s8Qq1Jaa7GDnUkehDSsjxW7NcclKizxK8LCHZSWTDnDgeCMVARI1B2TlnXosp9W54qNg53fZM6kyVX4ayGuyz1eY9Xm0dl71rwe32mbPv3Etzk05yMlNuWgoAcUDiukoErCSLejOpTNyRPcNlLqOgeQVbUdufRVjBapKPJ5pIWGi7pYjXG7SfJS6d9cO2bCrLbF3t3hys6OPt4tKqcX/iPa+SNjra7aDnvdvDSBydoZ/jishnjYSr/AKVY31obSZIaO07vPAeW/ms/TbxS/qOiTTa47ujwhGWEbOPnBTTKqcL0AjdRx0nnoRxRF0BDVagqHggQ4JcVNNDQRuNvFDa0wBKt+j2Hi5uqNuXFoqPylw3AgnT0RIVlN0hei/Rdd/oK9P7tUO8nsaPjTK07PoRt5J+s1te5n7qu+jv0X0bQ1CyvUd1gaDmDfsl0EQPxFGL2PB07ZVvemLS4y12d5j10+a2buhjD/Su9Amv+hKch3XPkdzVZyRc8kaPnLFf+/W/xq37Ryjgr3S5+ha3e97zc1pe5ziIpxLnFxA070y76D7f+1VvSn+6qjMeHEdkHhJHmNfgVyV7k36EKGXL9arRM+zT3iOS4foPt/wC1VvSn+ShDwKuio1TpAJXuzvoItj/9qv6U/wB1dH0FW231uv6Ux/tUIeIudO4179UyQBqN+a94b9B1sBAua3pT/dQO+g22/tNf0p/uqEPA3FMvcvfK30G2wBIua8weFPl+qvB72jkqPZM5HubPPK4j5KIIwkkpmG2RqO19ke0fkO9OlehW6DwzDzU7R0aPUnkFfRAgbDZEAAABoBoEDitMYqKM8pNguKbcuucgJTAOOXKR7QXCUIdrKRhRLrnT4eCgOE+qHr3cT4cPLxUZ1z3lZ/rLwjQsLJnVHkuqB9aPMriH1PwH6L+SWEYKANKcaw9yu5Ip4spq7pcfE/FdDpIHDRSKlg6TtueKVOzcCCY0In1VLLUTWBsuGVmgP2R3fmnXVW5QMlPQmT1bZjhqrYYnTDHBrdTHAKtdd1onreySRl0mNDJ0219yr2xmqNAcJp0qdv1lJrqrz1lRoAblotElmn2jpqe9BSxS7rui1p0LWjsGspU9B+J5aS4+iqri+JLIe4wADJ35/FXVtj1GmABMJJykvtLcai/uHauA1ajSK/U547NWmAx+bgKjQ0B7feOHJWPQbouaNzRq1jLw8ZWtOjZ4k8T7lT3XSCm/7wG4jn3q66H9IBUuaVMkkl4jyVTeSi2sXZ7uHrrXKPmRNetBlJIchqVQ3UmOGvMpsOUe/t+sZlmNQfTZGyEtlw07OB/4RiqDOu26paWFlogO5k95JkyidZ6mHAOPjyhC2Si3dVAEkoHXAH2v4Kp6eHHSahOkblSLizDntfmhzQAOWh4hS2SiwNcadrdFn71TvwyQe1JkETMCCT80VpaOa+S4loaANftcSpbCW3WLhemcyEuRsA652h8Cvj3pA2Lq4HKtV/aOX15O6+TulVAC8udf6apw/EVEyMgYdZmo6Nmj2j8h3rSU6YaA1ogBU9riDabcob4nmeZTv8rjktMJRSKZxk2WLim3FQf5Vb3oTibe9P8AUiJwkTEDioZxJvegOIt70OaJwZMKAlRDfjvQm9Hel5oPFj2bVzee3ceB9UNRgcz8Q3+cqM64BM6oX3E5t9Vmcfdo1KXtQ3ISQz3lJNQObOZjzXQ48z6pJIihNf3pzrEkkGETXlEXJJJSBNcu50klCBtK0v0en+f0P1kkkH0FH0lnQPrZY4pJJbICL0cj6JC+HI+i6kpYRwXWkwfRNVHjcg811JSwDYDOToRZG/dOiSShA23MaZSl9akGGnT3pJKWQb+u8MpnijbcTGh19ySSlkHQV8sdNBF/dD++f+aSSZEKFxQpJJyClcSSRFEkkkoASSSShBJJJKEEkkko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15718" name="Picture 6" descr="https://encrypted-tbn1.gstatic.com/images?q=tbn:ANd9GcT2SgVmtDjIQ_kWVpvL4ciRKI_bmJm8GSeFNW_MxhHaEuUihCi1"/>
          <p:cNvPicPr>
            <a:picLocks noChangeAspect="1" noChangeArrowheads="1"/>
          </p:cNvPicPr>
          <p:nvPr/>
        </p:nvPicPr>
        <p:blipFill>
          <a:blip r:embed="rId2" cstate="print"/>
          <a:srcRect/>
          <a:stretch>
            <a:fillRect/>
          </a:stretch>
        </p:blipFill>
        <p:spPr bwMode="auto">
          <a:xfrm>
            <a:off x="1295400" y="2895600"/>
            <a:ext cx="6696744" cy="3600400"/>
          </a:xfrm>
          <a:prstGeom prst="rect">
            <a:avLst/>
          </a:prstGeom>
          <a:noFill/>
        </p:spPr>
      </p:pic>
      <p:sp>
        <p:nvSpPr>
          <p:cNvPr id="115719" name="Rectangle 7"/>
          <p:cNvSpPr>
            <a:spLocks noChangeArrowheads="1"/>
          </p:cNvSpPr>
          <p:nvPr/>
        </p:nvSpPr>
        <p:spPr bwMode="auto">
          <a:xfrm>
            <a:off x="395536" y="103117"/>
            <a:ext cx="82809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1" u="none" strike="noStrike" cap="none" normalizeH="0" baseline="0" dirty="0" smtClean="0">
                <a:ln>
                  <a:noFill/>
                </a:ln>
                <a:effectLst/>
                <a:latin typeface="Calibri" pitchFamily="34" charset="0"/>
                <a:ea typeface="Calibri" pitchFamily="34" charset="0"/>
                <a:cs typeface="Times New Roman" pitchFamily="18" charset="0"/>
              </a:rPr>
              <a:t>If you were to bench-mark the findings of the recent United Nations Commission of Inquiry into the abuse of human rights in North Korea, against the thirty articles set out in the 1948 Universal Declaration of Human Rights, it would be difficult to find a single article which Kim Jong-un’s regime does not breach.</a:t>
            </a:r>
            <a:r>
              <a:rPr kumimoji="0" lang="en-GB" sz="28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755576" y="3880458"/>
            <a:ext cx="74168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In paragraphs 26-31 the COI state: </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there is almost a complete denial of the right to freedom of thought, conscience and religion</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 that religious faith has been supplanted by a cult of </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absolute obedience to the Supreme Leader</a:t>
            </a:r>
            <a:r>
              <a:rPr kumimoji="0" lang="en-GB" sz="2400" b="0" i="1" u="none" strike="noStrike" cap="none" normalizeH="0" baseline="0" dirty="0" smtClean="0">
                <a:ln>
                  <a:noFill/>
                </a:ln>
                <a:effectLst/>
                <a:latin typeface="Calibri"/>
                <a:ea typeface="Calibri" pitchFamily="34" charset="0"/>
                <a:cs typeface="Times New Roman" pitchFamily="18" charset="0"/>
              </a:rPr>
              <a:t>”  </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and </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the State considers the spread of Christianity a particularly serious threat.</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effectLst/>
              <a:latin typeface="Arial" pitchFamily="34" charset="0"/>
              <a:cs typeface="Arial" pitchFamily="34" charset="0"/>
            </a:endParaRPr>
          </a:p>
        </p:txBody>
      </p:sp>
      <p:pic>
        <p:nvPicPr>
          <p:cNvPr id="117763" name="Picture 3" descr="https://encrypted-tbn2.gstatic.com/images?q=tbn:ANd9GcShczOa5Jc4Mw2d2SqH-04OFcdzD4kEtJVyMvHlLhxiTL9FpDw5Eg"/>
          <p:cNvPicPr>
            <a:picLocks noChangeAspect="1" noChangeArrowheads="1"/>
          </p:cNvPicPr>
          <p:nvPr/>
        </p:nvPicPr>
        <p:blipFill>
          <a:blip r:embed="rId2" cstate="print"/>
          <a:srcRect/>
          <a:stretch>
            <a:fillRect/>
          </a:stretch>
        </p:blipFill>
        <p:spPr bwMode="auto">
          <a:xfrm>
            <a:off x="1115616" y="548680"/>
            <a:ext cx="6264696" cy="324036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899592" y="1358285"/>
            <a:ext cx="7200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the gravity, scale and nature of these violations reveal a State that does not have any parallel in the contemporary world</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a:t>
            </a:r>
            <a:r>
              <a:rPr kumimoji="0" lang="en-GB" sz="2400" b="0" i="1" u="none" strike="noStrike" cap="none" normalizeH="0" baseline="0" dirty="0" smtClean="0">
                <a:ln>
                  <a:noFill/>
                </a:ln>
                <a:effectLst/>
                <a:latin typeface="Calibri"/>
                <a:ea typeface="Calibri" pitchFamily="34" charset="0"/>
                <a:cs typeface="Times New Roman" pitchFamily="18" charset="0"/>
              </a:rPr>
              <a:t> </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These</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unspeakable atrocities</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 , include </a:t>
            </a:r>
            <a:r>
              <a:rPr kumimoji="0" lang="en-GB" sz="2400" b="0" i="1" u="none" strike="noStrike" cap="none" normalizeH="0" baseline="0" dirty="0" smtClean="0">
                <a:ln>
                  <a:noFill/>
                </a:ln>
                <a:effectLst/>
                <a:latin typeface="Calibri"/>
                <a:ea typeface="Calibri" pitchFamily="34" charset="0"/>
                <a:cs typeface="Times New Roman" pitchFamily="18" charset="0"/>
              </a:rPr>
              <a:t>“</a:t>
            </a: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extermination, murder, enslavement, torture, imprisonment, rape, forced abortions and other sexual violence, persecution on political, religious, racial and gender grounds, the forcible transfer of populations, the enforced disappearance of persons and the inhumane act of knowingly causing prolonged starvation</a:t>
            </a:r>
            <a:r>
              <a:rPr kumimoji="0" lang="en-GB" sz="2400" b="0" i="0" u="none" strike="noStrike" cap="none" normalizeH="0" baseline="0" dirty="0" smtClean="0">
                <a:ln>
                  <a:noFill/>
                </a:ln>
                <a:effectLst/>
                <a:latin typeface="Calibri"/>
                <a:ea typeface="Calibri" pitchFamily="34" charset="0"/>
                <a:cs typeface="Times New Roman" pitchFamily="18" charset="0"/>
              </a:rPr>
              <a:t>”</a:t>
            </a:r>
            <a:r>
              <a:rPr kumimoji="0" lang="en-GB" sz="2400" b="0" i="0" u="none" strike="noStrike" cap="none" normalizeH="0" baseline="0" dirty="0" smtClean="0">
                <a:ln>
                  <a:noFill/>
                </a:ln>
                <a:effectLst/>
                <a:latin typeface="Times New Roman" pitchFamily="18" charset="0"/>
                <a:ea typeface="Calibri" pitchFamily="34" charset="0"/>
                <a:cs typeface="Times New Roman" pitchFamily="18" charset="0"/>
              </a:rPr>
              <a:t> and warrant a referral to the International Criminal Court (ICC).</a:t>
            </a:r>
            <a:endParaRPr kumimoji="0" lang="en-GB"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848872" cy="4031873"/>
          </a:xfrm>
          <a:prstGeom prst="rect">
            <a:avLst/>
          </a:prstGeom>
        </p:spPr>
        <p:txBody>
          <a:bodyPr wrap="square">
            <a:spAutoFit/>
          </a:bodyPr>
          <a:lstStyle/>
          <a:p>
            <a:r>
              <a:rPr lang="en-GB" sz="3200" dirty="0" smtClean="0"/>
              <a:t>Beyond the show churches Judge Kirby says that </a:t>
            </a:r>
            <a:r>
              <a:rPr lang="en-GB" sz="3200" i="1" dirty="0" smtClean="0"/>
              <a:t>“Christians are prohibited from practising their religion and are persecuted. People caught practising Christianity are subject to severe punishments in violation of the right to freedom of religion and the prohibition of religious discrimination”.  </a:t>
            </a:r>
            <a:endParaRPr lang="en-GB"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One of the four token, hollow and, largely fake, Potemkin-style official churches in Pyongyang where attempts are made  to fool visitors into believing that the regime permits belief in something other than its own dynastic ideology."/>
          <p:cNvPicPr>
            <a:picLocks noChangeAspect="1" noChangeArrowheads="1"/>
          </p:cNvPicPr>
          <p:nvPr/>
        </p:nvPicPr>
        <p:blipFill>
          <a:blip r:embed="rId2" cstate="print"/>
          <a:srcRect/>
          <a:stretch>
            <a:fillRect/>
          </a:stretch>
        </p:blipFill>
        <p:spPr bwMode="auto">
          <a:xfrm>
            <a:off x="971600" y="2492896"/>
            <a:ext cx="7056784" cy="4104456"/>
          </a:xfrm>
          <a:prstGeom prst="rect">
            <a:avLst/>
          </a:prstGeom>
          <a:noFill/>
        </p:spPr>
      </p:pic>
      <p:sp>
        <p:nvSpPr>
          <p:cNvPr id="3" name="Rectangle 2"/>
          <p:cNvSpPr/>
          <p:nvPr/>
        </p:nvSpPr>
        <p:spPr>
          <a:xfrm>
            <a:off x="899592" y="404664"/>
            <a:ext cx="8064896" cy="1815882"/>
          </a:xfrm>
          <a:prstGeom prst="rect">
            <a:avLst/>
          </a:prstGeom>
        </p:spPr>
        <p:txBody>
          <a:bodyPr wrap="square">
            <a:spAutoFit/>
          </a:bodyPr>
          <a:lstStyle/>
          <a:p>
            <a:r>
              <a:rPr lang="en-GB" sz="2800" dirty="0" smtClean="0"/>
              <a:t>On my third visit to North Korea I was allowed to speak to the congregation at the Changchung Catholic church and met with members of the congregations at the other churches. </a:t>
            </a:r>
            <a:endParaRPr lang="en-GB"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GB" sz="3200" dirty="0" smtClean="0"/>
              <a:t>At Anju – 80 kilometres north of Pyongyang - believers have met in the rubble of their church for 50 years</a:t>
            </a:r>
          </a:p>
        </p:txBody>
      </p:sp>
      <p:pic>
        <p:nvPicPr>
          <p:cNvPr id="49156" name="Picture 7" descr="DCP00203"/>
          <p:cNvPicPr>
            <a:picLocks noChangeAspect="1" noChangeArrowheads="1"/>
          </p:cNvPicPr>
          <p:nvPr/>
        </p:nvPicPr>
        <p:blipFill>
          <a:blip r:embed="rId2" cstate="print"/>
          <a:srcRect/>
          <a:stretch>
            <a:fillRect/>
          </a:stretch>
        </p:blipFill>
        <p:spPr bwMode="auto">
          <a:xfrm>
            <a:off x="1475656" y="1988840"/>
            <a:ext cx="4724400" cy="4114800"/>
          </a:xfrm>
          <a:prstGeom prst="rect">
            <a:avLst/>
          </a:prstGeom>
          <a:noFill/>
          <a:ln w="9525">
            <a:noFill/>
            <a:miter lim="800000"/>
            <a:headEnd/>
            <a:tailEnd/>
          </a:ln>
        </p:spPr>
      </p:pic>
      <p:sp>
        <p:nvSpPr>
          <p:cNvPr id="49157" name="Text Box 8"/>
          <p:cNvSpPr txBox="1">
            <a:spLocks noChangeArrowheads="1"/>
          </p:cNvSpPr>
          <p:nvPr/>
        </p:nvSpPr>
        <p:spPr bwMode="auto">
          <a:xfrm>
            <a:off x="152400" y="5791200"/>
            <a:ext cx="10340975" cy="641350"/>
          </a:xfrm>
          <a:prstGeom prst="rect">
            <a:avLst/>
          </a:prstGeom>
          <a:noFill/>
          <a:ln w="9525">
            <a:noFill/>
            <a:miter lim="800000"/>
            <a:headEnd/>
            <a:tailEnd/>
          </a:ln>
        </p:spPr>
        <p:txBody>
          <a:bodyPr>
            <a:spAutoFit/>
          </a:bodyPr>
          <a:lstStyle/>
          <a:p>
            <a:r>
              <a:rPr lang="en-GB" dirty="0"/>
              <a:t>                     </a:t>
            </a:r>
            <a:r>
              <a:rPr lang="en-GB" dirty="0" smtClean="0"/>
              <a:t>   </a:t>
            </a:r>
            <a:endParaRPr lang="en-GB" dirty="0"/>
          </a:p>
          <a:p>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33400" y="180450"/>
            <a:ext cx="8153400" cy="1323439"/>
          </a:xfrm>
          <a:prstGeom prst="rect">
            <a:avLst/>
          </a:prstGeom>
          <a:noFill/>
          <a:ln w="9525">
            <a:noFill/>
            <a:miter lim="800000"/>
            <a:headEnd/>
            <a:tailEnd/>
          </a:ln>
        </p:spPr>
        <p:txBody>
          <a:bodyPr anchor="ctr">
            <a:spAutoFit/>
          </a:bodyPr>
          <a:lstStyle/>
          <a:p>
            <a:pPr eaLnBrk="0" hangingPunct="0"/>
            <a:r>
              <a:rPr lang="en-GB" sz="2000" b="1" i="1" dirty="0">
                <a:cs typeface="Times New Roman" pitchFamily="18" charset="0"/>
              </a:rPr>
              <a:t>Catholic Opposition Leader Kim Dae Jung – jailed for six years – becomes South Korea’s President and a Nobel Peace Prize </a:t>
            </a:r>
            <a:r>
              <a:rPr lang="en-GB" sz="2000" b="1" i="1" dirty="0" smtClean="0">
                <a:cs typeface="Times New Roman" pitchFamily="18" charset="0"/>
              </a:rPr>
              <a:t>laureate:  at this time pray for Korea as it faces grave new dangers.</a:t>
            </a:r>
            <a:endParaRPr lang="en-GB" sz="2000" dirty="0"/>
          </a:p>
        </p:txBody>
      </p:sp>
      <p:pic>
        <p:nvPicPr>
          <p:cNvPr id="22531" name="Picture 3" descr="http://www.bjfqc.com/Image/20100618182813680"/>
          <p:cNvPicPr>
            <a:picLocks noChangeAspect="1" noChangeArrowheads="1"/>
          </p:cNvPicPr>
          <p:nvPr/>
        </p:nvPicPr>
        <p:blipFill>
          <a:blip r:embed="rId2" cstate="print"/>
          <a:srcRect/>
          <a:stretch>
            <a:fillRect/>
          </a:stretch>
        </p:blipFill>
        <p:spPr bwMode="auto">
          <a:xfrm>
            <a:off x="381000" y="1447800"/>
            <a:ext cx="4667250" cy="5029200"/>
          </a:xfrm>
          <a:prstGeom prst="rect">
            <a:avLst/>
          </a:prstGeom>
          <a:noFill/>
          <a:ln w="9525">
            <a:noFill/>
            <a:miter lim="800000"/>
            <a:headEnd/>
            <a:tailEnd/>
          </a:ln>
        </p:spPr>
      </p:pic>
      <p:pic>
        <p:nvPicPr>
          <p:cNvPr id="22532" name="Picture 5" descr="Kim Dae-jung during his lifetime 10 rare old photo exposure (Figure)"/>
          <p:cNvPicPr>
            <a:picLocks noChangeAspect="1" noChangeArrowheads="1"/>
          </p:cNvPicPr>
          <p:nvPr/>
        </p:nvPicPr>
        <p:blipFill>
          <a:blip r:embed="rId3" cstate="print"/>
          <a:srcRect/>
          <a:stretch>
            <a:fillRect/>
          </a:stretch>
        </p:blipFill>
        <p:spPr bwMode="auto">
          <a:xfrm>
            <a:off x="5410200" y="1447800"/>
            <a:ext cx="3390900" cy="2133600"/>
          </a:xfrm>
          <a:prstGeom prst="rect">
            <a:avLst/>
          </a:prstGeom>
          <a:noFill/>
          <a:ln w="9525">
            <a:noFill/>
            <a:miter lim="800000"/>
            <a:headEnd/>
            <a:tailEnd/>
          </a:ln>
        </p:spPr>
      </p:pic>
      <p:pic>
        <p:nvPicPr>
          <p:cNvPr id="22533" name="Picture 7" descr="Kim Dae-jung during his lifetime 10 rare old photo exposure (Figure)"/>
          <p:cNvPicPr>
            <a:picLocks noChangeAspect="1" noChangeArrowheads="1"/>
          </p:cNvPicPr>
          <p:nvPr/>
        </p:nvPicPr>
        <p:blipFill>
          <a:blip r:embed="rId4" cstate="print"/>
          <a:srcRect/>
          <a:stretch>
            <a:fillRect/>
          </a:stretch>
        </p:blipFill>
        <p:spPr bwMode="auto">
          <a:xfrm>
            <a:off x="5410200" y="3810000"/>
            <a:ext cx="3371850"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2438400" y="990600"/>
            <a:ext cx="4724400" cy="4924425"/>
          </a:xfrm>
          <a:prstGeom prst="rect">
            <a:avLst/>
          </a:prstGeom>
          <a:noFill/>
          <a:ln w="9525">
            <a:noFill/>
            <a:miter lim="800000"/>
            <a:headEnd/>
            <a:tailEnd/>
          </a:ln>
        </p:spPr>
        <p:txBody>
          <a:bodyPr>
            <a:spAutoFit/>
          </a:bodyPr>
          <a:lstStyle/>
          <a:p>
            <a:r>
              <a:rPr lang="en-GB" sz="2800" i="1" dirty="0" smtClean="0">
                <a:cs typeface="Times New Roman" pitchFamily="18" charset="0"/>
              </a:rPr>
              <a:t>“If the police break into the cathedral, I will be in the very front.</a:t>
            </a:r>
          </a:p>
          <a:p>
            <a:r>
              <a:rPr lang="en-GB" sz="2800" i="1" dirty="0" smtClean="0">
                <a:cs typeface="Times New Roman" pitchFamily="18" charset="0"/>
              </a:rPr>
              <a:t> Behind me, there will be reverends and nuns. After we are wrestled down, there will be students</a:t>
            </a:r>
            <a:r>
              <a:rPr lang="en-GB" sz="1100" i="1" dirty="0" smtClean="0">
                <a:cs typeface="Times New Roman" pitchFamily="18" charset="0"/>
              </a:rPr>
              <a:t>.”</a:t>
            </a:r>
            <a:endParaRPr lang="en-GB" sz="2800" dirty="0" smtClean="0"/>
          </a:p>
          <a:p>
            <a:r>
              <a:rPr lang="en-GB" sz="2800" i="1" dirty="0" smtClean="0"/>
              <a:t>Cardinal </a:t>
            </a:r>
            <a:r>
              <a:rPr lang="en-GB" sz="2800" i="1" dirty="0"/>
              <a:t>Stephen Kim”</a:t>
            </a:r>
          </a:p>
          <a:p>
            <a:endParaRPr lang="en-GB" i="1" dirty="0"/>
          </a:p>
          <a:p>
            <a:endParaRPr lang="en-GB" i="1" dirty="0"/>
          </a:p>
          <a:p>
            <a:r>
              <a:rPr lang="en-GB" i="1" dirty="0"/>
              <a:t>(see: </a:t>
            </a:r>
            <a:r>
              <a:rPr lang="en-GB" u="sng" dirty="0">
                <a:hlinkClick r:id="rId2"/>
              </a:rPr>
              <a:t>http://davidalton.net/2012/07/14/two-korean-kims-two-remarkable-and-brave-men/</a:t>
            </a:r>
            <a:endParaRPr lang="en-GB" dirty="0"/>
          </a:p>
        </p:txBody>
      </p:sp>
      <p:pic>
        <p:nvPicPr>
          <p:cNvPr id="72707" name="Picture 2" descr="http://www.koreatimes.co.kr/www/news/img/special/dj.jpg"/>
          <p:cNvPicPr>
            <a:picLocks noChangeAspect="1" noChangeArrowheads="1"/>
          </p:cNvPicPr>
          <p:nvPr/>
        </p:nvPicPr>
        <p:blipFill>
          <a:blip r:embed="rId3" cstate="print"/>
          <a:srcRect/>
          <a:stretch>
            <a:fillRect/>
          </a:stretch>
        </p:blipFill>
        <p:spPr bwMode="auto">
          <a:xfrm>
            <a:off x="6858000" y="3429000"/>
            <a:ext cx="1905000" cy="3171825"/>
          </a:xfrm>
          <a:prstGeom prst="rect">
            <a:avLst/>
          </a:prstGeom>
          <a:noFill/>
          <a:ln w="9525">
            <a:noFill/>
            <a:miter lim="800000"/>
            <a:headEnd/>
            <a:tailEnd/>
          </a:ln>
        </p:spPr>
      </p:pic>
      <p:pic>
        <p:nvPicPr>
          <p:cNvPr id="72708" name="Picture 4" descr="http://www.koreatimes.co.kr/www/news/img/special/kim.jpg"/>
          <p:cNvPicPr>
            <a:picLocks noChangeAspect="1" noChangeArrowheads="1"/>
          </p:cNvPicPr>
          <p:nvPr/>
        </p:nvPicPr>
        <p:blipFill>
          <a:blip r:embed="rId4" cstate="print"/>
          <a:srcRect/>
          <a:stretch>
            <a:fillRect/>
          </a:stretch>
        </p:blipFill>
        <p:spPr bwMode="auto">
          <a:xfrm>
            <a:off x="381000" y="381000"/>
            <a:ext cx="19050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95536" y="638317"/>
            <a:ext cx="475252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If I was sitting in the rubble of a Syrian or Egyptian church, or in a gulag in North Korea, or had just seen my home destroyed  or, even worse, my loved ones killed, I would think that our endless self absorbed debates, which often mirror the rights-driven agenda of the secular world, are self indulgence of a high order. </a:t>
            </a:r>
            <a:endParaRPr kumimoji="0" lang="en-GB" sz="2800" b="0" i="0" u="none" strike="noStrike" cap="none" normalizeH="0" baseline="0" dirty="0" smtClean="0">
              <a:ln>
                <a:noFill/>
              </a:ln>
              <a:effectLst/>
              <a:latin typeface="Arial" pitchFamily="34" charset="0"/>
              <a:cs typeface="Arial" pitchFamily="34" charset="0"/>
            </a:endParaRPr>
          </a:p>
        </p:txBody>
      </p:sp>
      <p:pic>
        <p:nvPicPr>
          <p:cNvPr id="4" name="Picture 5" descr="200803050015_01"/>
          <p:cNvPicPr>
            <a:picLocks noChangeAspect="1" noChangeArrowheads="1"/>
          </p:cNvPicPr>
          <p:nvPr/>
        </p:nvPicPr>
        <p:blipFill>
          <a:blip r:embed="rId2" cstate="print"/>
          <a:srcRect/>
          <a:stretch>
            <a:fillRect/>
          </a:stretch>
        </p:blipFill>
        <p:spPr bwMode="auto">
          <a:xfrm>
            <a:off x="5148064" y="836712"/>
            <a:ext cx="3475112" cy="2160240"/>
          </a:xfrm>
          <a:prstGeom prst="rect">
            <a:avLst/>
          </a:prstGeom>
          <a:noFill/>
          <a:ln w="9525">
            <a:noFill/>
            <a:miter lim="800000"/>
            <a:headEnd/>
            <a:tailEnd/>
          </a:ln>
        </p:spPr>
      </p:pic>
      <p:pic>
        <p:nvPicPr>
          <p:cNvPr id="5" name="Picture 4" descr="northkoreanuke_wideweb__470x335,0"/>
          <p:cNvPicPr>
            <a:picLocks noChangeAspect="1" noChangeArrowheads="1"/>
          </p:cNvPicPr>
          <p:nvPr/>
        </p:nvPicPr>
        <p:blipFill>
          <a:blip r:embed="rId3" cstate="print"/>
          <a:srcRect/>
          <a:stretch>
            <a:fillRect/>
          </a:stretch>
        </p:blipFill>
        <p:spPr bwMode="auto">
          <a:xfrm>
            <a:off x="5148064" y="3090080"/>
            <a:ext cx="3528392" cy="2369443"/>
          </a:xfrm>
          <a:prstGeom prst="rect">
            <a:avLst/>
          </a:prstGeom>
          <a:noFill/>
          <a:ln w="9525">
            <a:noFill/>
            <a:miter lim="800000"/>
            <a:headEnd/>
            <a:tailEnd/>
          </a:ln>
        </p:spPr>
      </p:pic>
      <p:pic>
        <p:nvPicPr>
          <p:cNvPr id="6" name="Picture 2" descr="http://2.bp.blogspot.com/-_yAbm9qyzX0/Tb-9LlpBVGI/AAAAAAAAAGs/Qg3u4JK-FHk/s1600/red-fox-eyes.jpg"/>
          <p:cNvPicPr>
            <a:picLocks noChangeAspect="1" noChangeArrowheads="1"/>
          </p:cNvPicPr>
          <p:nvPr/>
        </p:nvPicPr>
        <p:blipFill>
          <a:blip r:embed="rId4" cstate="print"/>
          <a:srcRect/>
          <a:stretch>
            <a:fillRect/>
          </a:stretch>
        </p:blipFill>
        <p:spPr bwMode="auto">
          <a:xfrm>
            <a:off x="838200" y="5459523"/>
            <a:ext cx="3132856" cy="127592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 Involved: Take A Stand</a:t>
            </a:r>
            <a:endParaRPr lang="en-GB" dirty="0"/>
          </a:p>
        </p:txBody>
      </p:sp>
      <p:pic>
        <p:nvPicPr>
          <p:cNvPr id="3" name="Picture 2" descr="http://3.bp.blogspot.com/-BkDAHp5izjo/UE0-fh7ptaI/AAAAAAAAHHE/JrF6fovZaGc/s320/imagesCA0LZ4T0.jpg"/>
          <p:cNvPicPr>
            <a:picLocks noChangeAspect="1" noChangeArrowheads="1"/>
          </p:cNvPicPr>
          <p:nvPr/>
        </p:nvPicPr>
        <p:blipFill>
          <a:blip r:embed="rId2" cstate="print"/>
          <a:srcRect/>
          <a:stretch>
            <a:fillRect/>
          </a:stretch>
        </p:blipFill>
        <p:spPr bwMode="auto">
          <a:xfrm>
            <a:off x="381000" y="1600200"/>
            <a:ext cx="3960440" cy="3024336"/>
          </a:xfrm>
          <a:prstGeom prst="rect">
            <a:avLst/>
          </a:prstGeom>
          <a:noFill/>
        </p:spPr>
      </p:pic>
      <p:pic>
        <p:nvPicPr>
          <p:cNvPr id="4" name="Picture 3" descr="http://www.chopa.com/blog/wp-content/uploads/2010/06/chopa.crisis-and-opportun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1600200" cy="137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merc.tv/img/art/crisiso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4953000"/>
            <a:ext cx="2360240" cy="137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555" y="1600200"/>
            <a:ext cx="4113245" cy="4727533"/>
          </a:xfrm>
          <a:prstGeom prst="rect">
            <a:avLst/>
          </a:prstGeom>
        </p:spPr>
      </p:pic>
    </p:spTree>
    <p:extLst>
      <p:ext uri="{BB962C8B-B14F-4D97-AF65-F5344CB8AC3E}">
        <p14:creationId xmlns:p14="http://schemas.microsoft.com/office/powerpoint/2010/main" val="92902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3306762"/>
          </a:xfrm>
        </p:spPr>
        <p:txBody>
          <a:bodyPr/>
          <a:lstStyle/>
          <a:p>
            <a:r>
              <a:rPr lang="en-GB" sz="2800" b="1" dirty="0" smtClean="0">
                <a:ea typeface="ＭＳ Ｐゴシック" pitchFamily="34" charset="-128"/>
              </a:rPr>
              <a:t>Esther’s willingness to risk all – </a:t>
            </a:r>
            <a:r>
              <a:rPr lang="en-GB" sz="2800" b="1" i="1" dirty="0" smtClean="0">
                <a:ea typeface="ＭＳ Ｐゴシック" pitchFamily="34" charset="-128"/>
              </a:rPr>
              <a:t>“If I perish, I perish”</a:t>
            </a:r>
            <a:r>
              <a:rPr lang="en-GB" sz="2800" b="1" dirty="0" smtClean="0">
                <a:ea typeface="ＭＳ Ｐゴシック" pitchFamily="34" charset="-128"/>
              </a:rPr>
              <a:t> - turns history on its head. She begs the king and says: </a:t>
            </a:r>
            <a:r>
              <a:rPr lang="en-GB" sz="2800" b="1" i="1" dirty="0" smtClean="0">
                <a:ea typeface="ＭＳ Ｐゴシック" pitchFamily="34" charset="-128"/>
              </a:rPr>
              <a:t>“how can I look on, while my people suffer what is in store for them? How can I bear to witness the extermination of my race?”</a:t>
            </a:r>
            <a:r>
              <a:rPr lang="en-GB" sz="2000" dirty="0" smtClean="0">
                <a:solidFill>
                  <a:schemeClr val="bg1"/>
                </a:solidFill>
                <a:ea typeface="ＭＳ Ｐゴシック" pitchFamily="34" charset="-128"/>
              </a:rPr>
              <a:t/>
            </a:r>
            <a:br>
              <a:rPr lang="en-GB" sz="2000" dirty="0" smtClean="0">
                <a:solidFill>
                  <a:schemeClr val="bg1"/>
                </a:solidFill>
                <a:ea typeface="ＭＳ Ｐゴシック" pitchFamily="34" charset="-128"/>
              </a:rPr>
            </a:br>
            <a:r>
              <a:rPr lang="en-GB" sz="2000" i="1" dirty="0" smtClean="0">
                <a:solidFill>
                  <a:schemeClr val="bg1"/>
                </a:solidFill>
                <a:ea typeface="ＭＳ Ｐゴシック" pitchFamily="34" charset="-128"/>
              </a:rPr>
              <a:t> </a:t>
            </a:r>
            <a:r>
              <a:rPr lang="en-GB" sz="2000" dirty="0" smtClean="0">
                <a:solidFill>
                  <a:schemeClr val="bg1"/>
                </a:solidFill>
                <a:ea typeface="ＭＳ Ｐゴシック" pitchFamily="34" charset="-128"/>
              </a:rPr>
              <a:t/>
            </a:r>
            <a:br>
              <a:rPr lang="en-GB" sz="2000" dirty="0" smtClean="0">
                <a:solidFill>
                  <a:schemeClr val="bg1"/>
                </a:solidFill>
                <a:ea typeface="ＭＳ Ｐゴシック" pitchFamily="34" charset="-128"/>
              </a:rPr>
            </a:br>
            <a:endParaRPr lang="en-GB" sz="2000" dirty="0" smtClean="0">
              <a:solidFill>
                <a:schemeClr val="bg1"/>
              </a:solidFill>
              <a:ea typeface="ＭＳ Ｐゴシック" pitchFamily="34" charset="-128"/>
            </a:endParaRPr>
          </a:p>
        </p:txBody>
      </p:sp>
      <p:sp>
        <p:nvSpPr>
          <p:cNvPr id="17411" name="Rectangle 1"/>
          <p:cNvSpPr>
            <a:spLocks noChangeArrowheads="1"/>
          </p:cNvSpPr>
          <p:nvPr/>
        </p:nvSpPr>
        <p:spPr bwMode="auto">
          <a:xfrm>
            <a:off x="0" y="-63787"/>
            <a:ext cx="243978" cy="584775"/>
          </a:xfrm>
          <a:prstGeom prst="rect">
            <a:avLst/>
          </a:prstGeom>
          <a:noFill/>
          <a:ln w="9525">
            <a:noFill/>
            <a:miter lim="800000"/>
            <a:headEnd/>
            <a:tailEnd/>
          </a:ln>
        </p:spPr>
        <p:txBody>
          <a:bodyPr wrap="none" anchor="ctr">
            <a:spAutoFit/>
          </a:bodyPr>
          <a:lstStyle/>
          <a:p>
            <a:pPr eaLnBrk="0" hangingPunct="0"/>
            <a:r>
              <a:rPr lang="en-GB" sz="1400" i="1" dirty="0" smtClean="0">
                <a:cs typeface="Times New Roman" pitchFamily="18" charset="0"/>
              </a:rPr>
              <a:t>“</a:t>
            </a:r>
            <a:endParaRPr lang="en-GB" sz="900" dirty="0"/>
          </a:p>
          <a:p>
            <a:pPr eaLnBrk="0" hangingPunct="0"/>
            <a:endParaRPr lang="en-GB" dirty="0"/>
          </a:p>
        </p:txBody>
      </p:sp>
      <p:pic>
        <p:nvPicPr>
          <p:cNvPr id="17413" name="Picture 4" descr="http://img4.allvoices.com/thumbs/image/609/480/96456036-perish-perish.jpg"/>
          <p:cNvPicPr>
            <a:picLocks noChangeAspect="1" noChangeArrowheads="1"/>
          </p:cNvPicPr>
          <p:nvPr/>
        </p:nvPicPr>
        <p:blipFill>
          <a:blip r:embed="rId2" cstate="print"/>
          <a:srcRect/>
          <a:stretch>
            <a:fillRect/>
          </a:stretch>
        </p:blipFill>
        <p:spPr bwMode="auto">
          <a:xfrm>
            <a:off x="2057400" y="3048000"/>
            <a:ext cx="4581525" cy="2971800"/>
          </a:xfrm>
          <a:prstGeom prst="rect">
            <a:avLst/>
          </a:prstGeom>
          <a:noFill/>
          <a:ln w="9525">
            <a:noFill/>
            <a:miter lim="800000"/>
            <a:headEnd/>
            <a:tailEnd/>
          </a:ln>
        </p:spPr>
      </p:pic>
    </p:spTree>
    <p:extLst>
      <p:ext uri="{BB962C8B-B14F-4D97-AF65-F5344CB8AC3E}">
        <p14:creationId xmlns:p14="http://schemas.microsoft.com/office/powerpoint/2010/main" val="32456488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76672"/>
            <a:ext cx="4248150" cy="5868566"/>
          </a:xfrm>
        </p:spPr>
        <p:txBody>
          <a:bodyPr>
            <a:normAutofit lnSpcReduction="10000"/>
          </a:bodyPr>
          <a:lstStyle/>
          <a:p>
            <a:pPr marL="448056" indent="-384048" eaLnBrk="1" fontAlgn="auto" hangingPunct="1">
              <a:spcAft>
                <a:spcPts val="0"/>
              </a:spcAft>
              <a:buFont typeface="Wingdings 2"/>
              <a:buChar char=""/>
              <a:defRPr/>
            </a:pPr>
            <a:r>
              <a:rPr lang="en-GB" b="1" i="1" dirty="0" smtClean="0"/>
              <a:t>Failure to take action….</a:t>
            </a:r>
          </a:p>
          <a:p>
            <a:pPr marL="448056" indent="-384048" eaLnBrk="1" fontAlgn="auto" hangingPunct="1">
              <a:spcAft>
                <a:spcPts val="0"/>
              </a:spcAft>
              <a:buFont typeface="Wingdings 2"/>
              <a:buChar char=""/>
              <a:defRPr/>
            </a:pPr>
            <a:endParaRPr lang="en-GB" b="1" i="1" dirty="0" smtClean="0"/>
          </a:p>
          <a:p>
            <a:pPr marL="448056" indent="-384048" eaLnBrk="1" fontAlgn="auto" hangingPunct="1">
              <a:spcAft>
                <a:spcPts val="0"/>
              </a:spcAft>
              <a:buFont typeface="Wingdings 2"/>
              <a:buChar char=""/>
              <a:defRPr/>
            </a:pPr>
            <a:endParaRPr lang="en-GB" b="1" i="1" dirty="0" smtClean="0"/>
          </a:p>
          <a:p>
            <a:pPr marL="448056" indent="-384048" eaLnBrk="1" fontAlgn="auto" hangingPunct="1">
              <a:spcAft>
                <a:spcPts val="0"/>
              </a:spcAft>
              <a:buFont typeface="Wingdings 2"/>
              <a:buChar char=""/>
              <a:defRPr/>
            </a:pPr>
            <a:r>
              <a:rPr lang="en-GB" b="1" i="1" dirty="0" smtClean="0"/>
              <a:t>We have been the silent witnesses of evil deeds. </a:t>
            </a:r>
          </a:p>
          <a:p>
            <a:pPr marL="448056" indent="-384048" eaLnBrk="1" fontAlgn="auto" hangingPunct="1">
              <a:spcAft>
                <a:spcPts val="0"/>
              </a:spcAft>
              <a:buFont typeface="Wingdings 2"/>
              <a:buChar char=""/>
              <a:defRPr/>
            </a:pPr>
            <a:r>
              <a:rPr lang="en-GB" b="1" i="1" dirty="0" smtClean="0"/>
              <a:t>What we shall need is not geniuses, or cynics, or misanthropes, or clever tacticians, but plain, honest, straightforward men.” </a:t>
            </a:r>
            <a:endParaRPr lang="en-GB" dirty="0" smtClean="0"/>
          </a:p>
        </p:txBody>
      </p:sp>
      <p:pic>
        <p:nvPicPr>
          <p:cNvPr id="63490" name="Picture 2"/>
          <p:cNvPicPr>
            <a:picLocks noChangeAspect="1" noChangeArrowheads="1"/>
          </p:cNvPicPr>
          <p:nvPr/>
        </p:nvPicPr>
        <p:blipFill>
          <a:blip r:embed="rId2" cstate="print"/>
          <a:srcRect/>
          <a:stretch>
            <a:fillRect/>
          </a:stretch>
        </p:blipFill>
        <p:spPr bwMode="auto">
          <a:xfrm>
            <a:off x="5076056" y="764704"/>
            <a:ext cx="3456384" cy="38884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404664"/>
            <a:ext cx="7139136" cy="4464496"/>
          </a:xfrm>
        </p:spPr>
        <p:txBody>
          <a:bodyPr>
            <a:normAutofit/>
          </a:bodyPr>
          <a:lstStyle/>
          <a:p>
            <a:pPr>
              <a:lnSpc>
                <a:spcPct val="90000"/>
              </a:lnSpc>
              <a:buFontTx/>
              <a:buNone/>
            </a:pPr>
            <a:r>
              <a:rPr lang="en-GB" sz="2400" i="1" dirty="0"/>
              <a:t>“In Germany they came first for the Communists and</a:t>
            </a:r>
          </a:p>
          <a:p>
            <a:pPr>
              <a:lnSpc>
                <a:spcPct val="90000"/>
              </a:lnSpc>
              <a:buFontTx/>
              <a:buNone/>
            </a:pPr>
            <a:r>
              <a:rPr lang="en-GB" sz="2400" i="1" dirty="0"/>
              <a:t>I didn’t speak up because I wasn’t a communist. Then</a:t>
            </a:r>
          </a:p>
          <a:p>
            <a:pPr>
              <a:lnSpc>
                <a:spcPct val="90000"/>
              </a:lnSpc>
              <a:buFontTx/>
              <a:buNone/>
            </a:pPr>
            <a:r>
              <a:rPr lang="en-GB" sz="2400" i="1" dirty="0"/>
              <a:t>they came for the Jews and I didn’t speak up because</a:t>
            </a:r>
          </a:p>
          <a:p>
            <a:pPr>
              <a:lnSpc>
                <a:spcPct val="90000"/>
              </a:lnSpc>
              <a:buFontTx/>
              <a:buNone/>
            </a:pPr>
            <a:r>
              <a:rPr lang="en-GB" sz="2400" i="1" dirty="0"/>
              <a:t>I wasn’t a Jew. Then they came for the trades unionists</a:t>
            </a:r>
          </a:p>
          <a:p>
            <a:pPr>
              <a:lnSpc>
                <a:spcPct val="90000"/>
              </a:lnSpc>
              <a:buFontTx/>
              <a:buNone/>
            </a:pPr>
            <a:r>
              <a:rPr lang="en-GB" sz="2400" i="1" dirty="0"/>
              <a:t>and I didn’t speak up because I wasn’t a trades unionist.</a:t>
            </a:r>
          </a:p>
          <a:p>
            <a:pPr>
              <a:lnSpc>
                <a:spcPct val="90000"/>
              </a:lnSpc>
              <a:buFontTx/>
              <a:buNone/>
            </a:pPr>
            <a:r>
              <a:rPr lang="en-GB" sz="2400" i="1" dirty="0"/>
              <a:t>Then they came for the Catholics and I didn’t speak up</a:t>
            </a:r>
          </a:p>
          <a:p>
            <a:pPr>
              <a:lnSpc>
                <a:spcPct val="90000"/>
              </a:lnSpc>
              <a:buFontTx/>
              <a:buNone/>
            </a:pPr>
            <a:r>
              <a:rPr lang="en-GB" sz="2400" i="1" dirty="0"/>
              <a:t>because I was a Protestant. Then they came for me – </a:t>
            </a:r>
          </a:p>
          <a:p>
            <a:pPr>
              <a:lnSpc>
                <a:spcPct val="90000"/>
              </a:lnSpc>
              <a:buFontTx/>
              <a:buNone/>
            </a:pPr>
            <a:r>
              <a:rPr lang="en-GB" sz="2400" i="1" dirty="0"/>
              <a:t>and by that time no one was left to speak up for me.</a:t>
            </a:r>
            <a:r>
              <a:rPr lang="en-GB" sz="2400" dirty="0"/>
              <a:t>” </a:t>
            </a:r>
            <a:endParaRPr lang="en-GB" sz="2400" dirty="0" smtClean="0"/>
          </a:p>
          <a:p>
            <a:pPr>
              <a:lnSpc>
                <a:spcPct val="90000"/>
              </a:lnSpc>
              <a:buFontTx/>
              <a:buNone/>
            </a:pPr>
            <a:endParaRPr lang="en-GB" sz="2400" dirty="0" smtClean="0"/>
          </a:p>
          <a:p>
            <a:pPr>
              <a:lnSpc>
                <a:spcPct val="90000"/>
              </a:lnSpc>
              <a:buFontTx/>
              <a:buNone/>
            </a:pPr>
            <a:r>
              <a:rPr lang="en-GB" sz="2400" dirty="0" smtClean="0"/>
              <a:t>Pastor Martin Niemoller</a:t>
            </a:r>
            <a:endParaRPr lang="en-GB" sz="2400" dirty="0">
              <a:solidFill>
                <a:srgbClr val="FF0000"/>
              </a:solidFill>
            </a:endParaRPr>
          </a:p>
          <a:p>
            <a:pPr>
              <a:lnSpc>
                <a:spcPct val="90000"/>
              </a:lnSpc>
            </a:pPr>
            <a:endParaRPr lang="en-GB" sz="2400" dirty="0">
              <a:solidFill>
                <a:srgbClr val="FF0000"/>
              </a:solidFill>
            </a:endParaRPr>
          </a:p>
        </p:txBody>
      </p:sp>
      <p:sp>
        <p:nvSpPr>
          <p:cNvPr id="63492" name="Text Box 4"/>
          <p:cNvSpPr txBox="1">
            <a:spLocks noChangeArrowheads="1"/>
          </p:cNvSpPr>
          <p:nvPr/>
        </p:nvSpPr>
        <p:spPr bwMode="auto">
          <a:xfrm>
            <a:off x="376238" y="6021288"/>
            <a:ext cx="7448550" cy="461665"/>
          </a:xfrm>
          <a:prstGeom prst="rect">
            <a:avLst/>
          </a:prstGeom>
          <a:noFill/>
          <a:ln w="9525">
            <a:noFill/>
            <a:miter lim="800000"/>
            <a:headEnd/>
            <a:tailEnd/>
          </a:ln>
          <a:effectLst/>
        </p:spPr>
        <p:txBody>
          <a:bodyPr wrap="square">
            <a:spAutoFit/>
          </a:bodyPr>
          <a:lstStyle/>
          <a:p>
            <a:r>
              <a:rPr lang="en-GB" sz="2400" b="1" i="1" dirty="0">
                <a:solidFill>
                  <a:schemeClr val="bg1"/>
                </a:solidFill>
              </a:rPr>
              <a:t>Who will be left to speak for you?</a:t>
            </a:r>
          </a:p>
        </p:txBody>
      </p:sp>
      <p:pic>
        <p:nvPicPr>
          <p:cNvPr id="17410" name="Picture 2" descr="http://www.ushmm.org/lcmedia/photo/lc/image/79/79623.jpg"/>
          <p:cNvPicPr>
            <a:picLocks noChangeAspect="1" noChangeArrowheads="1"/>
          </p:cNvPicPr>
          <p:nvPr/>
        </p:nvPicPr>
        <p:blipFill>
          <a:blip r:embed="rId2" cstate="print"/>
          <a:srcRect/>
          <a:stretch>
            <a:fillRect/>
          </a:stretch>
        </p:blipFill>
        <p:spPr bwMode="auto">
          <a:xfrm>
            <a:off x="5220072" y="4191000"/>
            <a:ext cx="3510136" cy="2375917"/>
          </a:xfrm>
          <a:prstGeom prst="rect">
            <a:avLst/>
          </a:prstGeom>
          <a:noFill/>
        </p:spPr>
      </p:pic>
    </p:spTree>
    <p:extLst>
      <p:ext uri="{BB962C8B-B14F-4D97-AF65-F5344CB8AC3E}">
        <p14:creationId xmlns:p14="http://schemas.microsoft.com/office/powerpoint/2010/main" val="41133049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914400"/>
            <a:ext cx="8136904" cy="4724400"/>
          </a:xfrm>
        </p:spPr>
        <p:txBody>
          <a:bodyPr>
            <a:normAutofit lnSpcReduction="10000"/>
          </a:bodyPr>
          <a:lstStyle/>
          <a:p>
            <a:r>
              <a:rPr lang="en-GB" dirty="0" smtClean="0"/>
              <a:t> </a:t>
            </a:r>
          </a:p>
          <a:p>
            <a:r>
              <a:rPr lang="en-GB" dirty="0" smtClean="0">
                <a:solidFill>
                  <a:srgbClr val="0070C0"/>
                </a:solidFill>
              </a:rPr>
              <a:t>.</a:t>
            </a:r>
          </a:p>
          <a:p>
            <a:r>
              <a:rPr lang="en-GB" sz="3600" dirty="0" smtClean="0">
                <a:solidFill>
                  <a:schemeClr val="accent4">
                    <a:lumMod val="50000"/>
                  </a:schemeClr>
                </a:solidFill>
              </a:rPr>
              <a:t>A Faith Worth Dying For Might Be Worth Living </a:t>
            </a:r>
            <a:r>
              <a:rPr lang="en-GB" sz="3600" dirty="0" smtClean="0">
                <a:solidFill>
                  <a:schemeClr val="accent4">
                    <a:lumMod val="50000"/>
                  </a:schemeClr>
                </a:solidFill>
              </a:rPr>
              <a:t>For</a:t>
            </a:r>
          </a:p>
          <a:p>
            <a:r>
              <a:rPr lang="en-GB" sz="3600" dirty="0" smtClean="0">
                <a:solidFill>
                  <a:schemeClr val="accent4">
                    <a:lumMod val="50000"/>
                  </a:schemeClr>
                </a:solidFill>
              </a:rPr>
              <a:t>“Laying down their lives for their Faith”</a:t>
            </a:r>
            <a:endParaRPr lang="en-GB" sz="3600" dirty="0" smtClean="0">
              <a:solidFill>
                <a:schemeClr val="accent4">
                  <a:lumMod val="50000"/>
                </a:schemeClr>
              </a:solidFill>
            </a:endParaRPr>
          </a:p>
          <a:p>
            <a:r>
              <a:rPr lang="en-GB" sz="3600" dirty="0" smtClean="0">
                <a:solidFill>
                  <a:srgbClr val="FFC000"/>
                </a:solidFill>
              </a:rPr>
              <a:t>Celebrate 2015 </a:t>
            </a:r>
          </a:p>
          <a:p>
            <a:r>
              <a:rPr lang="en-GB" sz="5700" u="sng" dirty="0" smtClean="0">
                <a:solidFill>
                  <a:srgbClr val="0070C0"/>
                </a:solidFill>
              </a:rPr>
              <a:t>www.davidalton.net</a:t>
            </a:r>
            <a:r>
              <a:rPr lang="en-GB" sz="5700" dirty="0" smtClean="0">
                <a:solidFill>
                  <a:srgbClr val="0070C0"/>
                </a:solidFill>
              </a:rPr>
              <a:t> </a:t>
            </a:r>
          </a:p>
          <a:p>
            <a:endParaRPr lang="en-GB" sz="15000" dirty="0"/>
          </a:p>
        </p:txBody>
      </p:sp>
    </p:spTree>
    <p:extLst>
      <p:ext uri="{BB962C8B-B14F-4D97-AF65-F5344CB8AC3E}">
        <p14:creationId xmlns:p14="http://schemas.microsoft.com/office/powerpoint/2010/main" val="406974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858536"/>
          </a:xfrm>
        </p:spPr>
        <p:txBody>
          <a:bodyPr>
            <a:noAutofit/>
          </a:bodyPr>
          <a:lstStyle/>
          <a:p>
            <a:r>
              <a:rPr lang="en-GB" sz="2400" dirty="0" smtClean="0"/>
              <a:t>From the crucifixion of Christ Himself, to the stoning to death of Stephen; from the execution of Peter, Paul and the early disciples, to the deaths of maybe as many as 100,000 people at the hands of emperors such as Nero and Diocletian; </a:t>
            </a:r>
            <a:endParaRPr lang="en-GB" sz="2400" dirty="0"/>
          </a:p>
        </p:txBody>
      </p:sp>
      <p:pic>
        <p:nvPicPr>
          <p:cNvPr id="51202" name="Picture 2" descr="http://marymackillop.org/wp-content/uploads/2010/05/First-casualty.-Saint-Stephen-stoned-to-death-for-proclaiming-the-Gospel..jpg"/>
          <p:cNvPicPr>
            <a:picLocks noChangeAspect="1" noChangeArrowheads="1"/>
          </p:cNvPicPr>
          <p:nvPr/>
        </p:nvPicPr>
        <p:blipFill>
          <a:blip r:embed="rId2" cstate="print"/>
          <a:srcRect/>
          <a:stretch>
            <a:fillRect/>
          </a:stretch>
        </p:blipFill>
        <p:spPr bwMode="auto">
          <a:xfrm>
            <a:off x="467544" y="2564904"/>
            <a:ext cx="2590800" cy="3528392"/>
          </a:xfrm>
          <a:prstGeom prst="rect">
            <a:avLst/>
          </a:prstGeom>
          <a:noFill/>
        </p:spPr>
      </p:pic>
      <p:pic>
        <p:nvPicPr>
          <p:cNvPr id="51204" name="Picture 4" descr="http://www.storialibera.it/epoca_antica/IV_secolo/diocleziano/images/diocleziano.jpg"/>
          <p:cNvPicPr>
            <a:picLocks noChangeAspect="1" noChangeArrowheads="1"/>
          </p:cNvPicPr>
          <p:nvPr/>
        </p:nvPicPr>
        <p:blipFill>
          <a:blip r:embed="rId3" cstate="print"/>
          <a:srcRect/>
          <a:stretch>
            <a:fillRect/>
          </a:stretch>
        </p:blipFill>
        <p:spPr bwMode="auto">
          <a:xfrm>
            <a:off x="3851920" y="2564904"/>
            <a:ext cx="2047875" cy="3533378"/>
          </a:xfrm>
          <a:prstGeom prst="rect">
            <a:avLst/>
          </a:prstGeom>
          <a:noFill/>
        </p:spPr>
      </p:pic>
      <p:pic>
        <p:nvPicPr>
          <p:cNvPr id="51206" name="Picture 6" descr="http://www.livius.org/a/1/emperors/nero_mus_munchen.JPG"/>
          <p:cNvPicPr>
            <a:picLocks noChangeAspect="1" noChangeArrowheads="1"/>
          </p:cNvPicPr>
          <p:nvPr/>
        </p:nvPicPr>
        <p:blipFill>
          <a:blip r:embed="rId4" cstate="print"/>
          <a:srcRect/>
          <a:stretch>
            <a:fillRect/>
          </a:stretch>
        </p:blipFill>
        <p:spPr bwMode="auto">
          <a:xfrm>
            <a:off x="6444208" y="2420888"/>
            <a:ext cx="2303934" cy="3384376"/>
          </a:xfrm>
          <a:prstGeom prst="rect">
            <a:avLst/>
          </a:prstGeom>
          <a:noFill/>
        </p:spPr>
      </p:pic>
    </p:spTree>
    <p:extLst>
      <p:ext uri="{BB962C8B-B14F-4D97-AF65-F5344CB8AC3E}">
        <p14:creationId xmlns:p14="http://schemas.microsoft.com/office/powerpoint/2010/main" val="267295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90336"/>
            <a:ext cx="8064896" cy="2246769"/>
          </a:xfrm>
          <a:prstGeom prst="rect">
            <a:avLst/>
          </a:prstGeom>
        </p:spPr>
        <p:txBody>
          <a:bodyPr wrap="square">
            <a:spAutoFit/>
          </a:bodyPr>
          <a:lstStyle/>
          <a:p>
            <a:r>
              <a:rPr lang="en-GB" sz="2800" i="1" dirty="0" smtClean="0"/>
              <a:t>"who now remembers the Armenians?".</a:t>
            </a:r>
            <a:r>
              <a:rPr lang="en-GB" sz="2800" dirty="0" smtClean="0"/>
              <a:t> Will our generation similarly ask the question </a:t>
            </a:r>
            <a:r>
              <a:rPr lang="en-GB" sz="2800" i="1" dirty="0" smtClean="0"/>
              <a:t>"who now remembers the Christian minorities of the Middle East and North Africa, Pakistan or North Korea?"</a:t>
            </a:r>
            <a:r>
              <a:rPr lang="en-GB" sz="2800" dirty="0" smtClean="0"/>
              <a:t>  - Do not ask where was God at Auschwitz. </a:t>
            </a:r>
            <a:endParaRPr lang="en-GB" sz="2800" dirty="0"/>
          </a:p>
        </p:txBody>
      </p:sp>
      <p:sp>
        <p:nvSpPr>
          <p:cNvPr id="40962" name="AutoShape 2" descr="data:image/jpeg;base64,/9j/4AAQSkZJRgABAQAAAQABAAD/2wCEAAkGBxMTEhUUEhQVFhQQFBQWFBgUFBQUFRQVFRQYGBQVFBQYHSggGBolHBQUITEhJSkrLi4uFx8zODMsNygtLisBCgoKDg0OGhAQGywkHyQsLCwsLCwsLCwsLCwsLCwsLCwsLCwsLCwsLCwsLCwsLCwsLCwsLCwsLCwsLCwsLCwsLP/AABEIAKgBLAMBIgACEQEDEQH/xAAcAAAABwEBAAAAAAAAAAAAAAAAAQIDBAUGBwj/xABEEAACAQMCAwQHBAkCBAcBAAABAgMABBESIQUTMQYiQVEHFDJhcYGRI0KhsRUzQ1JicpLB0YLwJFODoiVzk7LS4fEX/8QAGQEAAwEBAQAAAAAAAAAAAAAAAAECAwQF/8QAJBEAAgIBBAICAwEAAAAAAAAAAAECEQMSITFBE1EEYRQywSL/2gAMAwEAAhEDEQA/AOSBqeR6i5ow1criczRN1UhqZWSnFaoqiaobZabYVL00ho6akNMhmk1IaKmzHWiaLTEA0oGjUYB2zn8KTigYunLeLUwBIGSNz0HvNNClUmSPcQtRG5UOrgHGpCSp94yOlMoaI0VC4BcDoNExpujooKFUKTQoAXmjzSM0dKgFUoUgU4opMTFClCgBSgtQQJoGlYpBoAI0k0GNJJqkUgGioUVMYKFDFFTGChRGipgChR4pQWiwE4o8U6I6VyqnUKyPRhKlmDHhTb5par4FqGhHStxSlPXOem23j76TrpjFK1OCmtYosGpoVD5UUgoKbDUoOKKYqYClIK05miIpjsb0Url0NdAPT3HuDRSStOaqLVRbFbGsUVPZosUWOxVxo20aug1asdfHGPCmgKXooxRYCOXQxTmKVilYrGxShmlaaKgQYpQJpvIo6QDmuklhRAGlYFIQgpSTHThNJ5tPce4jSKUMUeaTqpjFbUlgKMNS1jzS4FwNcujWA1KWIDrSuaBSc30LU+hhYKWEFL5gNEwPlU2+xWxOKGBSSwpOadDo003CcEgYOPEZwfhmosvC8eFddn4PbSewdJ+NVtx2RbqhDCsHjmuDFwmuDlMvDz5VEksD5V1EcGZG9nBz5ZrS8PtSB+z+aEf3rXGpvlnViwylHVZwF7cjwNNkEedemoY/4Ij88fhpqQsa+Ma/9hroUfZr4X7PLnXwNDlmvUWI/BAfgqmnYVj/AOXj/p//AFT0h4vs8vW1y0bak2O4zjPUYPX400ST5/SvS112h4fG2h5oFZTgjY4PkcDY1Ksbm2nBaFoZAOpjKNj446UaELwnlw/A0g599eqXgT9xf6RTZt0/dX+kU6KWI8tBj76WGr1CLVP3F/pFZb0hdn3uYY0gCBlkLHOFyNJHUCikHiOEClhq6d2d7GzxLMlxAkkcyAd1+9lTldJGMHNS+3nCJCluLa1LaYCjAJraLcbZB67dd+lTQeH7OVKKPFbLsdwSdbuPVHJGxD4MkTaQdBxnUMVXv2cuZHOiFyZCxUhThsE6iDgAdDS0fZPg+zOGiqXxGzeGVo5AVdCNQPUZAIz8iKm2nZy6k0aIJG52nl7e1qDFcZ9yMfgKgxap0U9HirXi/Abi2k5c8TI2kMOjAqejBlyCNqh+rMOoO3XY0m6JbIuihpxUpYGONKsdR0rhSdTHoB5n3Um7spUZlkjdGQ4YMrKVOM4II223oTCyOZfKkmTNONaP+62SMjunJHmB5Ug2z9NLZG57p2B6GqpFbCaLNWXDuz11OUEUEjc1mVDp0qzKCWUO2FyADtnwpm34ZK8wgWM8130KuwJbOMAnbqDvToZDxS0XNWd5wCeAZlTTmRosakZuYhIZdKknYg1FAOSArZXrscj4jwqXZLYlYQOtBn8qftrCV43lRcpFjWdSgjPTCk5b5A1HfI6gj4gjp161NPsVMTml5pDI23dbvbjY7jzHnS9I0dJOZnpp7unzz1zmnQUJJqXd8YZ40jIXEWcYUAnPXUfGqppTQG9PR7Hp9i9VFihooaqoo2D9oypbDscHu/DzJ8+lWvDO3cox3sjyNc8ZTSowRWPirhmPjrhnabPi7X2FRjE0feJUA5B2xvVtHwi48Lk/ONDWF9E7sZJ/dGmM/wAxrfWPGljaSOViXRzgKuwU+yMk71rj4/0zu+PehWGLC8H7aM/GL/DUDFer4wn/AEsP70ubjLMw0d1R59T8aaMhPVifiau0b7jRmvh+ziPwZhWW7YdprpCIP1RIy/LckkHoM+FawzlehI+BNU192bFwzygnmPgktuuMBfHp0PT+9FgY3gPZea6SQp+z3jZvEk95CfHzz5/Gq+RriwnVxqjlTffow8QfAqa7PwO0W2gWMHOBufM+Jqr7W2EdzCyMBkjKNtlSPI07oVGh4TxFLmCOZPZlUNjyPiPkcipBrMejS1eLh6LIukl5WA/hLnB+B6/OtKWqxBg1W8ZuI108yQJgk+0V93hU/NB1BGDg/EVLAy47SRA/rRgfxLn/ALhTkPaSFiQJOmNzy8HPluKu3sYz9xf6RTL8IhPWNP6RU0x2Q/0wrDAdT8v8NT/B+LpHHpkIUgnGMkEZJHh76bfs7bnrEn9Ipt+zVt/ywPhtRug2OP8AbqQScQuGXozLj/01H9q0nor4tN6/Ak87clVYIrsNAYRssYHwDMB8ahdpuFRR3Mu+FBGB1PsjxNa+37N20lvbsykD1GeduWI0ZmjMeMtoydmPXNYwnJyeno8/U3kenp/00CacmAlebHw+AMupSVPOOQTnFVPbq902t4kZj/4i95RJwxWNrdCxXHQ93GffTHEexNkiXEKo+r1qziWQsC6i45QPhuBrbrUW69HdgJ1VXl0iO6LqJUZg0GnSwfTgZB3Xwrpeprg1eprgtbNwOHW55qRLD6ruCjJJicbYODHL5kZ2qTx3iQiS5LmMifiUSEvpYCB4ogxXB2GARn3ms9//AD2wM8keqd2EMEscSyRiXTIra3XUAJCCvTb8qEXYi1mgtVw6ytavIuFjjZis0aNzcLliFbxJwaSUqoEpVRtby5T1uDUIhg3XLJkVnaPk9QMYVM4xuelN2UyNIMMvMktuHlmxnUBK+tSwHUjwrIz+juwEMz8yQHVcrEWddvVyV06dOXyVbOMYqv8ARl2fS4tWljmu4JJDIpaCVoEURpqTfH2pz4A7e6qt3wO3fBvbac86MBxpj4ndaxqUaVMUukEeWoj61lOP3IPE+DMWBJA1tkf837xpybs3w4wtI0Dlv0U10WMmWL4yXJPWTPj091R09Gdq0cBRp1Lywo5fSC6yLqYiMrmPG4GfxodjdmlsZoOZEXKFje8U5eSoJctLp0k9DjVg0OH3Ja7nQCGNmhtOa0cqPNHJ3/1qsoDrjGqqDs32L4dLNcwxI5BhZCZ4yTDIkxQvBKyAMSBnK5waom7B2Jt7uSP1lpbeW4QqrxmSIRNpQyRkAurYySPA1VjslejooLe/DPGxF/bgMAqqwFwuWQeCnrjyqZ6XJ0aK2yykLxKVTuDiMeBx92qLsV2BtrqxaWQzCXTOQQQkaGIZQKGX7XPjg7e6rmf0ZWOiMq04dmsNRLqRi6kCOANOxwTv8KV7C5Wxt7yeEXNrraPvXberbp+q9SbOjyXV+OKgcSvxbxSyLy+ZBwoMqtpYcxXYgEA771iPSH2btYYuHxW8YTXdTwNIQplYLKEBZwBqxuRVrN6K7HnRIrThTLLDJl1JYx25lV1Onu7jBFVb9FWzjZUnJPUkk/E7mkl663L6PuHxq8k0lwscVjb3LFWVjqkaQMANG47i4HvNcq4ZaNMwQaQzfvEKOniTsKwkmt2ZNVuyPzaLXT72uDjyo1tR5ilqiK0WUNoPvH5D/NTI7dfupn45P5U8LlE95+AA/wAmn07UMuwJx5DAH4CuK5SOO5SNd6OLdlkmDADMSEY/mJ3rY8JsY3aYyKrPzcZIOdOhcDf4msr6NuKesSTDGCsanw8SfdW14TGTNOfA8n66Wyfyrrwr/Ks9H422MlDhsI6RrSJOHx/uj6mq7ivalIm0Ihdh4k4XbrjxNUF/2ouWU6SiZ/dXJHzOfyrRyidCTLTtA6QRM+guwB0orHLnyFO2xZFUONJwDp3OksASMnfrWTSdpFy7Fm8STk9a1nDLn1mPS366IbeHMUf3FQnbHRF4xeIF7zBTvjVuPp41n73hroIo43bVPIQx6e14BRsBjPSrHjNkrI6yZzpK6SdJG+TnzrL9nO0EdtLpkEkixgiPvA8vPtEA9dvfQtxnV4IhGixrnSihVycnA8z40oPVZw3jcNwPsnBPip2YD3qd6nqK0sgcoxSRQBpgKIozSQaNjQAjNNye6njScUgOfdp+GK8zlgcnG4+Aqdf8P4jHaQtbPC6LZyoVZMOkLsmrHf77d0b4GK2otYWXLqNXmTt9PGoHGuJRLG0SrMzCBohy4m0kuwIw/QYxWcMdSbvk41jqcnZjb+348XIZbbVeSxHYL9nNAgeP73ccKgO+elTr204y0SzA23PT1qN4AgVAJBqlkDa+/IcD3DJq+uO01srxAJPphuDIf+HfZfV3T2vvnU3XrvVbwTjUcFsA4ndw13LtE755xbQpY9DuOtbKST5LTp8mdivePKEuOXakXAtUVWAJjO4t5GTVlCdZ3Jx7qncOtOMRtE8rQpcWzerR6kVoil0yMzSsJAS2UBGB+dPxdsrKOCOECYMpsiymFyQ0MgaUmQ5LbDb8KrYO2tsvrJcykz8TS4jBRieSjqR19nAX2aPJH2Hkj7GeVxuJJoIzbOjSXv2u2pCSXueWSe4Dqzggnesx2b7Z3dnAsMRg5al2XmRl3UyLhsEMNsVubXtbZrbcSYzKDcTzvbKysspE8aq+Izv18fHBrnd9b8MVH5NxcPIAeWrw6VYhsLqbG2VyamTfTFJvosI+3d0qKgMLKlubXvw51wtjKv3t+nu6ml3HpMv2CjMI0PE+ViIYtEMKWOrB2GDt9Kx7OPL8adjt84ycZrLW0t2Z6muWaoeky+LswMK6k0BViIRQX1sVGrOotuTmpI7eX8iyKDAOcZMsISGTmgCTlnVtnGd871kwoX2fGlKrnfoPM7VMssumS8j6ZruGdorq1gFvE9vy0EgBaMyOBKO+A2Rj6UU/bO9IAEkGFNuRiI5/4ZtUX3vPr51mrfiqxBl2fWMElQcb57pPQ7daZF6re74AVmp5V2QpZEWnaTtTd3fK5piX1eR5Y+VGUw7sGJOSc7jNSbj0kcSaWKX7DMDO4CxYWR3jMbNKNWSdJPQiqcO3idQ/GiKg9Bn86tZ5LkpZpLkmcT7fXsySxuIQs9uluwWMriONmZQve2OXP4VlkJHSr2Lh5kOFBJ8sZqc3ZgoMyEL7idz8D0pv5CfI3nT5MwAxpwW7eRq5bQvRfmdqaN2Pd9Kjyt8InyN8InywJL7OxNVVzw9lO4pEVwy1Z2/FjjBAI94zWdThwZ1KPBrfQuhE1z/5Sf8AuNbTifEmgldVBbnwrhs40EEjOAN86vMdKzXoqKmWcqMExpny9o1bccucXBTf2Fz4ZwScflXTGVwTPR+M9UEU985Iz94HPzHUf786ATUoI6MM0U65D+Y3FI4NLrj/AJWYH65/vUnSNwyhCQxxv/vAqfaXDIVdMqR3hn8j8vCkX1qV0lsHWupcEHb346H3VGknx1BwMZx4beVAEjiPEoJpZy6/aSxZjBydLJtJ7tw2R8KyNjY9Dirma2DSGYHpGy/1ECo1n0I8E6n+1XYqEajAyyIcMhyD7/I/HpXVbG6EkauuCHUHY5G/UfKuWcR9kE+DgDpuf9kVe9iOItG5hYjlkEqf3XG7fLf8KaEzfB6UKKFCxwKbuHZZBGoBZxqBJwukHv8ATyGPrVkj+aamnRRlmUD3kCs/2q46Ixy0IJ2yc4+WPjWUnlmOGKYDdCxC/gTn8KlyKSOhW3FYncoGJIIxhSdWRnukfTep8qY38D9fnWA4DxNYCzujOwGEC4wPM5q84f2lec4EDA57xz3V8skjc4oUvYmjM9oe07RXcsYOyFcb+aKf71YcG7StJ7OSd84O4A6k+731ju2keb6fHeOpdumPs1rZ2/Z+BeECRoyk/LEzOudYj54DDGcexmuZRk5PSzzGpOcqfsv4OJQye1gt5jp8/OpL8MyC5YBR4A9fl4VD4jwi3jM6wBo3juLWBSAdKmfRvu3e/WbnbpUqHhqxzrHz2OVnLayjFeSRuVU40kNnfettEu0aaJdopeJ2CTjToCfx9D8z41iuNdmWi7y/aD94Dp/proPZ7iEF80gRmIjcKhRT31LEcwgjCrgZ8KtrXhsX2alQ3fu0cnI1GEkDbPmKz8OvdEeLVujz9cofHeohsy3Tb411zhXZmG7B1DEhiLrowMkY2x86tLb0eW0M32paVWWYKrBcYSNW5ndxuCcUQhk6FCM+jh+jR76NYS/Tb8q6xB6ObbmENLKY9Nro7qa9VyxUavDAxms/w3s3A/6VjmLluHo3KKd0agWGojO/Rdjt1qlCd8FaZ+jFesLH/E34VHnvC/U/Lwrqc/okizAguJMmZIpyUT78JkzH5dMb5p3iHo8sZHtI4zJGDbyM3LQGadlkVQzE5VcZJJ6b1pHDW75NFi77OOtGaCZFdYPowhXnZuJCLZ51k7qbCOESxn5hgDWBtbaIgF2xkZ23pTlo5JnLTyRLaU5/xWl4Rw5JN5W0AfjVW80Kewc/KosnEfj/AGrlac3sjnacnsjcS8RiiXTCgJH7QbEfE/eqjvrsk5ZtfvHQf6fCqeG+Y7Dp+FWdlCCRnr5VlNNckSTXJEa2eToMj/fjRjgB8z+VbjhcUGRrVkb+DBQ/zLWlhs1xtHkeasMH/FawUmtmXFSfDOPGQH7gP+/dS44mPsxj6VpeIcTRv1SKnyBH4VQXckrfeB+G1Z6lwiLXCNn6OLwxvO0rDCRJgD+Y4AHnS7+cyZY41Fsr5jJ3GR0rG8CkkV2GM8wAbnbYk5rTtAwxh2/7cfiK6ofqker8VVjRHe+kzgBcjbfJIz7qe4HCpjZmAJLtjI6Y22+eapr3htwGLxlmLZzjGd/LP9qtbG4MUaqwKhR97Y58etW+NjcnywjO++w88Dc9B4U2Ihvjxx138KZS8ViTqGMDoc+flS/WV3xk9OisfyFSMO6IUEDZ5BgHGQMb5P4fWoMUeldOfDf3nxp27uxkZyPeVxjzO/WovrCYzqXP8wqkBD4zb4iWUEY5iKR450kg5+X4VI4PJJM6rEpaQ9AhOR4E7dBv1JxVTJA9xMsCsoLY056ZHnj3ZrsfZzhsVjDoTdiO/IRl5GHgAPDyFaVtuRZM4FZyQwhJXDP94jOFHUKCeuPOq/jfHCx5VuoYjYsei+eW+VLvbgv7Z0R/uj22/mI6fKqu+4lHDHqVlRV8GQ5J8+o/Kk30hpdlebaKFtch1ynJ9ksf9C/3NFbXLyMQsLamGxbI6dNRI2/CnOAcWW8eRW1FEAOMKEYHI3xuDt0rRx6UAVQFUeAGBU0OyssuBnOq4fV5ImQg+J6t+FXKKqDCgADoAMUjm0iU5p7COQduL7F9OF2OV3/6a1qbfj/GGtYo0s1e3uIBbxdSJNQJEntbNhW93WsB2n1yXMrsN2bfA22AA/KuhcG7c20J4QrTHl20My3KgNhJGTTGzjG+Mt08zTxxVto40lqdBz8W4zJNcJ6hHzHktZ2GTiNk0iF0bXhgTF7+hpV5xrjPOj/8PjQyi6REGSGeXBndm193GMjO3xqxl7X2sbvHLOSwgslB5JiRik7O4hUIDoUb5I/Kpb9urKOSJmlIWWe9Ks0cmnRKPs5N17yHbcZ61tRdGV7H/pW0M0EVksjBrcyCQ4CkEtEwKsNQO/0rS8GveKvKEkt4YWC3s6a9ZDl3+0TuttguMZqLH27sRLLqug+G4cA+jSrcmRml5YVR3F1DqM1Nm7X2alXeUpHInEgrvFKEPPmVoiDp72VydvCpUKVIShWyKvhLcShumaCyAa3ijQxsRoOqMDUSG3ZiCcA07DxvjEggkFojDlyxRnvAOZcai3e2I5Z8uhqwT0hcPM0wF0qAPbOJDGWDCOPDiLUp7/lkeNUjdvLctw7RdPGkb3Dz9zOkuW5fNTGDkMQcdMnFSsenhk+OuGTOHca4mbwW7W9uJXig0pI0gQC3y0cutSc7nwyDion6Fv7aC5uQkVw/EROLpcMBEsbtrZSGBO5OMZ2FQZO01jHxq3uI5PsERRM68xolcowIiVtwgyNgMfjV9L2rs4bdY3mw3q/EQuY5FDc+UNEV1KMhh401F+wUX7KvjXazi8KW88tpFGiyJIzd485xFoQONR5eVOcfClz9ouMKiynh0IhMKooBfBWaUGI416slsDHjmmPSD2ztbiy0wT6nla3IiWMAry0GszMVznIwMGtVddpbZLKOZnXLDhyhFeKRnMUoLCNEYsSASSCB0qldlK7KGTivEwl5A/D39a4oruNEicmNFjSJyuTnUBjIz1Irn8XYjiTSNELZ9cSozDKYAcdzDZwScHYeVdevu0sIudJeQ/YXjYFs6KnOKiIY5Ycu2+ScjNIi7bWBkYNOFCCybUyPgmAkyRjbOoYG3voaT5B12cht+x960Rm5DiJCwZjjI0tpc6c5IU9dq0lp6NLhrjkjdV0B5WUoqF1LAFCdR8OnnWi4h2stJ7UH1iWJ09dAiQMsk3Pm1RA90jlkdelXydtLAyuxnCqJ7dwSkmGCQ6WAwvUEVnpi+yHGL7OaSdkrlY3lWJjFE8ilxgA8tyjMFznTkdahwRN/+V0G87ZWpsXVZyr6LqMRiPMkpklJjKsykCMg5O48PKsHDOwAAri+RFRqmcmaKjVMt7C8Kj/PT61Yjifx+W1UCTv1P41IXiwG2kVhGRkpGajuv4hUlJQepFZwS0rnGup4DoeE1lhOFbbBNX8NxVF6OUikkmWcAroXGTgg6jupG4NX9xa2sdxy2mkVJACmkqcE/dLEHy8a0jDSqPQ+OtONImROacaUAEt0Ayc9Bin4+zpIBiu4yD4SLg/VTioPE+zd2UYcyFlZSCUffHwNPSbWXvZewinVZWjGGOVBGMr90n44z9KX2j4HGqmRDox907hv5ff7qV2WveXCkb6cqoUkEEHSMeeRVJ2o7WAzrAiMwX7rYVWYjYhmxgAeJ2q6VbCvcq7m3nXBMLlWHdIQkNkZBDVXjhcznCWu+cY0Hb4kjFbC27aR28IR2DFcgJGx0gHoC/jjfpWY4z6QpZcrAOWCMZDEn6mmkJsueFcFs7NFlunxP15Y0gId8YCkltvf40L7t0g2jUnyJ61z54ZXyWfLHzYkn/NXPCuyt047sJJbxZkjCj4uRToLC4j2tlYnG2fM71DhDPqEmC2c9/PTzXfcVt7D0blo9E0sS75JU62DeYJwK03DuwlpGUaRzMY10rrZNIHlpUfnmjT6FZzXgHFvVWfShYvgaV6H6b5rqa2B0cx2CIBnO7ED4CrTh3CbSDIhjij1HJKhQSfeepqVzUzgOv8AUKekNRkDxSAew0kh/hjIH1YikxXLv+zdfI4Bz8RWnmWJge8it+8ApJ/zWVumukYgxxTJnuvHIqNjw1Ix2+RNS4lJnNe1QC3cynGxXwx1RT/et/bcAtBwtX9XhZhaG45jICxmWQYy/XHhp8q5f2suibybUNJ1LtkHHcXG4qJ+lZzHyhPNyc55Ylfl+fsZxWcFpbbOD9Zyb+zsQXV2okyqkLbaQCM/slfO/jkkfCnbjhsNxw1BcQxkx8PDqSmGiYybiM9UAx0HlXG04pPzDLzpuaf2nNfmdMfrM6um3WpB4rOylXubgqy6GBnkIZCclSM7qfKtPNXI/LXJt/TB2ftYrcerWyxvHcJErpGsYZWhDaCQcybnOojxIre8a4IkqWUMqJJHa3FsmhsMChtipDr4d4jY+6uGXV1LLo5k80gi/ViSV3Ce9Ax2p1b+5yT63c5YhifWJcllGFJOrcjw8qX5MQ88Tq3ZjhdjcFm9QtlX9IXFtgxq+EigI2OBjLLq92aVYdnbLXzTaQ59RtG0LCrLqklZWIiJxqIAGrwrlti8y4CXM6d9n7s0i99vac4PtHJyetX/AAyxmyGF1cBgoQMJpAwQdEBzsvu6VP5UH0T+RH0bjhnZiy0sps4cNcXqd9FZ1VVYqoffGD032pNrwOF5IWe3ikC2FllpV5mjmSENpiIIYsBjORpxmqC17POAAtzcqBqPdnkG751tsepycnxzU2Ds043F1dA6VTInkBCL7KjfZR5VazL0Usv0Wtl2UslDp6rAQZ79ctGpZVUEoFY7gDOB8Kqm4Eghspba3gt5Ee11PJBqmjZ1I1904uFYkbEgjrSm7NSeFxdfeOfWJckv7ZO/U+J8arrzszcgIFnuNMWDGvOk0oQMAoM90j3UPNXQPLXQ32x7XOnIitbnm3EPNFzLymQZ5wcJpfp3lG2TsKw8Efi7ZJJJPiSTkmri77PTKSW1MSSSzHLMTuSSdyarZbQr1rjy5XN+jly5HJkuGZR0UfE0/wA3PUVTmfFIN4aw0My0suHaP3Uw95j2QB8qrecTRmVR1NPQGgkPdE0nBqK92PCmDKfOrWNlqDKTVQDUVCvRO4cDUoE01inYzSYmK1/H60oAnxP1omZaaL1IiRnHjRNKTUfWaPXRpCh7IoYprVSg9FBQsUZB8z9TRBxR6qW4gAHzP1NKEmPE/U020tNk5p02FDzXB8z9TTZlPmfqab00AtOkOkK5h8z9TRFj5n6mjxR4p2MbwaWuaVQpWFjiTmnVuBUQ0AtJxRLiies3vqRHNVUBS1kxWbxpkOBfQzkVd8P4wV61jEu2FSYr01hLC1ujGWJ9HT7DtKtX9nx1D1rjsd9UyHi7jxpKU4gpTR3C24uh6YqfHIGGcbDqfAVxO17SuvlWr4N6Q4o4ikySszPqzGFKgDQVByRk5Vq3x5k3UtjaGW3TNxd8MEm2Nz/fpWW4v2LLeyN9z76ei9IsBLYSc6imMqgzjGSe/tjcil23a5OaZdMhCxMgUhSSzSMw21Yxgj6VpKOKXZco45dmC4l2UlU4COx32Ck+f/xP0NZa4XT0FdqXtXH/AMubGc40rvvN173lKn0qq7Q8e5sDxQxyI7wpECUTCjWhdc5JxpVxn+LwrLwxjupGfiit0zjcsxpnmmtDecFK9RVVNa48KUckWKM4sjK9OCSkMKRvWlWXVkR1pNWfD+FNOH0kAxhcA7aizaQMnpSW4JMFZioAQtnLLnuHDnGdwCRvWyNUV2upaw/ZknY9RU1Oz8olZcK3L05wy4JZdQUZO5wCce6pH6OkYAhSQYxJjKjukkA9em1TO+j0fh4sTi5ZGrdpL+meoVNk4bKymVVyhJxuMkA4JC5zjJApb8EnU6SozpZvbTA0e2Cc7EZ6VdHDKNNogZo81KveGSxDMgAGrTsytvgNjY+RBqNmkyWDNHmktSM0UIc10NVIzQzRQUOB6Gabo6KCheaPNN0KKChzNDVSKMUqCheaMLSM0eaBC6OkaqPVSoQeaGaLVQ1UAHmlJSNVFmgCUsuKV6xUOlA1DgidKJyze+n0nPnVappxWqHBEuCLeK6PnU+34kw8azqvTqyVlLEZPGbO14551YR8YU1gknqRHdGs3GSI0yRs5pg/Wqa9s1PSq+K+PnT4vM1m7IdkCezqKbU1cFwaTiqWRoayNFZwq+EJfKk6+X0xtocMfyqTcccUpIuhssJwu4xiZgxz7xihQruUmdakwo+PxrK0nLbU5Q9V20xlCufLoahy8dUxlNDDMCRZBHVX1E/Q0KFaxlZrGTIzcVj5SoI2LQlxGWIxhnDAtj7wAx5b1Mue0yMxIjbBWfOSM6pQPwGKOhV2XZC4xxlZlwFK/aB9yOnLVMfhmqoPQoUPcAFqLNChRQgZoUdCkAKOhQpCDoqOhQAWaGaFCgA80eaKhQArNGKFCpEHQoUKBB0KFCkAKMUdCgQYpYoqFSxMcBpQNChUskWDSw1ChUMljivTqyUKFQ0Q0PLLS+bQoVm0iG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0963" name="Picture 3" descr="C:\Users\ALTOND\Pictures\Hitler and the Armenian Question.jpg"/>
          <p:cNvPicPr>
            <a:picLocks noChangeAspect="1" noChangeArrowheads="1"/>
          </p:cNvPicPr>
          <p:nvPr/>
        </p:nvPicPr>
        <p:blipFill>
          <a:blip r:embed="rId2" cstate="print"/>
          <a:srcRect/>
          <a:stretch>
            <a:fillRect/>
          </a:stretch>
        </p:blipFill>
        <p:spPr bwMode="auto">
          <a:xfrm>
            <a:off x="2699792" y="260648"/>
            <a:ext cx="5040560" cy="2392288"/>
          </a:xfrm>
          <a:prstGeom prst="rect">
            <a:avLst/>
          </a:prstGeom>
          <a:noFill/>
        </p:spPr>
      </p:pic>
      <p:pic>
        <p:nvPicPr>
          <p:cNvPr id="40964" name="Picture 4" descr="C:\Users\ALTOND\Pictures\Armenians hung.jpg"/>
          <p:cNvPicPr>
            <a:picLocks noChangeAspect="1" noChangeArrowheads="1"/>
          </p:cNvPicPr>
          <p:nvPr/>
        </p:nvPicPr>
        <p:blipFill>
          <a:blip r:embed="rId3" cstate="print"/>
          <a:srcRect/>
          <a:stretch>
            <a:fillRect/>
          </a:stretch>
        </p:blipFill>
        <p:spPr bwMode="auto">
          <a:xfrm>
            <a:off x="1259632" y="4937104"/>
            <a:ext cx="6480720" cy="1588239"/>
          </a:xfrm>
          <a:prstGeom prst="rect">
            <a:avLst/>
          </a:prstGeom>
          <a:noFill/>
        </p:spPr>
      </p:pic>
      <p:pic>
        <p:nvPicPr>
          <p:cNvPr id="6" name="Picture 3" descr="hitlernaziflag"/>
          <p:cNvPicPr>
            <a:picLocks noChangeAspect="1" noChangeArrowheads="1"/>
          </p:cNvPicPr>
          <p:nvPr/>
        </p:nvPicPr>
        <p:blipFill>
          <a:blip r:embed="rId4" cstate="print"/>
          <a:srcRect/>
          <a:stretch>
            <a:fillRect/>
          </a:stretch>
        </p:blipFill>
        <p:spPr bwMode="auto">
          <a:xfrm>
            <a:off x="323528" y="188640"/>
            <a:ext cx="2220577" cy="2376264"/>
          </a:xfrm>
          <a:prstGeom prst="roundRect">
            <a:avLst>
              <a:gd name="adj" fmla="val 16667"/>
            </a:avLst>
          </a:prstGeom>
          <a:ln>
            <a:noFill/>
          </a:ln>
          <a:effectLst>
            <a:outerShdw blurRad="76200" dist="38100" dir="7800000" algn="tl" rotWithShape="0">
              <a:srgbClr val="000000">
                <a:alpha val="40000"/>
              </a:srgbClr>
            </a:outerShdw>
          </a:effectLst>
          <a:scene3d>
            <a:camera prst="perspectiveContrastingRightFacing"/>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32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36712"/>
            <a:ext cx="7470648" cy="1224136"/>
          </a:xfrm>
        </p:spPr>
        <p:txBody>
          <a:bodyPr>
            <a:normAutofit fontScale="90000"/>
          </a:bodyPr>
          <a:lstStyle/>
          <a:p>
            <a:r>
              <a:rPr lang="en-GB" sz="3100" i="1" dirty="0" smtClean="0"/>
              <a:t>The 1948 Declaration on Human Rights was born in the in the criminality of twentieth century totalitarianism and the gas chambers of Bergen-Belsen and Auschwitz. </a:t>
            </a:r>
            <a:r>
              <a:rPr lang="en-GB" dirty="0" smtClean="0"/>
              <a:t/>
            </a:r>
            <a:br>
              <a:rPr lang="en-GB" dirty="0" smtClean="0"/>
            </a:br>
            <a:endParaRPr lang="en-GB" dirty="0" smtClean="0">
              <a:ea typeface="ＭＳ Ｐゴシック" pitchFamily="34" charset="-128"/>
            </a:endParaRPr>
          </a:p>
        </p:txBody>
      </p:sp>
      <p:pic>
        <p:nvPicPr>
          <p:cNvPr id="14339" name="Picture 2" descr="http://en.auschwitz.org/m/index.php?option=com_ponygallery&amp;func=watermark&amp;id=710&amp;Itemid=17"/>
          <p:cNvPicPr>
            <a:picLocks noChangeAspect="1" noChangeArrowheads="1"/>
          </p:cNvPicPr>
          <p:nvPr/>
        </p:nvPicPr>
        <p:blipFill>
          <a:blip r:embed="rId2" cstate="print"/>
          <a:srcRect/>
          <a:stretch>
            <a:fillRect/>
          </a:stretch>
        </p:blipFill>
        <p:spPr bwMode="auto">
          <a:xfrm>
            <a:off x="4139952" y="2420888"/>
            <a:ext cx="3541812" cy="3619500"/>
          </a:xfrm>
          <a:prstGeom prst="rect">
            <a:avLst/>
          </a:prstGeom>
          <a:noFill/>
          <a:ln w="9525">
            <a:noFill/>
            <a:miter lim="800000"/>
            <a:headEnd/>
            <a:tailEnd/>
          </a:ln>
        </p:spPr>
      </p:pic>
      <p:pic>
        <p:nvPicPr>
          <p:cNvPr id="4" name="Picture 5" descr="portada9"/>
          <p:cNvPicPr>
            <a:picLocks noChangeAspect="1" noChangeArrowheads="1"/>
          </p:cNvPicPr>
          <p:nvPr/>
        </p:nvPicPr>
        <p:blipFill>
          <a:blip r:embed="rId3" cstate="print"/>
          <a:srcRect/>
          <a:stretch>
            <a:fillRect/>
          </a:stretch>
        </p:blipFill>
        <p:spPr bwMode="auto">
          <a:xfrm>
            <a:off x="539552" y="2420888"/>
            <a:ext cx="3312368" cy="34563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1944</Words>
  <Application>Microsoft Office PowerPoint</Application>
  <PresentationFormat>On-screen Show (4:3)</PresentationFormat>
  <Paragraphs>106</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Arial</vt:lpstr>
      <vt:lpstr>Book Antiqua</vt:lpstr>
      <vt:lpstr>Calibri</vt:lpstr>
      <vt:lpstr>Lucida Sans</vt:lpstr>
      <vt:lpstr>Times New Roman</vt:lpstr>
      <vt:lpstr>Wingdings</vt:lpstr>
      <vt:lpstr>Wingdings 2</vt:lpstr>
      <vt:lpstr>Wingdings 3</vt:lpstr>
      <vt:lpstr>Apex</vt:lpstr>
      <vt:lpstr>PowerPoint Presentation</vt:lpstr>
      <vt:lpstr>“in the moment of their barbaric execution”, some of the 21 Christians were repeating the words “Lord, Jesus Christ,” – February 2015</vt:lpstr>
      <vt:lpstr>   "I wish it need not have happened in my time," said Frodo.  "So do I," said Gandalf, "and so do all who live to see such times. But that is not for them to decide. All we have to decide is what to do with the time that is given us."</vt:lpstr>
      <vt:lpstr>Esther fasts and prays: For Such A Time As This</vt:lpstr>
      <vt:lpstr>  Mordecai dresses in sackcloth and as he fasts he puts himself in God’s hands.  It is now that he says to Esther:   “And who knows whether you have come to the kingdom for just such a time as this?”    </vt:lpstr>
      <vt:lpstr>Esther’s willingness to risk all – “If I perish, I perish” - turns history on its head. She begs the king and says: “how can I look on, while my people suffer what is in store for them? How can I bear to witness the extermination of my race?”   </vt:lpstr>
      <vt:lpstr>From the crucifixion of Christ Himself, to the stoning to death of Stephen; from the execution of Peter, Paul and the early disciples, to the deaths of maybe as many as 100,000 people at the hands of emperors such as Nero and Diocletian; </vt:lpstr>
      <vt:lpstr>PowerPoint Presentation</vt:lpstr>
      <vt:lpstr>The 1948 Declaration on Human Rights was born in the in the criminality of twentieth century totalitarianism and the gas chambers of Bergen-Belsen and Auschwitz.  </vt:lpstr>
      <vt:lpstr>PowerPoint Presentation</vt:lpstr>
      <vt:lpstr>Ukraine: with Ivan Gel and Bishop Vasylyk – who between them spent more than 30 years in Soviet jails.</vt:lpstr>
      <vt:lpstr>PowerPoint Presentation</vt:lpstr>
      <vt:lpstr>Scottish Catholic midwives ordered to take part in abortions</vt:lpstr>
      <vt:lpstr>British Airways go to Court to stop Nadia Eweida from wearing a cross around her neck</vt:lpstr>
      <vt:lpstr>Yorkshire College removes Easter and Christmas from the calendar in case it offends people; Perth Hospital told to remove Communion Table; Bideford Council told to ban prayers.</vt:lpstr>
      <vt:lpstr>Barely a day passes without reports of some new atrocity being committed against Christians.  Christian girl gang raped in Pakistan; husband and wife burnt alive; Asia Bibbi sentenced to death; hundreds of girls kidnapped and sold into slavery by Boko Haram in Nigeria; men publically crucified and beheaded in Syria; Kenyans shot at point blank range. 21 Coptic Christians behaded.</vt:lpstr>
      <vt:lpstr>Nigerian Abductions</vt:lpstr>
      <vt:lpstr>Nigeria: Boko Haram openly say their interim goal is "to eradicate Christians from certain parts of the country.“ 250 killed in 2012. </vt:lpstr>
      <vt:lpstr>PowerPoint Presentation</vt:lpstr>
      <vt:lpstr>Meriam Ibrahim – sentenced to death and 100 lashes</vt:lpstr>
      <vt:lpstr>PowerPoint Presentation</vt:lpstr>
      <vt:lpstr>South Kordofan – Sudan – the second genocide of the 21st century. </vt:lpstr>
      <vt:lpstr>Pakistan: In a population of over 172 million people, only about 1.5% (3 million) is Christians -half Catholic, half Protestant.  </vt:lpstr>
      <vt:lpstr>Bhatti’s last breaths were uttered in defence of Asia Bibi, the illiterate Christian mother of five, jailed in 1999, for alleged blasphemy against Islam, and sentenced to death. </vt:lpstr>
      <vt:lpstr>PowerPoint Presentation</vt:lpstr>
      <vt:lpstr>A Faith worth Dying For….Pakistan’s murdered Minister for Minorities: Shabaz Bhatti </vt:lpstr>
      <vt:lpstr>Shahbaz Bhatti said his stand would “send a message of hope to the people living a life of disappointment, disillusionment and despair” adding that his life was dedicated to “the oppressed, the down-trodden and the marginalised” and to “the struggle for human equality, social justice, religious freedom and the empowerment of religious minorities’ communities.”  </vt:lpstr>
      <vt:lpstr>PowerPoint Presentation</vt:lpstr>
      <vt:lpstr>PowerPoint Presentation</vt:lpstr>
      <vt:lpstr>PowerPoint Presentation</vt:lpstr>
      <vt:lpstr>PowerPoint Presentation</vt:lpstr>
      <vt:lpstr>PowerPoint Presentation</vt:lpstr>
      <vt:lpstr>PowerPoint Presentation</vt:lpstr>
      <vt:lpstr>The city of Homs, the third largest in Syria, has now seen almost its entire Christian population of 50,000 to 60,000 flee for safety as fighting continues in that stricken country.   The number of Christians left in the city has reportedly fallen to below 1,000</vt:lpstr>
      <vt:lpstr>IRAQ: 58 Christians were killed during evening mass at Our Lady of Perpetual Help, the Syrian Catholic cathedral in Baghdad: 1.4 million Christians reduced to 150,000.</vt:lpstr>
      <vt:lpstr>More than 100,000 Copts left Egypt during one recent nine month period</vt:lpstr>
      <vt:lpstr>PowerPoint Presentation</vt:lpstr>
      <vt:lpstr>"Churches in the Middle East are threatened in their very existence” – Pope Benedict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Jeon Young-Ok’s Evidence</vt:lpstr>
      <vt:lpstr>PowerPoint Presentation</vt:lpstr>
      <vt:lpstr>PowerPoint Presentation</vt:lpstr>
      <vt:lpstr>PowerPoint Presentation</vt:lpstr>
      <vt:lpstr>PowerPoint Presentation</vt:lpstr>
      <vt:lpstr>PowerPoint Presentation</vt:lpstr>
      <vt:lpstr>PowerPoint Presentation</vt:lpstr>
      <vt:lpstr>At Anju – 80 kilometres north of Pyongyang - believers have met in the rubble of their church for 50 years</vt:lpstr>
      <vt:lpstr>PowerPoint Presentation</vt:lpstr>
      <vt:lpstr>PowerPoint Presentation</vt:lpstr>
      <vt:lpstr>PowerPoint Presentation</vt:lpstr>
      <vt:lpstr>Get Involved: Take A Stand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Such A Time As This. New Malden 2014</dc:title>
  <dc:creator>ALTON, Lord</dc:creator>
  <cp:lastModifiedBy>ALTON, Lord</cp:lastModifiedBy>
  <cp:revision>46</cp:revision>
  <dcterms:created xsi:type="dcterms:W3CDTF">2006-08-16T00:00:00Z</dcterms:created>
  <dcterms:modified xsi:type="dcterms:W3CDTF">2015-03-21T20:02:48Z</dcterms:modified>
</cp:coreProperties>
</file>