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257" r:id="rId3"/>
    <p:sldId id="363" r:id="rId4"/>
    <p:sldId id="259" r:id="rId5"/>
    <p:sldId id="260" r:id="rId6"/>
    <p:sldId id="258" r:id="rId7"/>
    <p:sldId id="263" r:id="rId8"/>
    <p:sldId id="262" r:id="rId9"/>
    <p:sldId id="264" r:id="rId10"/>
    <p:sldId id="265" r:id="rId11"/>
    <p:sldId id="266" r:id="rId12"/>
    <p:sldId id="267" r:id="rId13"/>
    <p:sldId id="268" r:id="rId14"/>
    <p:sldId id="300" r:id="rId15"/>
    <p:sldId id="316" r:id="rId16"/>
    <p:sldId id="317" r:id="rId17"/>
    <p:sldId id="261" r:id="rId18"/>
    <p:sldId id="318" r:id="rId19"/>
    <p:sldId id="319" r:id="rId20"/>
    <p:sldId id="320" r:id="rId21"/>
    <p:sldId id="321" r:id="rId22"/>
    <p:sldId id="301" r:id="rId23"/>
    <p:sldId id="302" r:id="rId24"/>
    <p:sldId id="322" r:id="rId25"/>
    <p:sldId id="323" r:id="rId26"/>
    <p:sldId id="324" r:id="rId27"/>
    <p:sldId id="364" r:id="rId28"/>
    <p:sldId id="325" r:id="rId29"/>
    <p:sldId id="326" r:id="rId30"/>
    <p:sldId id="327" r:id="rId31"/>
    <p:sldId id="328" r:id="rId32"/>
    <p:sldId id="329" r:id="rId33"/>
    <p:sldId id="330" r:id="rId34"/>
    <p:sldId id="331" r:id="rId35"/>
    <p:sldId id="332" r:id="rId36"/>
    <p:sldId id="333" r:id="rId37"/>
    <p:sldId id="365" r:id="rId38"/>
    <p:sldId id="310" r:id="rId39"/>
    <p:sldId id="275" r:id="rId40"/>
    <p:sldId id="366" r:id="rId41"/>
    <p:sldId id="274" r:id="rId42"/>
    <p:sldId id="309" r:id="rId43"/>
    <p:sldId id="335" r:id="rId44"/>
    <p:sldId id="336" r:id="rId45"/>
    <p:sldId id="367" r:id="rId46"/>
    <p:sldId id="276" r:id="rId47"/>
    <p:sldId id="337" r:id="rId48"/>
    <p:sldId id="338" r:id="rId49"/>
    <p:sldId id="339" r:id="rId50"/>
    <p:sldId id="340" r:id="rId51"/>
    <p:sldId id="341" r:id="rId52"/>
    <p:sldId id="342" r:id="rId53"/>
    <p:sldId id="343" r:id="rId54"/>
    <p:sldId id="303" r:id="rId55"/>
    <p:sldId id="305" r:id="rId56"/>
    <p:sldId id="306" r:id="rId57"/>
    <p:sldId id="307" r:id="rId58"/>
    <p:sldId id="345" r:id="rId59"/>
    <p:sldId id="270" r:id="rId60"/>
    <p:sldId id="346" r:id="rId61"/>
    <p:sldId id="347" r:id="rId62"/>
    <p:sldId id="348" r:id="rId63"/>
    <p:sldId id="349" r:id="rId64"/>
    <p:sldId id="350" r:id="rId65"/>
    <p:sldId id="351" r:id="rId66"/>
    <p:sldId id="290" r:id="rId67"/>
    <p:sldId id="291" r:id="rId68"/>
    <p:sldId id="289" r:id="rId69"/>
    <p:sldId id="352" r:id="rId70"/>
    <p:sldId id="369" r:id="rId71"/>
    <p:sldId id="368" r:id="rId72"/>
    <p:sldId id="344" r:id="rId73"/>
    <p:sldId id="370" r:id="rId74"/>
    <p:sldId id="283" r:id="rId75"/>
    <p:sldId id="285" r:id="rId76"/>
    <p:sldId id="371" r:id="rId77"/>
    <p:sldId id="372" r:id="rId78"/>
    <p:sldId id="373" r:id="rId79"/>
    <p:sldId id="374" r:id="rId80"/>
    <p:sldId id="354" r:id="rId81"/>
    <p:sldId id="375" r:id="rId82"/>
    <p:sldId id="314" r:id="rId83"/>
    <p:sldId id="355" r:id="rId84"/>
    <p:sldId id="356" r:id="rId85"/>
    <p:sldId id="278" r:id="rId86"/>
    <p:sldId id="272" r:id="rId87"/>
    <p:sldId id="293" r:id="rId88"/>
    <p:sldId id="295" r:id="rId89"/>
    <p:sldId id="277" r:id="rId90"/>
    <p:sldId id="359" r:id="rId91"/>
    <p:sldId id="288" r:id="rId92"/>
    <p:sldId id="273" r:id="rId93"/>
    <p:sldId id="279" r:id="rId94"/>
    <p:sldId id="271" r:id="rId95"/>
    <p:sldId id="360" r:id="rId96"/>
    <p:sldId id="361" r:id="rId97"/>
    <p:sldId id="36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662" autoAdjust="0"/>
  </p:normalViewPr>
  <p:slideViewPr>
    <p:cSldViewPr snapToGrid="0">
      <p:cViewPr varScale="1">
        <p:scale>
          <a:sx n="31" d="100"/>
          <a:sy n="31" d="100"/>
        </p:scale>
        <p:origin x="5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D23C2-0917-4016-9CCA-7015DF64D6CE}" type="datetimeFigureOut">
              <a:rPr lang="en-GB" smtClean="0"/>
              <a:t>16/06/2016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6A0F5-4A2C-4044-9F77-655732F4312D}" type="slidenum">
              <a:rPr lang="en-GB" smtClean="0"/>
              <a:t>‹#›</a:t>
            </a:fld>
            <a:endParaRPr lang="en-GB"/>
          </a:p>
        </p:txBody>
      </p:sp>
    </p:spTree>
    <p:extLst>
      <p:ext uri="{BB962C8B-B14F-4D97-AF65-F5344CB8AC3E}">
        <p14:creationId xmlns:p14="http://schemas.microsoft.com/office/powerpoint/2010/main" val="130530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6A0F5-4A2C-4044-9F77-655732F4312D}" type="slidenum">
              <a:rPr lang="en-GB" smtClean="0"/>
              <a:t>7</a:t>
            </a:fld>
            <a:endParaRPr lang="en-GB"/>
          </a:p>
        </p:txBody>
      </p:sp>
    </p:spTree>
    <p:extLst>
      <p:ext uri="{BB962C8B-B14F-4D97-AF65-F5344CB8AC3E}">
        <p14:creationId xmlns:p14="http://schemas.microsoft.com/office/powerpoint/2010/main" val="265310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96A0F5-4A2C-4044-9F77-655732F4312D}" type="slidenum">
              <a:rPr lang="en-GB" smtClean="0"/>
              <a:t>44</a:t>
            </a:fld>
            <a:endParaRPr lang="en-GB"/>
          </a:p>
        </p:txBody>
      </p:sp>
    </p:spTree>
    <p:extLst>
      <p:ext uri="{BB962C8B-B14F-4D97-AF65-F5344CB8AC3E}">
        <p14:creationId xmlns:p14="http://schemas.microsoft.com/office/powerpoint/2010/main" val="657425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E51908D-5A0B-4275-AC25-66AFD16D89A1}" type="slidenum">
              <a:rPr lang="en-GB" smtClean="0"/>
              <a:pPr/>
              <a:t>57</a:t>
            </a:fld>
            <a:endParaRPr lang="en-GB"/>
          </a:p>
        </p:txBody>
      </p:sp>
    </p:spTree>
    <p:extLst>
      <p:ext uri="{BB962C8B-B14F-4D97-AF65-F5344CB8AC3E}">
        <p14:creationId xmlns:p14="http://schemas.microsoft.com/office/powerpoint/2010/main" val="274201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FF258E-0174-401D-A14A-279DC8754ACC}"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350784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FF258E-0174-401D-A14A-279DC8754ACC}"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338565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FF258E-0174-401D-A14A-279DC8754ACC}"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185750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FF258E-0174-401D-A14A-279DC8754ACC}"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144336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FF258E-0174-401D-A14A-279DC8754ACC}"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329554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FF258E-0174-401D-A14A-279DC8754ACC}"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397256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FF258E-0174-401D-A14A-279DC8754ACC}" type="datetimeFigureOut">
              <a:rPr lang="en-GB" smtClean="0"/>
              <a:t>16/06/2016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19649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FF258E-0174-401D-A14A-279DC8754ACC}" type="datetimeFigureOut">
              <a:rPr lang="en-GB" smtClean="0"/>
              <a:t>16/06/2016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1306876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F258E-0174-401D-A14A-279DC8754ACC}" type="datetimeFigureOut">
              <a:rPr lang="en-GB" smtClean="0"/>
              <a:t>16/06/2016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68048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F258E-0174-401D-A14A-279DC8754ACC}"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44744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F258E-0174-401D-A14A-279DC8754ACC}"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C25FB-DD36-4E88-8C9A-1DAB225B6725}" type="slidenum">
              <a:rPr lang="en-GB" smtClean="0"/>
              <a:t>‹#›</a:t>
            </a:fld>
            <a:endParaRPr lang="en-GB"/>
          </a:p>
        </p:txBody>
      </p:sp>
    </p:spTree>
    <p:extLst>
      <p:ext uri="{BB962C8B-B14F-4D97-AF65-F5344CB8AC3E}">
        <p14:creationId xmlns:p14="http://schemas.microsoft.com/office/powerpoint/2010/main" val="1475670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F258E-0174-401D-A14A-279DC8754ACC}" type="datetimeFigureOut">
              <a:rPr lang="en-GB" smtClean="0"/>
              <a:t>16/06/2016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C25FB-DD36-4E88-8C9A-1DAB225B6725}" type="slidenum">
              <a:rPr lang="en-GB" smtClean="0"/>
              <a:t>‹#›</a:t>
            </a:fld>
            <a:endParaRPr lang="en-GB"/>
          </a:p>
        </p:txBody>
      </p:sp>
    </p:spTree>
    <p:extLst>
      <p:ext uri="{BB962C8B-B14F-4D97-AF65-F5344CB8AC3E}">
        <p14:creationId xmlns:p14="http://schemas.microsoft.com/office/powerpoint/2010/main" val="41541160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avidalton.net/" TargetMode="Externa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 Id="rId4" Type="http://schemas.openxmlformats.org/officeDocument/2006/relationships/hyperlink" Target="https://davidalton.net/2016/03/28/carnage-in-lahore-pakistan-and-uk-governments-failure-to-challenge-persecution-or-the-culture-of-impunity-links-to-previous-posts-about-pakistans-christians-shahbaz-bhatti-asia-bibbi-and-th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5" Type="http://schemas.openxmlformats.org/officeDocument/2006/relationships/image" Target="../media/image137.jpeg"/><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4" Type="http://schemas.openxmlformats.org/officeDocument/2006/relationships/image" Target="../media/image146.jpeg"/></Relationships>
</file>

<file path=ppt/slides/_rels/slide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51.emf"/></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8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8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4" Type="http://schemas.openxmlformats.org/officeDocument/2006/relationships/image" Target="../media/image171.jpeg"/></Relationships>
</file>

<file path=ppt/slides/_rels/slide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www.davidalton.net/" TargetMode="External"/><Relationship Id="rId1" Type="http://schemas.openxmlformats.org/officeDocument/2006/relationships/slideLayout" Target="../slideLayouts/slideLayout6.xml"/><Relationship Id="rId4" Type="http://schemas.openxmlformats.org/officeDocument/2006/relationships/image" Target="../media/image189.jpeg"/></Relationships>
</file>

<file path=ppt/slides/_rels/slide97.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i="1" dirty="0" smtClean="0"/>
              <a:t>A Battle of Beliefs - a matter of life and death</a:t>
            </a:r>
            <a:r>
              <a:rPr lang="en-GB" dirty="0" smtClean="0"/>
              <a:t/>
            </a:r>
            <a:br>
              <a:rPr lang="en-GB" dirty="0" smtClean="0"/>
            </a:br>
            <a:endParaRPr lang="en-GB" dirty="0"/>
          </a:p>
        </p:txBody>
      </p:sp>
      <p:sp>
        <p:nvSpPr>
          <p:cNvPr id="3" name="Subtitle 2"/>
          <p:cNvSpPr>
            <a:spLocks noGrp="1"/>
          </p:cNvSpPr>
          <p:nvPr>
            <p:ph type="subTitle" idx="1"/>
          </p:nvPr>
        </p:nvSpPr>
        <p:spPr/>
        <p:txBody>
          <a:bodyPr/>
          <a:lstStyle/>
          <a:p>
            <a:r>
              <a:rPr lang="en-GB" b="1" i="1" dirty="0" smtClean="0"/>
              <a:t>A Premier </a:t>
            </a:r>
            <a:r>
              <a:rPr lang="en-GB" b="1" i="1" dirty="0"/>
              <a:t>Lecture</a:t>
            </a:r>
            <a:r>
              <a:rPr lang="en-GB" b="1" dirty="0"/>
              <a:t>: </a:t>
            </a:r>
            <a:r>
              <a:rPr lang="en-GB" b="1" dirty="0" smtClean="0"/>
              <a:t>Liverpool</a:t>
            </a:r>
            <a:r>
              <a:rPr lang="en-GB" b="1" dirty="0" smtClean="0"/>
              <a:t>, 17th </a:t>
            </a:r>
            <a:r>
              <a:rPr lang="en-GB" b="1" dirty="0"/>
              <a:t>June 2016</a:t>
            </a:r>
            <a:r>
              <a:rPr lang="en-GB" b="1" dirty="0" smtClean="0"/>
              <a:t>.</a:t>
            </a:r>
          </a:p>
          <a:p>
            <a:r>
              <a:rPr lang="en-GB" b="1" dirty="0" smtClean="0"/>
              <a:t>David Alton </a:t>
            </a:r>
            <a:r>
              <a:rPr lang="en-GB" b="1" dirty="0" smtClean="0">
                <a:hlinkClick r:id="rId2"/>
              </a:rPr>
              <a:t>www.davidalton.net</a:t>
            </a:r>
            <a:r>
              <a:rPr lang="en-GB" b="1" dirty="0" smtClean="0"/>
              <a:t> </a:t>
            </a:r>
            <a:endParaRPr lang="en-GB" dirty="0"/>
          </a:p>
          <a:p>
            <a:endParaRPr lang="en-GB" dirty="0"/>
          </a:p>
        </p:txBody>
      </p:sp>
    </p:spTree>
    <p:extLst>
      <p:ext uri="{BB962C8B-B14F-4D97-AF65-F5344CB8AC3E}">
        <p14:creationId xmlns:p14="http://schemas.microsoft.com/office/powerpoint/2010/main" val="3579139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ISEhUSEhIVFhUWFhcVFhUVFxgYFxoYHRcYGBcZGBoYHSkiGBolGxYYIjEiJSkrLi4uGR8zODMsNygtLisBCgoKDg0OGhAQGy0mICUyLS8yLSstLS0tKy0tLS0tLS0tLS0tLS0tLS8tLS0tLS0tLS0tLS0tLS0tLS0tLS0tLf/AABEIAOIA3wMBIgACEQEDEQH/xAAcAAABBQEBAQAAAAAAAAAAAAAAAQMEBQYHAgj/xABCEAABAwIEAwYDBgQFAgcBAAABAAIRAyEEEjFBBVFhBhMicYGRMqGxByNCcsHwUmLR4RQzgpLxJKJDY4OTsrPCFf/EABoBAAIDAQEAAAAAAAAAAAAAAAACAQMEBQb/xAAuEQACAgEEAQIEBQUBAAAAAAAAAQIDEQQSITFBIlEFMmHwE3GBsfEjQ0TB4RT/2gAMAwEAAhEDEQA/AH16SBKu+cwEISoAEiCgIAUJUIQAQlQhBAqEIQAIQlUEghCEACEIQAJYQlQSAQhCABAQgIAEJUIAEiVCAI6EIUkAhCEACWEBKgAShAQggEqEIAEqRKoJBCEIAEqRKEACUIQgkEIQgAQhCABKhCACEJUqAEhCVCAIyRKkTEAEsISqABCEqABKkSoIBCEqgkFX8R4gWEMptzPsSLeEdSbSdgf6S9xDFBjYkBzgcv6n019FQVfExwOksDjqTBeLxqZaPksOr1Wz0R7L6q88s1PZanim1M78RhiwyXUS5jzGp0Gw5HZarG4DCVHFrHNY6J8BH/x/pC5HgAwYoZnmmMzYeG5oJbHiEiGw6JvHJaPgHEcK3Fua51S7Sc0Pc0wDoC4wMtrALizstre6Mn7/AMm+EYSWJIv8dwerSuRLf4m3HqNQoC3lB8RF2kfS9pv9VRdo+HtH3tMAD8YFr7ED0Mx5810dH8SVrULOH7lF+j2LdHooUIQuuYQQhKgAQhCABCUJUACEIQAIQhQBFQhKExAqSEqEACVAQggEqEIJBKkVR2i4g6kwBkZnT5gD9lVW2KuLkxoRcnhDXGKjXVQ3MLNzR1aXTfYxI9eiq8dijRYYEgtL2m9yHCBImJkwdJ80yKob3bj7jmHOJHsdP50vF6TjQDgD4ZaQAYAn6Akew3Xn5ydk93udFRUVgz1bjr3O8TMsxobi0SJ+i98VrvYRUacpe2TE/iaC7XaXOjkq3uJd5nzut7i+FU8TgcjIbiMMcxafCatJzSQBaHvBBIAv4iOSslGMeWTHL4QnZXtxjWmk2qabqT6opGq74pIFnBrhcgfGRzuYK6u9raj6tMu1AF9iWucHD/c7/aVyHsvwijTdTdWpNrUqzm91iKT3w14IJpvFsrjBEOveRK6B21q0qFPv3Bsd01hDiS4kPDqUTqQXHxXN/NYLkoWJw7NdbzBqRHxGHdTOVwg/I9QdwmlJ4G6qcPhaL5qMeHvfVbpD5cxzm/gEvkH+QjYqMvQ6LV/+iLysNHJ1FH4TXsxUIQtxnBACISoAVCEIAEIQoAEqRKgCIlQEqYgEIQEAKhCVBAIQhQSKsn2zrta9m5ImI2BOh+UQtYo+N4fTrNy1GyNtiPI7KjU1O2txRZVPZLLOV4vF5w3KTYzfaYBHyC1PfCphxm5gEDQEAwfUn5lZnFYRrXuaZblJALhcG8ZuRMeXVaLCQ/Cgi2dp9HCRNtpa5caNKkn9DoSnjH1M1isLe5ygaflOhS4ZtFwcX1ocAO7FzMQLkfDaY9E9jKZdUJf4iLRa55mP3dHDsIatVlFpptc9waHPkNk6AmDEmBpFxonfXILsvuxTzSrspPObD4gmm4AgguaA8SBJD2+EjQ3GynfaxLKuHo5iWso76l2dwk+gC99kOF18Lj+4xTDSD2+Jr9CWQ9jmG4N2ASDsQn/tkDDWoC5cBVbt/wCUWlx5XPzWF4d+foaVxWVPYriOODstGtlDWwA/xNDcoyjJ/D4RymTe5W6qOkkxEmY/5VD2QwBo0JcPFUhx1m0xMnryV4u7oqFBb2uX+xzNRbue3wgQhC3GYVKkSoAEIQoAEJUIAEIQgCKEqQJUxAJQkhKgBUIQggEqEKCQShIhAEXinDKeIYWvF9nbjn5josv/APyquFpOa4gtzS0i4giHCNRoHep5rahU/aOk2A5wkaXuJ8vVUWURk93ksjbKKx4OcVuJkPcHNBGljBHqo1LFAES0noDH6FWfEcMxzj3YDdiJOvqrrsl2MrVm0cQGNdTdUe0tcPDDNST1daCIsb7LkWJVp5OhBuXRK7KcPxvEatMvz93TI+9fLgMviyi4lxI0trci07rtR2Xpsq0sQQ6YLS18El05g5xHrYWsCrvgVGs1wzPeAPCG2DG6QA0ACI3FvVW/G8KytTc0vGbVp5EadY29Vj09kPxlOS4RothLY4rswUolSKnD6rTBYZ6X9o1UZwIMEQeR1Xp4zjP5Wn+RxZRlHtHpKvEpQU5B7SryClCAFQhCgBUIQgAQhCAIyEKPxDHU6DDUquytFpub7AAalS2ksshLJJSqj7OdoDXOR9Nrc3eAOBmXMh7XCTImnma4aSwEAGVeKqm+NqbXgeytwayCEJVaICEIQAJQEBNYnEtpjM8wPmfIbqG8csB8FVHFqb8SW0KEOJ1cdG8jbyJnS3mq5uPdiqwpMvM5WjQkaNtqSYE7SrjFE4FxwuEDamMqmXOBzNYHTLb6kBsht9JMgAO5+p1m30w7f3k000buZdFPw3huAp16mHzMrVRSeRVr5jR78ZQaYa1wa5o8RJLnaWlSOxva11DEPw1ZzH0iS4uY4OY18A5qRj/LOmTa0XHipOA9mT/imtqOY7LPeNLZax4dAYQ61Qg5XQdR1EI7S0GNxznUwabmuFN4yj4xYuAFgYEmBEyRquc8Slsk85RsT2rK4O10Zc0OBGQiQQQQQRILSNQbGd14qvNwAbauAWV7G4kmlLpNHMGZbgMqw5z4M+FhAbDQIDjb4oGjw1i57XEOcYjMSPCCTF4Nzc77rlzjsk4m2MtyyTsG0fxaEug3Os2J2ufLZJhyyo5zHhtQtm7mif7Jnvp8TY3FiNZvpbp6FU+AxGXiBGb/ADBmPmbgRtY80yk10DjnsY7aYoYaBSZRBdp3jBsHEwQNssX3cE+3HtZh6VSgC+piCRSGWNiZIizQbk8h5LI/adjD/iXNBtT8MdTSDsw5XqwoeE4k7v8AAZ6mSmzCsdcwAHPqte7XfL/2rXiTgm2zNlKTwjq1fCUSxoqQ4gAF+ji6NZEXJVLxbg/dQ5hzNJiDZwPLqVm8b2nq1qc0HZaz70s+lCjYNquaAfvXgy0QSJFiRe2o8eoVCBUfmBohlcBpDH3IDmyM7HZiTNtR0iyjU209Pj2Fsqrn32MBKvGBqNq5spIyuLZf8RjQnrBEmLm9pgTa/D3sbnsW6SDPl6LtV6yqzCT5fg5sqZRyRUJEq1FYIQhAEYLnvbTiBruaGkik3OQYIlwOR3ne3qtzxOtkpOdMGLFc+4pSeXtYym5xrYdpa1rS52Z335LALm4It+EdFztbfiSrX5mrT15W8s+zZLKvDrAF4qBwsJY6o9mYnnC3REWOosVh8PwKoMHTrPrU6bsM99Q0nz3jWuLC1sAal7XmCRc66rV8Hxfe0WPmSRDjzcNT6m/qk+HTTcl99j6uOEmSa1ZrBL3BokCXGBcwL+ZTrhBI5WsZHuNVjftBxMdywmGklzjtaAJ9ytgI202jSNl0I2ZscfYyOGIqQqYxWLZTEuPoNef6FeOI40UmZjrsOvXoslisbU8RfMuuJ5XLoPLwwNlXffs4XYRhuLzEccMDK3Lm0LthzPL5qpxVVzgXPJIEzPO/sY22k6JigTmEiTGZxPPQAeRFvyp3FYttJjiYPdiYN5ebNHWCQ7yYubZbZNpNmmEUjxg+KuwrHPp+CrUOUvIGZrJ+GnydpfXlBUfBY19QvzDMawBls5hLjYAbuvPOSs7xXFueQIIDQLTvyPXWepK0+AqPoUcQWtYZaym6q2Dlc51suUzlvluBMxP4SrSw2WJZwWXAuz5r5nVHNaCQKTXE5RUaxxaSHNhxlgFxcOMLM1KzzWl4AJeJb1MkgA6C7rbLxgeKVWhjaz3VaLXFxpnK4AHwuAzje9py7xMEeuPOp98ypTLYdld4QQAPhLYJMQZtJEaFwglIxkpvI7xtWDsPZ3BEYGgJMEZ3bnMcxmT/AAkjnonsM45WAgNe1rswBMZpMwNgTttMJfs6xHfYAAxLXvB+Th9UvFcPlc1jTDyCWHWQBmIPoDf+XquZcnueTXCXRPwtebHa+t9Y/VUHF391jsPVJIb4KRESMxd4HE7GDFtlM4dhzVkOJaSCQQbiWxI5X+iyvE+0lSm19DEtDqmHrMYXCBLS8PY4j02i/nZa030Wtohfal4MZiP524d3/aWmD/6TVUcVwgq0OGE2DsPVY482U67jGt/jC0n2uNaatOqI+8oMBm/hzObPn/1A9gsxTxwOEwjYOeizEAEmARUrEiPINbB/ouhX8iMVjw2SqfFW0KzjlBZIdVbo4nMXDLyi1jazeQRhOO0qbs3ch7QYJzuzEaNM6QBIi+2iztZxOaYsNDuJ6+c7x6KvxGN2bGwJ8hA/fNWfhorjnydk4TjKFSiKlA3YyKlJ/wAbNBpAzNkxmFtvLQ4GqAxsiz9tjIm4PRcY4dxJtBxza1KT25v4A9siTEnxCPIq/wCGdrHU/u3OmHB7HEiQCHTr5T6lYZ0tNtFuTdYvh8N72mZZr1AMR5i8T5KApXDcS51JzbSGvJg2ymeWosPYKKu78NvlbU93aeDDqa1CXHkEqRKuiZyBjMMKjCw7jXkdiFVdl30n4inhMW0h9Fzxh67XlrhNwyPxAS8tHLMBrCvFmO2GAcTTq07Oa4GZiDIykddPZc/4jQpR3+xq0lri9pY/adSOanTDhBh5Jn7xxsCRtECZG87Kk4HxptJpYQSRHhAAAB0AjfXfY+QO1vGRjqWGquOWs1rqVa0AxlIePO/ss5RxbrMLgASYIba838ImT5E2C52nTrimvBpuSm8MsON4hmKxtJrpFNz6dISNRmueklxHouhvcGgk2AE+gWF7C4QVK9Wq5gIYGhpcLhxJILZFjl36q+7SY8NmnAIDczwTzkNEC50PlYrqUTajKx+TJauVBeCq4tjHVHF14kZfy7aT+yqfh0nLneSGg66gZifeB816q1AMhd4hUbIJFp+F4I/M03GlkuDaBTbzLRN7kOibdAXLLN55GisIl4AlxuRGpJ0ECSLbX/d5hcZeXuLSTYZndD4SYt+Fp958lZ4SlDiB8IBc4xsLn9+m8LOcaxUzAF81xuHEF2broEmFnKHRADs7ydtY5DYK24ZiqjHOyyS9j6ZO+VwyvtucuaOsHZMcGwbTSq1HGC3K1vIkzr6NKcwQ8Z6NeZH5DHzhPtysE5wyVw9jXtc3IIJZJBeSIDptcOJMbQNQLQoGMoFjix1r3mY0tqLW6J1hgkjnb5L1Vl4aXw1rg6CBrl1mCOgjy5yoawwTOqfZLi8ofQdqXGRyOQET0IButfxMEOBAvTgjyMj1XJvs8xLqeKovzjK93ckbkBnhI9iP3fseOmx6HT98pXL1McSZtpacSBw4DvnxdsS2DIi+nkZHouU/a00M4kxzZ8dOkXgakio4fMBo9F1HgVIMr1YJy1PvGtOjXABjwOjg2mY2ObmuV/bK4jHtdGlKl7h9U/r8gl0y9Y13ylt9pdRpdg2tddtGSD8WUOYAXCbXYYsbt6Qca95Y4MN/BeeZLiY5/F9FadtOINGKkkOLaOHGXTKMveFhMzfO4/6hyWZZjyTcSLgfUT6/u0DXU8QRmsjumO4tgNMXIJIMcx4h+gPr1UTE4MsAdBI5x4YtF568tjyKsMYwCHNEZ2g/ofrHupmAxLAHZhIcxjTIkRlEkzqY0gLQo+nJU5Y6KSgM8CbAaadSrPAVm99TcYMOaDy+ITaOXzUF+DqhwFNhIzwwNE3Ilo5kw3fktpwfsNmDXYzEtoAuAbEueXH83wn3We1qPZfHnouuxmPAxbqfje00hQlglvhd8UX3e4T0Wm4vgBSd8bLmzcwDp6A6i+391g34jhtKqxmCpurOpznrvzvYGtALnDxZJMjRvTdbvs7xXh+Ip0+7ptFU1DRyupsa4ObTLyYbIy5Y94N7Kuq2zTvdHr6kThG30srqbw4uAIJbZwBBLfzDUL0r/jmEpupGu5uV1GS5wiWNjxPb5NuW6PaC0g2jLcPxDntIe0NqMc6nUaJjM3ds/hcCCLnWJMLraPXK57ZLDMl+n2Lcuj0ovE6bHUnNqGGka/SI3lSlke3PESwspg3LS8Dq1wg6X0IiRrutt7SreTNBNyWDK8SZ3bix0WAvseR+vnPtAdieVj4tLATyjSApXEcUarWmPht8tVH4Zw2rXqClSEvd1gAbknYXXFisLk6TfsdH7EUKbcK0suXGahOuewI6AAABUnH3A16upMixzfC0AAWvFpkc1e4ltPA4ek+iZpVKZa14IdmqtgipH87XZsu2QhYU4gEkuOoM7xIttE+n9VtjfGdUcGWVbjN5IoxE5p28U+W2vJXAdldAmBM+Qb4bcwR8lRMfJYLRmixM3gGQfLZX1dpNV0WcbAEiSXTH6e6qjz2PIfpVy2k6w8Qyk22j9AFlsa6THL9b/qPZabi9ZmUgbDKDPUmbaWBWXoAufuZnTW//ACl7JiX2HwZFBg3qPJAkRaACfVzhrz9fODZGed22iNczZnlbNdaCs9hpNcIGSjDbaHM5uaw+LM5keqohRALhmJjLMjKRMAtEzuYkaxPIJk+Bc8jdEBzSNCI32g2t+p+qhOdBnz19t/6qY2fFNoHl6FQcRv8Av9f0UsZFv2Ya/v8ACxtWa0efeNnbSPovoCpVF6bgDyn6QuBdnMQGmg5o8VOo52aImHsfHoJ913+ph2uDjF5mAubrE8o1ad9lTUw5ZWbVabMN9bAkTYbZQ79hc4+2nDuOJZUygsNBoB6tfUJ32Dm/7luOO9o8NhnOHeFz2AF9JvidcTl5ZjBsT7SFle1vEcNjsBTdRqNNSlUh1Mx3jaVRpBDmcmw0HX4VTRCUZJtcFls4uOMmV7YYKmaOCxAce+q0i142IpgQ8nXNDwOoA5XzVCmC6IMmwi8u5ab9OiteL8RdVbQtHdUhTN9SMxJI22Hoqpr/AAO2trcR4gbRvZba4PbyUSnzwWZqSWQ6Bo2dm53a/IpmmypUeGMbMgWA8MRALosB1V1w7CMy97XzAuaCWgeIuIvA2JvrGqmsxQc7wsbTosMuixJjUuF3u25CB63Oz2RRwjS9nuFVRTYYhrRJcBlzGCCA4eJ0Am5jnutBT7SUqNKqKzZotFxUGYGbObDtb25GQstX7X0skNs0SA4DQAQItJaXTextCyvaLi/+LIpNIbTDnVKhJyi0iXE8iTpM2tK5+yU55fBfBKKyQOKvmu+lhKeWmanw0zmaTJc0ZpMtAzRc2BhdF+zrC4GjRqYjP3+IbM+Ekgu17toMknLyzGBtC59R4s+lTZhaHd5arQc8gHvHmA5zifCWgRfQeqn9mOPswFSKbe9c4vFWpl8WaCGNpTtm3Osk22stjKUcff6lkGkzqI4zUZg3PxLYc/MxwcYGVzjAy3iGkiP5T0WO7F8RbWZUMfeAUc5/i+7iSI1BBEyZEdVTfaFxSt3dGhVIFSoXYms1rpiYbRboLZc08zHkrD7OcMG4d74u+pE9GtEfNzld8PqxOMvvyVamXpaNGsN9ogAdTd+OIB6Tp1v9TzC3Kzna/DNeGyJtbzDtxy8RuNI30Xa1K/ps59XzIwNGtT7t0tdm08LgBz0LTe2vU9I94TiThmpUyKVN4Oc0xLyACficc3SxGumxcxnCqdHK51ZtTMJ7ulnmOTnPaA0+/wA5UKtVBIORrWnRjZ2/icSSfU+y5GUzfhomGqWw02A8Qa2wbIG3PKPPRNGprJ21J166KLUxRc7ObOJBkW0AA+ifdWDmwBBAte2o/unj2KxnDu++YdPGzToRH0Wq4Nh+8qPdMFjHOEeUSANwJP8ApWZ4YzPWZP8AFPsC7c9Fo+FVAwS6R4S4ZTBghwt1vupEkio4o8kX2aCfzOMfQqHgad/08h5X2Hql4lXkkaAumBp09gYUvBUQWAMEvMz8juIFt59LJo8vIPhF5hqzjScWkZmhjjME2LSbOn8UE9AVX1ahcSbXFgAG2naLC/09DZcMoteKj3WDXwQ0kS0FxGWbm/UaD1qsS8XyzEmCQGnb+ExspXKFXYtapmBJHXQanW4Eyq115JH05qwwjSQ6OQEfu+yg1aW40tbryuh9jIn8CrgOYwmIcTM2/D+rQupfaT2jdh8OGMzNrVLBzHEQ2xcZBmYcBH807LklLDuFRg0JaT7E8vyrd/apgqlTua4DjSFESRcMNjmdH4XAi+ltlmsUXZFv6l0G9ssHP6dRz3FxJN78zJuSfqevmRKpUngl9F8OLczm2yuAOni10dbkFI7OYRriDnDTvaTA5SY31PRaWrwM5XVKTmNbJ1c1vQQDeOk89VbOSM+7nbgx78QKkvIY0h0Pa0QBaLC9jB9QdJE2fBeGNJbWq2E5mMJ1vIJ5C+kLzwzspiM+apTyhxls3Bk6w2XHlEQfre4juqDu8LxVqCHBhu0XsXRyvDZO99QaXNdJljjwTsJweniC772BPxNbN50vJ0IvA1uo3G+C03UvuqrpBMsdAc95lpJcLHy9JVDie0tXMXNLWgAAANbZo0AO+p5TbkqzinF3VJ1F4LhYuHIgW/ZVWLM98FijDHRDxDgIDXSIv0uTHXnyUZ1Z0RJgnTZebu8kjjdaAJ2FwrnW2ME7AbSTsBPzRDaLw6nUDyPiLmw2QQQBmu4W1segWnwuBpjBvzTDAKzyDBdlaYZPIkwOsKg4V2er4qmalBoqFpIewENc2BmkZiAREG3tukjLPY0lgb41xB2KrmoR8QY0DyaBAvpmmPNdI7G4R1PCtDtXEvA5AgAfJoPqs/2d7F1GVG1MQKZaBOSc5JI0cIi3mdFuwulpqXF5ZjusT4RHWe7WuswZZkPgkiAQARrbWD6LQqk7XMHchxtBN/SQPdoWjVJuqWCql4mjnfEsO8XJmb6yTOvnf6qtBVxjAco3DriANxoeREH2VVUGy4sH7nQkhspwP+W68JCFYKTOGEioD5+Rtv0WgxlLIx5cbhrGQNdAXa8rf7uipuB0/EXnRo+tgPWD7KbxfEWLZufEfzHXT0U+BH2UmJfJvrr7/sK9oANpAtF3CNR5gnra0Qb7qhjM6PQfRW9ckNALgcrdASQDpGpuYGn/AA8SJF1wZ33FeDIlr/iaDGZzdNvi2/RVeJqC8az+7gwfT57WeDGWhLS4y1s2m5DtCAdD5euqpMpLvL97C6ZLsTyS8NWIDgDbloJIIDtDcA6Ab+ai4oAudlg2A2B3JtJ946QFKDYdylpBFwZPt7T8lWVG3v8APT52UNpjJEjhYHfNAOUcwOcNPna/vZdeZxeg3DUaeIqNYO7FLxWJblykjn4SOmi5V2frU6Tg94B8RbBuMpY4GQN7j58lB4jVIcbk3IBPIaaeipsr39+CyFm3OBMHVNGvDHA/EyRIDhBHsVcVn6AOBHwybwB4iR12nos/iaRGV2ktDpO+8xtYhTcLiA5hJ1v89fr8injJLIso5LrEcUcaTWy52WLl5kiTGaPiMqlOI0M72aNpuCPXZM161oULPsFSixRSHa9W8nXkLRsPLRNtaTcpadPdOmyYAIAF0yLmV6a0uKvf8NSwtAVaoz1XyKNIjwjnUfzaNhuY2lGfBOBeMY4swjKMjNXIqVI2YwkUx6uv/oCsPsu4n3OILToYd+h+R+SxlTrJO5OqsOA1yys1wA6+RsfYXQ4ehohT9SZ2vEUsrnN5Ej02PsvAUnGAFlGoLh9Jonq0ZT8g1RV2KLPxK4y9zBZHZNxGFB41hO9ouZvEiNZHLrspyFdKKlFplaeHk5dSo0wx4qEWILTJALb+IDQETN7w48702JpwQRpz5roPaLgQGarSZOac7Gi8n8TY16jqsZWw0iGmIm37K4FkHVPEjqQkpxyiqeF5CeqUo1BnbyixTbGkw0akgDzNk2RTUdnsP9xUMxmYXOJgAMbLRN+cwP5pVHxRx71wJBjpyCtquLc2kadOwcWtubZWiPPQj5qgxlUOe4iwJt5bJsYYi55JGAZ4x0B8rtIk/v6J7EVTGXWwMeiZwOJ/CbEiJ5+fNSa1NuRzt9Ab7AWAA187XVi6yK+ybSxADHAkkFsWOpykNno0n9L6puk2JBEG4joI+EgyTM7eSWhhpgBsW8WrjFwfK8COaGNDROhIMRAFo1OZsb+yjPAeT1xGuO8kQIAgSY5GfF9PdQ6xGpOvKffUZj7px1YSb/hgESdDa02Jj2OiiVSTp8RJsTBteZnqfZRjAw5QqtnK2bi8+c2hxi8JniYdmdLYgkWIInlZO0HS4zoDPhAE+oaNugScTd4g5rGszgOEEkGSZInQTIjoddVDfCBdj3GCSGNF/C3LA1Lmtn1ka/2UepTLIaNb6exmFYcTeS/vQ0BviDYFgSSQOsNIv0ChuaG9SYn9/oprXYSZAe4kxp5KTRpLSYPgzHg5QC4iRqZBDiDB0sJJ2srTgvYum8d5WdZwtTpOhzTmhwcY+Jv8KqnKEex4Zn0ZE0xF7Todv7JnFYN7SQ5pEGLiLrvOI7EUKuHAnPLCA5zGNqBpEFuam0A2tMT1Oh5hT4S99R2DrPmrScHU3O1q0NB5uBEXuCeQJVKtz2XOvBn8OxtFueoPIDUnkFW4/GvrvL36mwGzWjRo6D+p3XUvtL4I2jwyjlAzMrtNQ/mpvbbmAcoC5KrKZbluEsWHgeqNloPof0TuA+IaRI156e3y0XiiJDh6iV6pVz4R/CHRYcy+/qr2UnYOzGP7zDGiTekWub+Rwg7849ip6yvYjFS6mctqrXUXdD+DyIdA21PNapaPh8vS4ez/AH/7kq1S5UvcYQkSrpGUFDxvCaFa9Sm0n+LR3uLqakSyipLDRKbXRnq/Y7Cm5NQAXgOAEb7dFg8OxorPLBLWZiJM75QJ53n0XSu0uM7rDvI1Nh9T8gVzzhuGIwzqhMd5UDfMCfYSXLBqIQi0kjTVOTTbYzjKjQzW8G3mBHyn2VOFKxr5JPU/8qMwLLLsuXQ42norekPBduYiBqRBMm/kPS1woDmWmW2ga3+evp8l7zxTF9SR7R/b1CfgU0WJxIZTbDWZoa4VPFrZwBlsHURewvOk0neiZ21gxblEA7bwj/GuLIzmCQSIGt9LW1HWU0A6IAO0kDfQC3U/PqlisBgM87xNhO//AAmnvBP0Ol/2NU6xuU3iRYzqPOUwarpIF5MRY76JpLgEP0q8CLnw2l0ixIEWt8ShUnDM0uktBEga5ZkgcibqXhBJAIFw4ettfb5pjFGDAEfrfVLLlDLstnUpptcekjmTmgjmPCecGUY6kBUAbMi53iOUeWih4TEEOYTeHMP6j6BTsdX8Wby2jl76fVPDoSXZo+DYqcBjQw5XD/CgOEZvE57XAm2w9OsK87IUq9WlQL35gXODKjhEZwWhpi/xAXMi53hYzh/EAynXpudZ7KTmg3l7HNAFzbwPef8ASFpewfaalhqzcM9zjh6raRZP/hVXAZ5J/CSTa/zKyWwbzj3/ANGit4aOoYTiTmudSe0DKAfCcxyka5RrcEW3Fgbxl/tD4VkdRx9JuZ1Go11RsXyO8NT0g+lzzWj43w/u397BdScTna38JdGZ3LISJcLTJJOyjcY7xjS+nFUABpY64LTFmnN4XHrafO+TlGnhooftLBqcLqncOpOP/uNH/wClwsr6J7SMFbhmJABnuX2c0ghzRmgg3BkBfO9RadN8rRReuUeqD4I/dlIp0fETYhrr3APPz2UMJ9tX5m/t/da10UM2XZgl2H8JILagcCDpIEaevsujV7nMNHBr/wDcAT8yR6LmvYasA59NwOYjUQYHUb6rpYE0WHlLY6Tmb9XD0SaWezUuL8/yTfHdTn2ISEIXcOehUiEIIMr9oR+5b/r+gVPRH/Qt/wBHzaSUIXM1fzmiv5TIVf37p/hYmpf+F/8A9bkIWfyaR913Pm8ZQJ8gnKLR3T7aZY90IViEZ5oC376L0Tb0P0IQhOKeaI18lCO/73KVCSfgaJN4Z/nUvMfQKLxL/Nf+YoQlfRK7HKQ8M9R9GqdVN/X+v9EIVkPlIl2MVDr5D6Ly43H5J+cfohCqkOj6g4A4uw1Eu8U02TN5tvOqr6tFraoDWgDwiAABo47dboQufd4Ndfkqj/lY4bZKttvhevnSqhCs03n9BL/B5TjND6fVCFsRmZf9kz94475Rf/U0fRdbwR/6c+bT6whCz/5UPzRb/Zkf/9k="/>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GB" b="1" dirty="0"/>
              <a:t>Men like the Canon </a:t>
            </a:r>
            <a:r>
              <a:rPr lang="en-GB" b="1" dirty="0" smtClean="0"/>
              <a:t>James Nugent and Canon Major Lester  </a:t>
            </a:r>
            <a:r>
              <a:rPr lang="en-GB" b="1" dirty="0"/>
              <a:t>worked </a:t>
            </a:r>
            <a:r>
              <a:rPr lang="en-GB" b="1" dirty="0" smtClean="0"/>
              <a:t> together </a:t>
            </a:r>
            <a:r>
              <a:rPr lang="en-GB" b="1" dirty="0"/>
              <a:t>to rescue children from the streets of Liverpool </a:t>
            </a:r>
            <a:endParaRPr lang="en-GB" dirty="0"/>
          </a:p>
        </p:txBody>
      </p:sp>
      <p:pic>
        <p:nvPicPr>
          <p:cNvPr id="5" name="Picture 4"/>
          <p:cNvPicPr>
            <a:picLocks noChangeAspect="1"/>
          </p:cNvPicPr>
          <p:nvPr/>
        </p:nvPicPr>
        <p:blipFill>
          <a:blip r:embed="rId2"/>
          <a:stretch>
            <a:fillRect/>
          </a:stretch>
        </p:blipFill>
        <p:spPr>
          <a:xfrm>
            <a:off x="1066396" y="2107769"/>
            <a:ext cx="4962445" cy="4153546"/>
          </a:xfrm>
          <a:prstGeom prst="rect">
            <a:avLst/>
          </a:prstGeom>
        </p:spPr>
      </p:pic>
      <p:pic>
        <p:nvPicPr>
          <p:cNvPr id="9222" name="Picture 6" descr="http://www.liverpoolmonuments.co.uk/statue/images/leste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379" y="2107769"/>
            <a:ext cx="4324350" cy="415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838200" y="2526224"/>
            <a:ext cx="10515600" cy="2309247"/>
          </a:xfrm>
        </p:spPr>
        <p:txBody>
          <a:bodyPr>
            <a:normAutofit fontScale="90000"/>
          </a:bodyPr>
          <a:lstStyle/>
          <a:p>
            <a:pPr fontAlgn="base"/>
            <a:r>
              <a:rPr lang="en-GB" dirty="0" err="1"/>
              <a:t>Fr.Nugent</a:t>
            </a:r>
            <a:r>
              <a:rPr lang="en-GB" dirty="0"/>
              <a:t> wrote</a:t>
            </a:r>
            <a:r>
              <a:rPr lang="en-GB" b="1" dirty="0"/>
              <a:t>: </a:t>
            </a:r>
            <a:r>
              <a:rPr lang="en-GB" b="1" i="1" dirty="0"/>
              <a:t>“Wherever you turned you saw crowds of dirty, shoeless, naked children. It would seem as if they were Nobody’s Children.”</a:t>
            </a:r>
            <a:r>
              <a:rPr lang="en-GB" dirty="0"/>
              <a:t/>
            </a:r>
            <a:br>
              <a:rPr lang="en-GB" dirty="0"/>
            </a:br>
            <a:r>
              <a:rPr lang="en-GB" dirty="0" smtClean="0"/>
              <a:t/>
            </a:r>
            <a:br>
              <a:rPr lang="en-GB" dirty="0" smtClean="0"/>
            </a:br>
            <a:r>
              <a:rPr lang="en-GB" dirty="0" smtClean="0"/>
              <a:t>He </a:t>
            </a:r>
            <a:r>
              <a:rPr lang="en-GB" dirty="0"/>
              <a:t>movingly noted that </a:t>
            </a:r>
            <a:r>
              <a:rPr lang="en-GB" b="1" dirty="0"/>
              <a:t>“</a:t>
            </a:r>
            <a:r>
              <a:rPr lang="en-GB" b="1" i="1" dirty="0"/>
              <a:t>the birds of the air have their resting places and the very dogs have their warm kennels, but these poor little ones huddle together under railway arches, in empty boxes, under theatre show boards, over bakers’ ovens – in fact anywhere to get a little heat and protection from the frosty and nipping night air.”</a:t>
            </a:r>
            <a:r>
              <a:rPr lang="en-GB" dirty="0"/>
              <a:t/>
            </a:r>
            <a:br>
              <a:rPr lang="en-GB" dirty="0"/>
            </a:br>
            <a:endParaRPr lang="en-GB" dirty="0"/>
          </a:p>
        </p:txBody>
      </p:sp>
    </p:spTree>
    <p:extLst>
      <p:ext uri="{BB962C8B-B14F-4D97-AF65-F5344CB8AC3E}">
        <p14:creationId xmlns:p14="http://schemas.microsoft.com/office/powerpoint/2010/main" val="4043426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12028"/>
          </a:xfrm>
        </p:spPr>
        <p:txBody>
          <a:bodyPr>
            <a:normAutofit fontScale="90000"/>
          </a:bodyPr>
          <a:lstStyle/>
          <a:p>
            <a:r>
              <a:rPr lang="en-GB" b="1" dirty="0" smtClean="0"/>
              <a:t>The question is </a:t>
            </a:r>
            <a:r>
              <a:rPr lang="en-GB" b="1" dirty="0"/>
              <a:t>not “</a:t>
            </a:r>
            <a:r>
              <a:rPr lang="en-GB" b="1" i="1" dirty="0"/>
              <a:t>where is God?”</a:t>
            </a:r>
            <a:r>
              <a:rPr lang="en-GB" b="1" dirty="0"/>
              <a:t> </a:t>
            </a:r>
            <a:r>
              <a:rPr lang="en-GB" b="1" dirty="0" smtClean="0"/>
              <a:t>in all of this but </a:t>
            </a:r>
            <a:r>
              <a:rPr lang="en-GB" b="1" i="1" dirty="0"/>
              <a:t>“where are the people with power and resources who can put right this man-made suffering?”</a:t>
            </a:r>
            <a:r>
              <a:rPr lang="en-GB" b="1" dirty="0"/>
              <a:t>  </a:t>
            </a:r>
            <a:r>
              <a:rPr lang="en-GB" dirty="0"/>
              <a:t/>
            </a:r>
            <a:br>
              <a:rPr lang="en-GB" dirty="0"/>
            </a:br>
            <a:r>
              <a:rPr lang="en-GB" b="1" dirty="0"/>
              <a:t> </a:t>
            </a: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4079443" y="2150874"/>
            <a:ext cx="6366413" cy="3598997"/>
          </a:xfrm>
          <a:prstGeom prst="rect">
            <a:avLst/>
          </a:prstGeom>
        </p:spPr>
      </p:pic>
    </p:spTree>
    <p:extLst>
      <p:ext uri="{BB962C8B-B14F-4D97-AF65-F5344CB8AC3E}">
        <p14:creationId xmlns:p14="http://schemas.microsoft.com/office/powerpoint/2010/main" val="150997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74021"/>
          </a:xfrm>
        </p:spPr>
        <p:txBody>
          <a:bodyPr>
            <a:normAutofit/>
          </a:bodyPr>
          <a:lstStyle/>
          <a:p>
            <a:r>
              <a:rPr lang="en-GB" b="1" dirty="0"/>
              <a:t>Faith, Hope and Charity - three timeless impulses </a:t>
            </a:r>
            <a:r>
              <a:rPr lang="en-GB" b="1" dirty="0" smtClean="0"/>
              <a:t>for </a:t>
            </a:r>
            <a:r>
              <a:rPr lang="en-GB" b="1" dirty="0"/>
              <a:t>every society and every </a:t>
            </a:r>
            <a:r>
              <a:rPr lang="en-GB" b="1" dirty="0" smtClean="0"/>
              <a:t>age.</a:t>
            </a:r>
            <a:endParaRPr lang="en-GB" dirty="0"/>
          </a:p>
        </p:txBody>
      </p:sp>
      <p:pic>
        <p:nvPicPr>
          <p:cNvPr id="1026" name="Picture 2" descr="http://www.rubicon.dk/wp-content/uploads/Faith_Hope_and_Charity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763" y="2820691"/>
            <a:ext cx="7873139" cy="382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8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rchive\Archive\1936 Bridget's maternal grandparents, the Whelans, (centre) with her cousins, Stephen Donohue and John Donohue, at Bournahouna, near Tourmakeady, County Mayo.jpg"/>
          <p:cNvPicPr>
            <a:picLocks noChangeAspect="1" noChangeArrowheads="1"/>
          </p:cNvPicPr>
          <p:nvPr/>
        </p:nvPicPr>
        <p:blipFill>
          <a:blip r:embed="rId2" cstate="print"/>
          <a:srcRect/>
          <a:stretch>
            <a:fillRect/>
          </a:stretch>
        </p:blipFill>
        <p:spPr bwMode="auto">
          <a:xfrm>
            <a:off x="1955540" y="826226"/>
            <a:ext cx="3096344" cy="3060021"/>
          </a:xfrm>
          <a:prstGeom prst="rect">
            <a:avLst/>
          </a:prstGeom>
          <a:ln>
            <a:noFill/>
          </a:ln>
          <a:effectLst>
            <a:softEdge rad="112500"/>
          </a:effectLst>
        </p:spPr>
      </p:pic>
      <p:pic>
        <p:nvPicPr>
          <p:cNvPr id="3075" name="Picture 3" descr="E:\Archive\Archive\1949 Frederick Alton, about to leave the Desert Rats - Essex Regiment, 8th Army. Army,.jpg"/>
          <p:cNvPicPr>
            <a:picLocks noChangeAspect="1" noChangeArrowheads="1"/>
          </p:cNvPicPr>
          <p:nvPr/>
        </p:nvPicPr>
        <p:blipFill>
          <a:blip r:embed="rId3" cstate="print"/>
          <a:srcRect/>
          <a:stretch>
            <a:fillRect/>
          </a:stretch>
        </p:blipFill>
        <p:spPr bwMode="auto">
          <a:xfrm>
            <a:off x="7752185" y="980728"/>
            <a:ext cx="2397833" cy="5544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6" name="Picture 4" descr="E:\Archive\Archive\1938 Maternal grandparents, the Mulroes, at their home in Letrinean, near Tourmakeady, County Mayo, Ireland, in about 1938, with four of their children, Bridget (mum), Martin, Ann and Stephen.  theirm.jpg"/>
          <p:cNvPicPr>
            <a:picLocks noChangeAspect="1" noChangeArrowheads="1"/>
          </p:cNvPicPr>
          <p:nvPr/>
        </p:nvPicPr>
        <p:blipFill>
          <a:blip r:embed="rId4" cstate="print"/>
          <a:srcRect/>
          <a:stretch>
            <a:fillRect/>
          </a:stretch>
        </p:blipFill>
        <p:spPr bwMode="auto">
          <a:xfrm rot="232543">
            <a:off x="2500689" y="4165040"/>
            <a:ext cx="2683161" cy="2372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7" name="Picture 5" descr="E:\Archive\Archive\1953 with dad at home in London's East End.jpg"/>
          <p:cNvPicPr>
            <a:picLocks noChangeAspect="1" noChangeArrowheads="1"/>
          </p:cNvPicPr>
          <p:nvPr/>
        </p:nvPicPr>
        <p:blipFill>
          <a:blip r:embed="rId5" cstate="print"/>
          <a:srcRect/>
          <a:stretch>
            <a:fillRect/>
          </a:stretch>
        </p:blipFill>
        <p:spPr bwMode="auto">
          <a:xfrm>
            <a:off x="5305282" y="826226"/>
            <a:ext cx="2160240"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descr="E:\Archive\Archive\1950 Bridget Alton (nee Mulroe).jpg"/>
          <p:cNvPicPr>
            <a:picLocks noChangeAspect="1" noChangeArrowheads="1"/>
          </p:cNvPicPr>
          <p:nvPr/>
        </p:nvPicPr>
        <p:blipFill>
          <a:blip r:embed="rId6" cstate="print"/>
          <a:srcRect/>
          <a:stretch>
            <a:fillRect/>
          </a:stretch>
        </p:blipFill>
        <p:spPr bwMode="auto">
          <a:xfrm>
            <a:off x="5375920" y="3593638"/>
            <a:ext cx="2448272" cy="32643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4" descr="E:\Archive\Archive\1938 Maternal grandparents, the Mulroes, at their home in Letrinean, near Tourmakeady, County Mayo, Ireland, in about 1938, with four of their children, Bridget (mum), Martin, Ann and Stephen.  theirm.jpg"/>
          <p:cNvPicPr>
            <a:picLocks noChangeAspect="1" noChangeArrowheads="1"/>
          </p:cNvPicPr>
          <p:nvPr/>
        </p:nvPicPr>
        <p:blipFill>
          <a:blip r:embed="rId4" cstate="print"/>
          <a:srcRect/>
          <a:stretch>
            <a:fillRect/>
          </a:stretch>
        </p:blipFill>
        <p:spPr bwMode="auto">
          <a:xfrm rot="232543">
            <a:off x="2471646" y="4165041"/>
            <a:ext cx="2683161" cy="2372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7"/>
          <a:stretch>
            <a:fillRect/>
          </a:stretch>
        </p:blipFill>
        <p:spPr>
          <a:xfrm>
            <a:off x="-486696" y="-57795"/>
            <a:ext cx="6989096" cy="117663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0018" y="2936605"/>
            <a:ext cx="1705651" cy="326098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0018" y="1639614"/>
            <a:ext cx="1705651" cy="1296991"/>
          </a:xfrm>
          <a:prstGeom prst="rect">
            <a:avLst/>
          </a:prstGeom>
        </p:spPr>
      </p:pic>
    </p:spTree>
    <p:extLst>
      <p:ext uri="{BB962C8B-B14F-4D97-AF65-F5344CB8AC3E}">
        <p14:creationId xmlns:p14="http://schemas.microsoft.com/office/powerpoint/2010/main" val="78347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Last year, 25,000 unaccompanied children arrived in Europe and Europol say 10,000 have gone missing </a:t>
            </a:r>
            <a:endParaRPr lang="en-GB" dirty="0"/>
          </a:p>
        </p:txBody>
      </p:sp>
      <p:pic>
        <p:nvPicPr>
          <p:cNvPr id="1026" name="Picture 2" descr="https://i.ytimg.com/vi/xRoZ3kIHzt8/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6627"/>
            <a:ext cx="4572000" cy="4611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romthetibertothejames.files.wordpress.com/2014/08/childrenonbor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66626"/>
            <a:ext cx="5715000" cy="461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3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365125"/>
            <a:ext cx="10935346" cy="2331580"/>
          </a:xfrm>
        </p:spPr>
        <p:txBody>
          <a:bodyPr>
            <a:normAutofit fontScale="90000"/>
          </a:bodyPr>
          <a:lstStyle/>
          <a:p>
            <a:pPr fontAlgn="base"/>
            <a:r>
              <a:rPr lang="en-US" b="1" dirty="0"/>
              <a:t>55 million people are refugees, asylum seekers or internally displaced persons, with a further 60 million forcibly displaced. </a:t>
            </a:r>
            <a:r>
              <a:rPr lang="en-GB" dirty="0"/>
              <a:t/>
            </a:r>
            <a:br>
              <a:rPr lang="en-GB" dirty="0"/>
            </a:br>
            <a:r>
              <a:rPr lang="en-GB" b="1" dirty="0"/>
              <a:t> </a:t>
            </a:r>
            <a:r>
              <a:rPr lang="en-GB" dirty="0"/>
              <a:t/>
            </a:r>
            <a:br>
              <a:rPr lang="en-GB" dirty="0"/>
            </a:br>
            <a:endParaRPr lang="en-GB" dirty="0"/>
          </a:p>
        </p:txBody>
      </p:sp>
      <p:pic>
        <p:nvPicPr>
          <p:cNvPr id="2050" name="Picture 2" descr="http://buzz.bournemouth.ac.uk/wp-content/uploads/2015/12/5918017660_281b809847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79999"/>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ishopkevinfarrell.org/wp-content/uploads/2015/09/20150908-refug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54" y="2279999"/>
            <a:ext cx="4544878"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2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65152"/>
          </a:xfrm>
        </p:spPr>
        <p:txBody>
          <a:bodyPr>
            <a:normAutofit fontScale="90000"/>
          </a:bodyPr>
          <a:lstStyle/>
          <a:p>
            <a:r>
              <a:rPr lang="en-GB" b="1" i="1" dirty="0"/>
              <a:t>Excavating the foundations for the </a:t>
            </a:r>
            <a:r>
              <a:rPr lang="en-GB" b="1" i="1" dirty="0" smtClean="0"/>
              <a:t>Metropolitan </a:t>
            </a:r>
            <a:r>
              <a:rPr lang="en-GB" b="1" i="1" dirty="0"/>
              <a:t>cathedral while in the throes of demolishing the Workhouse </a:t>
            </a:r>
            <a:r>
              <a:rPr lang="en-GB" b="1" i="1" dirty="0" smtClean="0"/>
              <a:t>-1931-.</a:t>
            </a:r>
            <a:r>
              <a:rPr lang="en-GB" b="1" dirty="0"/>
              <a:t/>
            </a:r>
            <a:br>
              <a:rPr lang="en-GB" b="1" dirty="0"/>
            </a:br>
            <a:endParaRPr lang="en-GB" dirty="0"/>
          </a:p>
        </p:txBody>
      </p:sp>
      <p:pic>
        <p:nvPicPr>
          <p:cNvPr id="5122" name="Picture 2" descr="http://www.roydenhistory.co.uk/mrlhp/local/poorlaw/brownlowh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22" y="1673817"/>
            <a:ext cx="5113149" cy="4896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roydenhistory.co.uk/mrlhp/local/poorlaw/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993" y="1673817"/>
            <a:ext cx="6105525" cy="503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0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t>When the workhouse was closed in 1925 and demolished in 1931 this, then, was the obvious place to build a house of prayer, where wounds might be healed and old wrongs forgiven. </a:t>
            </a:r>
            <a:r>
              <a:rPr lang="en-GB" sz="2800" dirty="0"/>
              <a:t/>
            </a:r>
            <a:br>
              <a:rPr lang="en-GB" sz="2800" dirty="0"/>
            </a:br>
            <a:endParaRPr lang="en-GB" sz="2800" dirty="0"/>
          </a:p>
        </p:txBody>
      </p:sp>
      <p:pic>
        <p:nvPicPr>
          <p:cNvPr id="3076" name="Picture 4" descr="http://cdn.c.photoshelter.com/img-get2/I0000AmqCL7GSLOA/fit=1000x750/liverpool-metropolitan-cathedral-crypt-DSC-9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3" y="1487836"/>
            <a:ext cx="5215285" cy="51652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unfinishedbuildings.org/images/liverpool_post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763" y="1487836"/>
            <a:ext cx="5244037" cy="516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7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Pentecost 1982</a:t>
            </a:r>
            <a:endParaRPr lang="en-GB" dirty="0"/>
          </a:p>
        </p:txBody>
      </p:sp>
      <p:sp>
        <p:nvSpPr>
          <p:cNvPr id="3" name="AutoShape 2" descr="data:image/jpeg;base64,/9j/4AAQSkZJRgABAQAAAQABAAD/2wCEAAkGBxMTEhUTExMWFhUXGB0aGBgYGSIfIBoeICEiHx0fIiEiIiggICEnHiAgIzEhJykrLjAuICAzODMtNygtLisBCgoKDg0OGxAQGzAlHyYyLS0tLS0tLS0tLS8yLS0tLS0tLy0tLS0tLS0tLS0tLS0tLS0tLS0tLS0tLS0tLS0tLf/AABEIAMIBAwMBIgACEQEDEQH/xAAcAAACAgMBAQAAAAAAAAAAAAAFBgQHAAIDAQj/xABEEAACAgAFAgUBBgQEBAUDBQEBAgMRAAQSITEFQQYTIlFhcRQygZGhwQcjQrFSYtHwFXKi4RYzgpLxJDSyQ1Nzs8II/8QAGQEAAwEBAQAAAAAAAAAAAAAAAQIDAAQF/8QALREAAgIBAwMDAwQCAwAAAAAAAAECESEDEjEiQVETMmEEcfBCgaHBM5EUQ2L/2gAMAwEAAhEDEQA/AKmzCcY0A4xOnyLDk3iMYyNjiiaBQXy7hcosgHqizAJ+QR74H+aGEpqgwJA9u4/UY7QPcGYWz/Q439jR/TEfKpYrHZHMo/K/o5+E/uRSNhgn4ZVGzCLIAynVYPwCf2wMB9AxN6If/qIh7uF/93p/fHDLk648B+foKqu6itaHXySCo1KwAoUzCq/bAOPppDqHBIolq7V/sYsnJ5UyRSqaJokAjuZGr9FGAmV6a7g0C5qXTV2ACCQe3432r4xNanYRoWejHzZQrKoESgEf4gGrf88dur5AecVUelZWT/lALbfHArtuMEOlZNVadiOVNm/Z2H9q/LEvrsMgzEzqh0l+dhdiwa7iiBe+1e1YdajyBrgV8/GTFHd9xvxsdq/PFjywoYsidK2Yhq2G9ORv+HvhXznTS8ahQAadaJFDexR+D82LOCs5kUACSwmy7LQFixxer8+cb6me/bXgOj0p2Rer9LibqMqBFCM89KNgKDFQK+l4XjFGscZYKCC2s1fp9NfXvxhjysjNnIXY3r85ja0TcTG9h7/3wtSanVo6FG64HBNbmhxhIt0hm8jV1KLKwSSySRL5QZwoCAgEghKHtdfTC906DW5eNaUwve3Fir/EH9MQutdRkeHy2rSGFUOaND9MbdM6wYirhFOlNG91Ww/XFdDpdsXV6lSNek7Sxninv+94ZuhTtJm4SeTMTsPhR+2FnJZ5UN6R6XAG+5PFfSj+mJXTcyC5bVpN0KPFNYP12P6YrLV6Cah1B/xkpbqk/wBf/wDOAmfBQ2W2uh+OCaZ0SansinCks2xN0TfPIOBWYJdgxb/l/wB9v9Mcu5t5LpUsHiaiSpsVz+eImciI3/Hn8P74263Zk0xm9RI/A3d/huTiIsYqgfSo/M77/wDbthl5FZzyykA33/3++JOTy+iATE2JJHULX+AKbu/81VjGsC67d/pgaZ20KhJ0iyo3oXVkC63ofpikmKkSWI1j4X9x+2N8rH6t+1E/nqP6RnHHKRbWdyRghDFqD9iSVH10hP7zYxjWOHYX2Av8Iyx/6pBiFmwAlD/Fp/3/AO3B4xC3J4Bf/ql0r/0w4AZgaaJFjVddjgWYJZXpD6WagKkWMqxoklWPfbYKSSTgdAQWdu11iYnXl8rymy4K6i4AkI3K6QTyTQ4xAy4qMm8bkxt05QZLPABOJ+W6w0RIChr5skY4dFFJMx/whfzO/wDbEGY+o/XFZe1L9xY+5hU9Zvfyl/P/ALYzAxWxmJbUOPPWOllLsYD5jp5YbUD7nj8cWB1vPQuQhtHb+l1KkGrIIPFfuPfANMsNP6fjjmUmirQjZW9TL/jjYfpfvztjOltbL+H9xjt1BPLnX4NfgcR+mCmruP2/+MenoyvYzk1F7jlLFWof4WI/I1gx0zpypOqTFopIwJWV1Kmlp9u4bTvvQ2+ccpoqeXj0uTxf+bgiiPg4MN4gzUgeSYiSJ4zAbUf4fTxRLDsTtzjk1cSaL6duKY69OzFSSBRqXeivNBU5uuGJ/a8c8s4bWYi40FtNKdwx9QPx3374i+Hc/DB5cZWOVsxGkeo/eiLFt7o8al9Ng2O1bsfgvqUGWy7pmgPvWHYc1tX12vm998csoZGVCsuTBZidi0ZB7b2G3vvuBfx9MRYZ2jlknjKglEF7NzEoY0DamyRXPpvGuf6zE8zOFZkj8xtK77EALz2G18dzvgN4gzKnM1CZDG2WQqjLRG4oUBVhdge4rnBgpAlQX6pEAo0UzFZWIJP3gzAAUdr0jEpcsDHZEQJa+TuTpPv29+P1xH6oUESgy0SHUqF9XqLNR32Ndzxxhl6BlI3gXzJhlTpj0PJTq6mzVmq7jT8WMadxS+QwSdgDoa6J11LGPTJsGBAOgADYUdhV8V9cD+swxUpMIYCOP7rhdRKgttp5IAs++HF+iglmdUc0wDKNn2b1Ab0L4vHDonSMpKNWYmeBtIjVWVaYootjYIPb245vCw1HJDSgkytetdP8uHVJY1SnYb1ZYj44rf8ATGRZKJgFcsp0Kf8AmDHt6T8c9h32wx/xB6cqNEiMrKcwIgyDSGGlDdDbuN++F2eOQSyImVdilCtFml2J4shuQcW052hJKj37OgAHl2zHUG/wkMD+RUEfjiPlunE2QCfy9z/rifHlN4kdNLMhJUrpKiyKIIsHa/oRgz4T6ZDLmIoWIUuN9Q9Pfk7e2247YpNtRTFVN0KmY6VpF9if98cfjjnnodKArq33PNbjYV8Ec4svxb4LTLxrKWiYM2i1FHUDz35AO398KXh/w8c5K4RljiX06n7tRYbAb7KSRtew74mtXyPtAvTIgWjDk0QdRG5AI9rHx3GJeZg9QURhNICGu5Fmz80ax36TGCy6oZEpgAWShvxz/bFpeKuiZJYEdJFdiQCQBvQ3O3HGNKbTMo2U/mVARru6NfXENstcYHxYxYHi89OeCOaF5S4MfmRaQLF+q2oVxW1/TvhWzVOSwCi/6V2A+APbA1NR8j6UE7FszEbaRftvzhrygiipbLaJd9r2WWz8fdhT8Dj2PoSmRJW+6EBK+5G4P+/bA/KKrbNq1MW2J7kKB/1SfpikZJkpHaVgYq11pjBYcElEBP5vKyj5BOBSQ+dQTUADZLVQ/Lk/GDPUem3I7H/yyhY/UGyB7XQ3+uOWVj0qAKHGFnLaNCO4gdahjREjQb2WLHk7AD99htiNP6YQPesb9YNyV7UMc+o7BR72f2w8HgWfJmVaoj8t/wDH744KtnHVtol+ST+2PMotkCsUk8ixRLTK7cYzBqCD0jY49xHeU2jVmc8rZZvMzUcjG0fUFJQuDVOWJu1G6g77ULBC3DmwH7kMTq4C6mIopXA+NwDYvGmS6JJFqt1IZSpGnaj+ONst08oADKa+dv3wqikZzsFeIdLU6nvR9++M6fANRPcMdv8Af1xNz3RYxE5jkLPtsWFcjnsO/fE3K9MIDOQK234olRtjp0pJJZ7olKLleOzI8mWJlmAHKqf+mv2xoFgbLoPMCyKxvZjYb32okVXt874YMjlamJBBLIbFcaSKO+2+r9MdpMwQpOg6VGomhQXgnjj5xz/VT26rRT6b/HwKxysxETx7FaIN0QRVH8xjlmMpmpGt2Zj8t/b2+gw75DKCQeaJVZQ9VTb1V8D5rnDPKuQACmEeZtzro3Z/xHsDtiE/qNmGPHT3ZKXOUcMLr88Tup+IG0xIiaHSMRNJ3I1MRRFEbNXOD/XRE82mJAlCyRwbwrdVyoSQWRfpO/64voT9XL8Casdjo0nBaEkn+oD9KH6CsW14X6vl9MeXmRXEmXh0hgCGKllcEHaxyPpiuOmRLJG6kE0QfT7kbX+JG2JGSc0ZlNyRsfKU3uVNgAfXn64b61KcYV2QPp3TlZYmX6pFCscYrSE+8gOgBgWWvi9gK2r4wLyzxTxmCSIeYAVUvuFaqvUPdqsj4wB8G+Ic8kvlRAWECMGT7oW2F77NRNe+PfF3iPMTSNl3BY5ZvM1qhUi1QqxU72Dvv7+2OL0H7V9zo3r3Dd1B8vIMihiQiMSSb0dKxjyxV7n1FN+fSMIfUs6RJNMp302CDXesQ+m9WlkkjViQqxtGuwujRaxe5JAN/XHue0fZ7F63oUa7Pe35j6b46fpdLZqXL5/sjrz3RqJkk1yK5tmI7nHOaXSdB3GkX87X/phgXoynKpmmYhdtwV4urq77j5+K3wOXLI+baMMLOhVJ4J0Dv+B/LFpyjKEa7X+fySSakz3LZ5AGtCoKgbC7arF2ePcjfBKTJxjzvKzCuIzGAv3dZk3NG6AQ2LP6YiZUq2rSjMFuyoJFLydu2xP5e+OEuTXUx9WgWbUdu/4Y55LJRWH85FFEjAzK58wox1E3VU/fazQwDzmfCwMEFKzFR8FRv/c/nj3M5B4ow7I+k1ZZDXb8Oa/GsROtZV/JhRY3G7MQVIPqIrar/pONBK8md1R3y8afyWm2hMi6+Tt32G/bDuvhzpUp2pW2Na2U78bMfnCLn4R5UCg7vp29rBr++D42zMvzM1fQGh+gGLaqUpP7sSDaWA7N4CyrbRzSC79Kup/SsQcx/C9dWtZiGrYlOPyYYB9fj8yZaatKn9ed/wAMSejCevTI1X2Zhjnboolg75vwBm6KiaJgRRsFTX5HAubwVm0v0o30YfvWHbLZnMhWYuxoE83x9cdour6kBJG4qzt9Tx+3tgN2Mm48FEZmM+bv7/2xxz5tuwod8PHiHo2XjkhEWrfXqJNg6Qu4/FiPwwm5zLlswUG9uFv8h/rjpg7pEpckecUQPZRiV0xG1WB7n8v/AJxxkW5X9gSPy2wxdC6cGVrfTqQp221EG/0GNKWLDFE7LGUopC2CLBrnGYYYstpUKJAAAB27CvfGY5XItSFHqviBHyiwIjsUmMjSSUHK1QUlTxqva+698GPA8KPl1ZlDMGYFiASaO2/0OC+X8KxtNozE1NKNLaVAAPJWgDfqB9jx845jocyfycohQanVyxY0wJIZdiaKrQv3G3Jx0vCojyB/GOUbVJpB0+WGIHFccfXEjJZInYuzLJQWt/USx00BbDve2+kj2Pue6PnXWSyZ1A0Mtm11AMCQvArudsBvs88bNpimSMAiMUzAP6eSNuO5+PjGUrVX8mqmN3hvpsmtJS+r0FW9JoWoI3F/doWa52xOm6R5g8msw+r0GgaiQhi44pv6T2Fnv2B9P8SuuY8l1ZbcLwqk7LRO1nf37Xib4f8AFGqN1VlV1nKeUzMdetqD+3pGokAGudqGJTW928seL2qkNfTekLFl3hgHqABlDEalbQNQGoEitjYH7YBdTyb+WHRtZVii+a4VlJYKhbtVFtW90e3Y90aJvMJV3dCpcps2s7jZmssarmr0j2wDz0GYSZov5Qd0BQBvTIKII01yBpFAC9Q4vC0m7CnQBy2QMDSSSBnYalkVLYI2shSrGgylRexNbg4nZDIRZtBOgh1strDIx1WL+NzpA+L1bd8F8nI2XCayMxJqpENgoO50kb0CRY2pSa33FTeT/MMAcOnpUKSQ4LWpK6BQBYqO+4392XwB/JI6VkirmKKM+V99rqioPlgEFfVVOQL1b/Qgj0joUBSZlBm9YXgRgXp4IA3u/wAPbe/en5VzlfMnaOnQhaBJLaV5OmlGxa+bJN73iPl85Dk4fvgMxN6PWgDGgCtCiK+ALHN4HwNSXDO3WfC6kZh44gGAqPS4uTUNRY9vST2PA+cV9DEzzPa7vSgbnkj2BJoLtixUzYmiICg6G1rJrLBVqm1AD0k0W0pex4HB08PZONGlY0vp9ex0quoaqv1bV3wVjIGnwxOy3QX0vry+nyyTsfUTw47bLQPBscc4I5boYXVqiMhYhF3oKPVV1yCdybHA23w9jOQaQ3mIRQYnb1C9J2vkmvx+mOEmZhCswdQNCtqXj/KAPYja+9fmvqMp6QtZXw8v2caw/kqb8ojfR3PsXoAH+mhwbwB6j0+CfyfsoC1EWfYgbdyf+U1+l4a+veI1yz+W41SvWgD3ZmUgjcmiKFXYHO+BWRyqJGUjk8xw/lzOvJaiQFWtlFHYe3xh4t8slJdlyB+nZaaJqhkZYdvNXhXri+4JPtzhl6v1RWaMKp8qPSGJHpbSFagCQTZW+OeRiJ1OeRlgGWQGOSioos1WLYjYA6TdEgntwcdOq57RojSGbMMBQkaJo49ud6AJG9gVvteBNpmhGXgCeIur5jOQMhUjL61ILndaK7bD7u2kfHO+OnWM+ZJC7ekAslkELa0TRB4oAVzZ+mG/ISSBQhOlXZTIvlto7AgExMDTUNjRv8yUwWdFSZo20uGAcqqhiCCrDSgZ6JNcXp7b4HKwNFqL6lZWPTcrA0g8wpp/lmma9HqLqlVr0lTX/NsavYhlc0iAs0qMSSVS6e5G5r2UXYHcED3w0y+GoV8h/L9AdmkDE6GX1FAWXWCB6OTW3O5vaTwvkpt4VkjYAUVYTR+n7pOk6h6jfbe/nG6h36YlLuTK/msNJLBVAC1Vb2D6qFAjlttziXl+qrEVRYpNRZVCAjlthZo6T8fJ9sSPFHhIxZZ5UmWSGIevQ5DqrOLJVhuQANiQOdsJmZdZCjws4PmanY7aCWqMcngLd33rsMFZeQOMKbTLH6d45ghDFVd2XTGQaouzFRW9kWvxsfww45HqcMhl81IwFAYClJo3Y23sUO2KHlzYjjRkLawAfvrXBN0Bq5av374HQ9dlBJX7xIs2d65vfBlCX6ScXHuPniiRWzWlvSFhGwr0mRi/0+6QPwwh9GUGd5TxGGf8d6xOzfVRIzyDXqOzXVekBVrvVDvjnkmkXKygaj5pVdI3LWbqq7AYvCOG/gi/BCy0J0Fz3vc+/wD84O5A6ipsUJfMI+AoAH4EA4GdWtfLhqtABP8AmLb3+uJ6ReSF1WCaDagV0m/umx94jevY4m8opwc8x0dndnZ1tmJ5Pc/TGY7P1kE+k7drvHuNbRrYd6UrqXmYSuY5mifVQALBgp4q/WD2q/Y7MWTnKoskgniBsu7aGWgFCBGZRuSNmA1G+xrHPy0fLOiwyRASKkgC0JSWoMCWIvU1mjxW/GGzMxaWaKxIEjRUaQWl8MDTbsB2rivwm22xqVAEylFkb7jCVFGhgdmsg2RVEGiCcc8rknlXLyiQRFfTZv8Amehwzld+WY6Tdcc7DG2SyUUvmwxmGON2RRI9k+mjSlgQRZNKT3OIWdzn2ATwiQ3MVCaRemnYmtq00QD83tvZ1rgFPk6RPBBOqCMGHQgWSYC5CoC6gdIN/ds3Xfm8D08E0zKqeWdRaKRG8xGAbk7h9dfesmu3fC3mvETsir5cQ06tIddZNmrCkULN2aHaqrB7wb1eV2jjKvG8SgMdNn0bVbXZO/AwcmoYMj0/N5eSJ41SVRYKh9JZCvFMLA1b0LOFnxh1WU/YpMzEQY5GVYiNGltiGrll/EauL2OLabME/eiDD3H+/wBsQeoZFJAAp00fuuupfnY2Lr4wyhTtCbisPHTOrwSMjGMoNmdr2Y6hacalI3rv8YEQdU0REImln1VLq9RS7EfayCBv+gxZT+G0dyZIkcJsKJIo78bjf8MZnejIqnyEVW0tdruG/pBrtd7kEjGuVBTXBCXo0n2SoUaOTYeXIxOoALQJ/pbYV2NAH4Xs302UpellWRmR4UOkgoBIo9Vts1sd/wC+GswyyNF65rF+aWlbT92iaOwAO/GOb5lZFKyvJqQCpowqMNwDZJ4YA9rFnE5Qk0W0dVQnfYXemdf8hIlhf+Y9O9sQu2xFURbLoph+WJCeJLaQeWqrIp9Oo2qlrKbg+qzdHsT8YN5XpUDgqkWsvDHbFxpjaNRpI0gtVqOcSc54RLq0i5caiVI8ue9woB5Tg1xzeF2SSo6Xr6LlbQl9QWKOaWLUQ9gxuzadJYWdRFBQFIv5HziGOmysU8xlSJkOmWtViruktjQ5uq3GLDyOUkaFkmgoEtbyuQxsixpI3G1XfAG2BniLJmJP/p5IldrD+YQAyEUVBYb3342vB9LFir6tuSXCIfV/CETCFnl82RJEGqzYjVkDUAKK6SBR331cXiHN0VjC+hljWSZ5rkZrJ9OgAgVWnV9KA7nHDOdQnneKRR5VG2tfuuALKg8qRVX7DE+DOyF1YnWUG2oWB7bCv74O7DRzOW1qS5DWYa8rDAsVAMEEh0gAIaBBJBsgcV74U4M/PHlplecsoKhYywINuurg6hVkkXVkWOcS+qdZDSsHjiChdbqth2IVmLDei3pqt+R74NRpHBk/tXlrqKhRZ1EhzZBBtQNAXjuDidXbLxnKCSaTTyV3ks1mVnjQl4BIVKsSUVVO4IJN6QCd7vbvWHDqPXZ4TGsJdVl9XlkiRKPpW2bWNTMGvfgDuThfzueWcT+XCC7AyNsSPmgPTfeqvB/wD1BjlkjeJRC0oRDVayQdTX3KqjDb3HycGLbwgNJ9TCUXX2LymVBl5Iw38yN9KyMAGCldw9gjf2O2Ffr3iv7RHDLCypOdXmtoo1sAtgUwsE3tg94v8QAeXGIhqluVWNFPSShABrtuP+ar4wsJ4bDETPQisFhHIKBdiBtYIqq2J5G/sZS7MMNK1uX2Pcz4onkyzZeZvNDVbOPUADem7sg13vCtlYFacqG8tQuojV33CgAmid9va+wGLMyfhzLaHUbrtuCTTVakWd0Gre7Joe+5HoPQoI49DKjO7M1qDsCWO3sduO9UABsVjJo04pqkipM1BPJO/pJINNoX0iztXYf9tsFekeF5QpJQ78XwNwO3yR+eLqy+WgZfLAUsBRjscgCvc7aaUk9z9cdcz0+KWNoXGlZFbWlCgtsDQ4++bv4GKLUwQ9MpIdJA9Omxv9xTRrk2f745Z/pkjp5aHSoPmHURdgEduOeK5xYXUPBbeaGRi0esKSpqkCaaUAenW5pv8IF7VgZ4h6dFlZPLYyRowAV1o66DFvu2bVgCb2rtzVFquqQstOnYiZyJmljsIfK0KfLoM2n1WTyxrYufYDBDNdeYfaWzDmSxUKNuASPUDqGriheO+d6MMv6POjzMKKZ2kj5YAqBHZsG3YE9zRB4rEHJZZM9GxpEMILMdOkEHSAOTqc6Sfars3WCCrIaZIuNYVyG39IUj/wDsH47De8eY7DoDyW0UqeWSQupqNA1vt8YzB3PyHavxjnk+oZiTL6MzpEiRh1kaVQpjUj+Y1Fi13vxxxvua8TSxas24dkFJrJYhPMKFkocbgEbDcsB8YTpsh5eaIWVljQaGDK5ADLbEgKw+62sKaAbbijgj1NvsYlWLPav5qSZZWLl2Ugo5cqQCg3IHBI25OJ97QQbl/FTt08RSSOGiktJDvq9QYL7mtzde31wYg6ic4XOZj0xySWpTYqALsE+5C772ScadJ8LQG5GleQM2sgaaJ97LG75NjvhryWThUgCAk9h6AP0GDy7FlLFIEZTwtlXK+WS2kUPMBbv7AKDz3w6dL8Pxx71Z+gAH4ADE7JQhV2QL9N8SNYwVERuzdFC/AH4ViFmOpxXp+8e23+ziF4izVaY6BBGo2SL324IxG6dACNol/wDTq/1w6QpElzE2pv5Rdf8AIfu/BAAY+/GJEU5ljZAAsiDUlqCfker/ALYJ+SL/AKAQNgLJ7+zfviO8gH8wigl792PsN7/MnAhHaqM3bAv2syE6gXYVegkHi+xrj4wQh6cass0d9pDv+hs/iBjh0CaCNtTI6tVWWLivbf8A3zhpy+dilHpZW/I/ocFOTj1GxeCH0CFIpAdZYldN0AP9e2GSRFYUdwfn/TAf7JHqsCj8H9jjco4+637HAGsn5uM1atVDggEH9/1wBziajY0qT33AOJU/UZFUqRZIIFiu2B8DWLclj7LVD8eP1xgNnGXpcCj+apk1GgSLFnijz+O2OH/h7KyhnUvEEJU+1jYmmskfN4IZxnGjy0QrqJLEt6aAqiBVkt8cfkH6hm2EDhi8rSEiok2RSSdRG/qA232J3odknSTY8IuTSQv+NfCCHWkRPnjQTIZDx39FbbEDZvwxr0rw7O6GPMZmSTL0AiE0FruWPqJ59+cWZ4fWB40mUbzKrAOQTwO3xtiTlstl5iXCAlWZDqUj1KaOxHHtWx5xopUGW68vgqrrXhKPJTCOAN69D+kDVRYowW7J7E13K7b4IeFulDMZc5jU6/zHGhK4G47exq9sc/4qQySZ1Yk//ZVt+1F7o/6YMeFZBlY5EUExGRmU0dlsAH2Pt+GJR97OzW2rQinyR+qZXLSuvnQvSRlQqkKKJu9I7j64S+o9ACAyQSl4WVmkDLpZdNkBhsRqrSDzv3GLUzi645i8QUowWNg16lbSdRuh7g88YSurdJeMNp0hWrUDVGjY2OxHwcGST5IaWtPT44F3w71KWM6ijNBqAUmyEIqqPsBV1V7YL9T64G6lHFEAyLFuvNOVfiiLIJ/Ch9MQukZeYTpNG6syyKNJAWNQ3oBAOlSf6RXuL5GJHjFoMrNljAVYyRSo7OCAsesAOtD0srhyDRHbisLGNOjo1pxnFSjz+c/mQQniTMLIY1zBPqYO25bWVYtVbhlI2vuw9tmybxwwVVjR2XSqlzH/AOV95QWseq6BJH+DfnZZ69kIRKGdwdDIWcIWL3Q8wFaUKSVDLdjYi6oz5vEpysw/kilRjINOliexPathdrvQs74okmcrbQ6P1+RpYAiIkU0bNG5Yt90DSxTY7WDpv1XyO8jreoRkHLxtSuzK5okg6fSACArKzC74oE84rbI+PVedprkOhSQoGz/1LGhvUmp9N0OAALoXDfxdms9aRKVY0od2YrqbYR6qIXVewJFlRv2xnB9gqeQh4oyA8iKIw+RmJpZswXKjUHZwVjsC7YFQFG/p4POOeX8KZg5KUFPWNIkU6UZ2V21H1AXSURvR5vDN1ZXPUMnBIdTLGdDbUKAVpC9hmIDMdNAEt8XgZmJ3fqjRw5mIgOC5En37BXQBbVsW1bmjuaGw1AUq4Fp/ACOdX2uIXW1xjT/lIMtgjij7YzD31Dxf09JGV4YCw2JCoQTXvX/bGYe5eX+fsDpFzxb5LdMhj9fmyKk3/llyzmt0N0qUDZrsABROBXh3MK/T83DI2maIqsZYjWDJeqi2xvSQUBB0g7mwML0fX5IGj8okFV077nZiVq+KBWgK4xK8U5yLMKZIMvJFaW5ZiQzBrIF7bAsbsk6iduMFxr7MCdljZXpkygBUagBVBwK7cqQPzwc6dlpdtdfiQf8AQ4WfCvW5ZctlvMlLFl0rwa0WDYCsRsBR79/llhlIsO8nOw4sfiw//HGSJsORkgUSMYWxDglDbgMPr/sY6z5xEHrcD6nf8sYB06hlRIA4UMwG30+h2J+uOfTVDjd3BHYjjAx/ESr9xSw72a/LBXJZ9JV1gb+zDSSfrwf1wxgnlunJ9+hZWi1b8++FjruuSTSqnQmwHAHySdsM+XzX8vSwAJ7cfrhV8Q59wCpiBHbWCa/EnBQGDf5K2Gk1H/Cm/wD1Hb8rxBPUSrExIqH/ABfeb8zsPwGJsGY8yMmOKPzFu10D1D3Fg7j2wKfqGYc0jaG9ggo/iBiv6RO4Z6d4hzAIv+YPpeGbKda1feidf/SSMKEBzIGqacp/zMf7cn8sd16it0i+Y1fec0D/AOm9/wAT+GJtIeyZ4iGZklRo2QxobKgke1WN+9g/BOCqyMVFodVdhqr6D7o+tfhiB0F9Ug1Ba0kbCq79sRpc862G0tpJG44r6UcTjpU2zOVhfrj6cuH1tqRSwQsLdrJUG+5IAA25wgP1XVHAuXjkTM0BK0RYWRtZAu9R3J53xzzXRoHzf2xzMGFOADYJWgoBA1D3rfj8DrmYJBI0uW80+lCwjG4bexS7itvrviWo+tRo6tGcYwlf7FtdKyCrFldQt4EAUkCxa6T87j2rBrJVRIHJvFT+G/GWaLSZFsq0bpHKyTuGGn0l0Lrp5JIF33w8eAM3mmySPnqE7E2oXTpA2UV70L/HFVSIt27ZC8b54qzIT6WSvuixfJDYS+h5rJZaZYpA0etdUhdgFVLBUtVVqPHwLOxvFhdfijLapGCiqGvTsexAIO49tx8YS5vB8bxyqQ84kJLTM2p3JFbV90AbAAf6YwtjJ4r6zEWjgAMhcB08tvTzSliOV2JoY06tAtWVv8Nv2wveGukplnUkSUihUBP3aFEkbXYw2yMHW1ZeOG2P63/bEVGVtyHlJYSFRZlB0HRp1KSAAp9LBwPunuB+WF7r2X8142STyo8vCFBlUswa7u9Og6t+RRrtvhryGYilXzF3s72ACNzyPSRx7YTf4oZh44dMeoCQ01KRY+TpHp/E71g1aNGTToHZzrhmIysIjYFYo2eJTbLqVisQ2KrsfQDyAAe+JnjXq6MsyxLIZhpRZJGLUv3XG43Gla1EauQaIwjdIE0a+bHaOSDG1c0aoe4JaiOCLG+GnrGajZ4VMjqIwSzhA2hidReiRqBYbi+Bx2wXGmUu6Or9CXL5WRkHlsI4ZFeQKySMBrYC9RRjVEXuQBQBrEjp0kELr9kKlWVZGiYE00agXWokSlvUAPY70RgDnusSzQZmG1dCyeZKGNOY7K6EOyigBtVChQvBTKdQlbKy51xCHEa5dTQ1OgpdQoEl9VeokbLt8ttk0JaCWWX7TrcswbyTtrXzFetf3iR6RQuPYkaa2wO6L0eKLI/aFmMWZlYABiD6VsS0VGsbncHcUQb5wE8OZRmmlklaRFWBpRuQzemgf81Dn8Pphw8P5mHQsrhMxAkpgiZgQwYlgNXIBKvqqjZawbWsaVhiVuZIySZA4csSwVgADZ2FoT+pxmH6HPdNCgTZCNpRs5diGv5Fj+wxmKrUfj+RNqFvOdNimy3mxwvEUFtI8mrWe6hVUBRdkE2eBiR4X6dJmFC6DL6SACpahx7HSaIo7bDbFl5noPTum5WR5F84AAFpAdJJ9Kgqo7kgE0ducTfBsgly0eg5eMuCdOVGlTvVA82AKNkcYRrFB3PlC/4d6TmoI0jzJiWOM3HbtYFEFdIq+fftiXmOvQRzJCGJd1ZlITSh08i+eN98L0fieNo5445GSYyMVd7YVr9RprIAG348YO+Jeo5eL7PCku8ihmkr0NG4KsBvqXV257XhksWIzmnXHfLrNPN9lD/dUKLYgn0g97A7Xzjp0PJB1eeWWTQzmgY7rbhSBuNj6j3wj5zok+XGmYq4WVWhgZmDsHJRWFUBY3rUOLPGHXqXjWWESxNBOJBERHDGoIj2+8SLsKK9Vlfj3E3XAYxsKDP5dVLQqlDYyynYG677Dfa7xyRpMw7RhgzKAWWwNIPBI9j2xVPgvrs6TMkZJEm5StQYrutLW5u+P2xvnvFWZizGecXHJmQFYFSrxjagL3UhCV/I9sNQKLz6bkXi2MzN/kO4/Xf+2JXmn22+Dt+Rwmfw96/52SjEhPmKTHV+qQrR1WTZ9JFn35OIP8QOuPDJAHj1RgiQaWK+pSfRakdquxveFrNAHcxxagdCgjvoo/mMajJwWxA0sf6lNEfSxt+GFXLeMUkzAJk8qDyiWR1tzJzQI4Fbcf3x50rxHKsEZkaKeV59L8RiNGJ0k6qvYUB77fONk1B+Tw9CxLeZJfzpP7Y0HhpORITX+Qf64gxeIt8y8iRiCHTocOLexvsa7+ke5rBvpufilVSt06hhtxtdEg0DgbjUcMl0ny5A+smjdaasd++POodAWV2ZncBjekUBiWsq6dQG1gH4s1++PXmAYLxYJ/Ln+4wdzBREHh2AimLmu2oAfoLwQynS4EIKpuONyf3wPzGckEi6FjMYDGW2IZa+7pHG+/NdsAOteJZMrFmpWmUhmC5XSoJS121DaxYPP70F3WNRYWvcmt++JWVa+GHsQOfxPOKizv8AECNpIJPWRENTHVoEhdO67+/B4OAvh7xHm8zLnIhlwiZtGldkJV0WMBNcbE+sWNwBuSa9sEKVl253pUUlkrv/AIhz+uAEmeWHOx5OwGeIurawtsGrRpu9RG49xftiNl/GIGSGYmjmjVJBCdQJa7ChvlSe5/XFT51pM11XMNGjvIusiiUYFBpVjyRvQoVe3F4yyCh+6x42NOitA8gnCRqoMjMgosaAFbWLBPGFXr3iCaV2+zySQLK5VFLg6BGGEmpaLqSdx3298DugeFpY2jZnEE8U+lwZBrQAE2qUTY2prrfBHq2RzDl5BTo87oJ2CqC4ssdjsSRV7WRgWm8DuLjyiV/DrqxghlaRtZZqOmpGcj3BBJFEab53qsTfFmueTJo0Kx5bMMysyEBmF2dj9w6Rew52PGBZm+yzzZlI5YFRYt5ANSyINLUl+sMTdhqO+9YbOhTxdSnWVH9SI7QkqAUZiAbW6FkH3oEgYZ5d9hVgB9R8GZNhAMvmJNE7BE0oGsr6rBUqLFbnHvjDwtnUyaRsDMiPssYB0oNyS+xogHYjYncnsv5/rmXXrkLIgTK5eRY1UHSqkWHko7CnJb5AGLF63kYeo5TX9pky0UWtpSAfWAvrW7CstWbo/TCNdx0Vj4iEcMssQYnQAUJHpoqD/SSLugecSZs1qyWWS9RAV24OlQukfTcnb4xZXQocnPkIhIsWajhQKSy2y0NhqIBB7DfACT+HGUzbSSRzNFGukQBEvRQ9QYk21N35+T2eLw15Flyr7FazdUlzWZVpXMmkBQ3cqN965Pzhz/h7kUlkKamTyX8yTy+Hti8dnfdKY2exGN5P4ay5H+a8yNAlmSRBbonYiMjc3XBv+2BSZmTJQ5xJIJEWc1HK4KFgdh6Tv9zf6msZtX9g9hf8VSjNZuec2fMclSdiV4W6oXpAx7grBm+naV1q7tQ1MBp37irHHHzV4zEraKPaMua8dZWZM1kJyzwmHTDNIKLSBQQz1wNYBB9+cSv4bQhckUKRCRWkTzhWoCRVYMrfer1KDVbDCkehR5VYczJOGmkJVEjUFQ4FkvZvSFIBIAIa9iBubyudilgkR8vQkJDiONhqY+rWrA0T6RsBQr5w0pVwLGO4mZLqSNAIpi0TpNcojAV3AWlVjyw2333qjgR4z6NPmMwgy8XnJ5Uao8bbXZ2AJHYiwBtuffHDxn1/L+d5nkTLMkSJESw8vRXcEarBLC97/t08I5fMZrKk5UlZInGovLu210vFCqG57nfnBvG6hWqwNPV+qiXpjxh0efKely6qSHjOlit6uRYBHc9sJnVfGecb7NUaxJHEyDT6Q9nc6r2agNvrtjjG2XihieCAyZoSP9rR3tdNspQrdUTVHnbnnFm9I6TFJk40kyUCxN6/KG4171dGzSkd+5wzSF4ELIR5b/iMGaEbZSG0byljIP3dz6j3a9x2rCT1fNas1mGBdUkkawxttJbUA3AJBANdiB7YcevZnNvmnOb0FgUWox6FAH3QDZArff3vvhJ6hFbHR6gO47jsfkknBxijK7dhrw3145ESlQjOVHlk7g2y6hY+AfiziSOrJPm5FzEsjZZ5dYZWo/dKrV2q2Dvt2wAHUNcLQmEMxYNG9tcfGoAcEEDvxjlkkWRkQEITYZibB7g129tsNGNszZYue8NZP7RBk1aZXKqVK7tMaZma6IAqgK2Gk4Wj16Nc3IZYRLDrZVXWQVANowKkEkGjR2OGZGaHJK2WlmlzCHS0cQoJGdrAG/NDY9/jChF0F4MzWchkRa8wJX3hewJB2HIu+cIr4YzUaTTG/LZDp8xigXM5mXUXZ2ZTHsFAVRagcknaztzhh6dHBkREsE5Ee59RB5Isg1xuP15xGzXScnmMkuQgmeCSJ3dI9X32K7lybOncjauawD/iD0eXKQZaSJw8CRJAWIGrUCzWRW6m6F3VV3vGW2WBXZYsmZWSKTywukhmUj3/AA+mNOq5hhCsoG4AP4EUf73+GA/8NZvPyZawTrZTpuhQAAF8e9cWTgrl4mlyjiwGAZbI4222/HAYoo9Hzr5tmjLqkjoxLElQeADXq7kDj3wiCLNZuWRXgYiE1KsKKChB00OTd3tZ7msFPCmdeNnHLqQvG5okCqB+f0wa6J52nqDavs2YdkkjjZRTsw3YH+rvsBsThfaU5FL/AMP52Wd4DDJrhW5AAGYJtRC6hexGyk84sX+HmSMmVIfzIzAWg0qml6I1k7nb1MbBGOOR6xmcrNLPJlpJRIVjE8QB9Cj7oHN6ravkDsMCcx42i+1faqm1eTokUuNOsG9hXwBZ35wX1Iw09Uy8i5kRjMxvlY1DZhQ4Ei77Pp3BI2I/TCpk4Uhnnl86LMnMRyRsrXGwV+Gv7rEmu3Iwt9M8UhMwZmhRopNKyo1tqQGyupibPyfYY65rMETHMx5QKWkWWJJAdIXsEU6dYujYBwIRpUwy5JXT806SKZDpJpfMkBomq3NHgAYtWHJQ5bpKwTNGnp1mR/umU+smzwSbAP0GELJ5I9QzbzpE0RjuZ4pywjYg6gq13IO9+2B3jzxs+cy8cRjMfq1MNQZduKI3vc7H42wIqsD6st7smx9JbqJMGTcMAA0rSOdJI+721CyOBY9POOH/ABf7LlJo8v5i5iBvLeSJbAcMV1662QqCN6NkVgt/C+RMtkZc1VuS5F99C+kfS7/M4LeHclkY8vNn4/NjjMCyPC51J5iq2oHVbPbdia3xRyq0SS7la5bwzK1ZmcSS5cuVaSAhm80iwCGFm2Is0b97OHbMw5/p2RihfyDHK4EQa2YMw/magRQBWxpF8m98AcmufyU0STTtpzEavEEctGy3ewHpBHsB/V849651bMdQkjaLSBl941s6pNVMT7XsB7YW0+eB0nWCxvEnS2bp0WVhIgj3YlE2JALLEApBDOd742A5IuFkc7mIunRpEEhd2KpJNR1VpOqgTpYgvse6e2FDp3iWUw5iBWl8xiVABvU90AAL/qocm8FP+ETDLROJA0iyBp8vKdPlgEjWQdyoTVd9ifjCOMorPczcXJqOa7nLpXWc7m2jDPIMmrFJcwzBQtkn722w0nferw3+JvG8EMflieOUsrFbUSodAsoSDyw2B33PthbyXVVy2UzGRzKLJG+qSoyAo1V6QtAruC2xO91XGOPiPp8UaZWKKIQNIQZ41WxpGkq5skqQCqn3Lje9iyxgzTw2MKeG1mHmxTokb7qn2WM6Qf6QSLocYzDN0jNZXyU05jLyivvlwL99r2o7V8YzFKh4JXPyVTn+kTRLO8X8uARrZzJFFpFrSh06XJG4ofkcLfgvOZrLZtVjV7LGNgFLUWFEiv6gN7Ht7YYUzzTQSZeUeZDavVm1INbV9f8Ad4aOlZjLSxHL0+W/nea4jJBk2oG2s18AjgdsSUmirSIPivp6LFDmmmMuYRvKYygUAdTVpPcb0cQ/BvThAWZCssWYkN6fQYwOAbagN+2rYV3wJlz0OZzsUXn61BEbeegQM5Zgz7EgDSQACbJAwydO6Q0isUikhVBIH1rpQaPY9yQfnvvjLDyZtbfkSeviGLOTfZ5C0ZcoWbYl1Hrof4bOx4O+Oq+bJDoSYp/MUpp1XqIa6K8Agb3txjzonU/IzDOYUzHllnAkF+pRQY7g7C+9d62wY6F09s/PTlT5rl28ulC0LUVwFAvf4HJxXUTitqJwabtgzwx02aR5FaYIFLiWZ/UNOwLFjvtxzdnDr4t8Jw5fpqxZJVkmlKHzTp1MoOqwdgv9NVvWGOHp2QXJGGBYpopvTKygXJp3uxuaNURxYwmfxe8RFIcrlog8S6tR02PSgAUA/F8fAwlZwNdvImQdMTK5sapSyoEa0IB1UCwvtT2KI3AB74IdG6HlJczLNG8yRpIDGCRqoqDqJ/5r2oYl9d8GZps6scSGSOfTplUHSPcvzprv77VgVlIHyc08UjxkIWViCTqK8advexXPODJ9OOQpKxw8PeEcwmZ8xZ4hlmXnUQWPaxRC1fuePnCt1bMCXO5kNnI1EMbFJG31lKHlrxZJvf8Avjl4R8bGHMIXid0b0+Wr7We4Vtr+Lr6YP+JP4cSuuanTQWU64UjUBpNRBdW3r0bhQOawd87yLtQip1DMKZFV3PpJJ3vSdyfpveHjK5+SRo0lid4Hk9SvpNuLMQYA2BqA+OxwJznRs7EDmnyfllWCMbvXrUqPSL2s88XtgLkusPIKY0q6dR5oX94/TmsFu+DJF9eB1mMT+ekUdSMI0jAFJyt135xvoWITiTZKJ/Ujb8xhH/hL1Rc1nGXRoMSs4ZAAGFhQDte4J7jFj5/Lh5Sji1bYj4P/AHwtNCyduz5/bPeTmp41JCTBgW/qCsQTX+b01fycGuiZqF5splizmMFgSz7gUTyBwWr8BWBf8QcgIsyw3IVmW/fuMR+k5fKvEGczLMHNFGAUp+Iu72+mNVxHTod/EbeVHI8atC3lHygrhleS64NkHQAe14Sv/DuaTL/aVdhO7/8AlIDq0tsWJHG92tcY26t1dJJaYFgjAgk87cfA37c0Ma/+KVWaKRENx6tQJ9JLCuO9X3wFu4M9t4AHUM0oPkqdaRF1jfiwWJuvnfDMUz2ZgQsoEORRENaS4Rtgau2uqvYCq7YjZGeGGSLMguyxjeNgKFqFNEG6ssa+R84l5jIVlTPkhOsR9M7FjoK8qCOeTxxvv74bcGiKgnkjzMALJ5aBzrIXUikMwNkb1R0jmqwLTIxnKiUs+tpTGq2ANlDaiCLqzXIxEzCySHSitIFF+lSaHuQOMHel+EnkzkOU+0RapU1o4JK8E6eLvY9qODVLAG23bPM5BNDlFDNGY1GxVjepzZWhsarn8rw0+KfEkf8Aw1Mpl5QwMaqaBANVqvYexx54e6Hk80ZMlNMIpI7C01lnUEOd9uQSAO2AHi/wbNkYUlaeOVHbRS2CpIJBo7UQDv71iSHk1YqzZ+Rgis7MIxpQEkhB7KO34YsT+GHQ5bgziJ58ZmaOSNd2WhYLAitN79+3GK5gyZIDm9N1t/b9cXT/AAjKwZO2k0K8rSU3sAFu/Y6Sfyw86aoVWsiV4p6Z9lzE6pKYmjkZ1GmiFb1Bbv52IsfsDi6tmM1mI9TszEKhqyWVdjY3skc++GPo7w9S6nKM2SUl1kOp00EFRn6EACvfHmYiXJTN5UICKpSLMbWwOkazW2q743F9sP4xYl/J18JZfK53Pus03lNxECp9egbqSTS8Hkb4l9Y8Zq8QhdVlcSlvS7Ag6/8AEBpK0q+m+QD22ROvdQOZzTuLOpgNhZOwBPydrwyS+FfsbPK7Q5iDykkjkZimrUaoJqD+bswAvar+MJtWHL/RTc+w8+HfDmW+zRllW2GogIprUS1Xq7XXttttjMV10zwln54lmhgkeN7KsGUA7kHkg8g9sZgtLyJkleGsujuZWnZdJPpXelrYkGifVvyOPyY+seI8llZ0jhLmRBcs7prVw4B0Bb2FUdVfnucadM8LxZN2Oel0l49tCrVDcsRv32oc8/RP8Q9BlEP200ImfQNbUznsVXlgBz9MItshm2me/wAQOlGKdJwUEeZQSx6WBNEC2ofds7j8fws7oHipTlVeSaMBo6bUdiSu4IG93tXOKYYlkQyWQBS2Tst8D4vt84zL5XU6qlEtsCSB+pxVJcMVrFoN+GcrLPmE8qmdzRU7fe2a+PTR3+MWf4lX/g/T1kyIjeR3CSyka6XS2y77KpoAcDvucDetdJ/4b0tgIw2Zn9GrgpYOor7Gth373ivc3tlctAGZQHkeQXYJJGkCtrCi/q2A3bpmSvgsTwD1AfZNDwfZhs8coB0uGNEqD3BI2vg/GA3W/DsUGTeOScZiWWfUJig1RiroWSQXI3I25+MAfEPX3mGVgRQkUChaBPqHpB1L22Xiz7844+NuoB88widVh9Jju9IFDc8nc3hI+5WNKLSsbOideGTyTXPJJmWLkX9xVCEiu/8ATx7nCX1HJTPl4s67IyzMVZl2IkBawygckC7GxvHPKxtO2iJDJtZArdV55r9NzeGjrnhryshFGIykjt5hUv6b45JoUpG184pNKMsE4u1kBZiTKrkEdW151JQFaivlxjeqvS++18+rDt0rxVIPP1qhjWO0ezbNQobGquycVXn8rKiKXiKA7A7kMfruL+NsT87ksxDDEZQyrILS63rtsdj/AJTR3wJRTVDId+s+OZDFm10KY0CLGd/UW2JP057UQMJcnRpYImuEuzRAl0JIVWAO4rYgc3iJCjSK4CsdCl2P9IUc3tzxX1GGNc9MYIykLMWV2aQE6QFPFcfd/O8CXTwGCtZGH/8A54/+4zX/APGn/wCRxb/UI/5l/AOKN/gnnhl87qkJSGdTCrFTTykqVXUBV81dYvvPR7j6YZiNFU/xr6QBEMwlamosvfarb/XFZdFyzSKXRGZYx/MI4UWf2/fF5/xKgjbLIH1avUBXttf7frio/wCHmTf7bJAsjRhkdWI7iwRYsXwcTUqsZLAv9Vh0MHWOREfcBx37gGgD/wB8az5sNCkelB5ZJBAFn3s8/P4DDR46lXyQBrIScpbrW4B3H5frgXn+hxxxRSqZGFqJbFCzv6TXp2vm+2DuT4GivJCyuZRmBMYO1d/bfjnBqPxS8cTwRAKjhNSgbEAH8uR+WBWfXKmRvs7TJH/TrIJvua+frhm/h90nJTiaTMDVIklAM+ldNbbCr78nthJKupjKWKQX8CeNZo/MyyoGsAr7LwCPbe+/tgL4jzWXzeYy0WRjjhl1FPNX+WNTEBQWUWd7AP8Am+cb9JgfI5qSTMQo8MiyKpVgRYPoIskqeO3B+MDupdPh+zmTJpKJVkEgI1NQHbbYaeQSO3OB3AR4uiSZKVy+sTwPpTSp0M3amI32JNfTDP4o8fZeeXKyLqAV1bMRhAwYCjXqpSOePfFcSZqaSXU7u7ltR1Ekkk/3PGGP/wAGzZZBmswsZhVh6VkBJJIr4rf3/fFGljcKvggeKuuw5jMSyxQtEHb0gNQAB2JULVkDsdr71iWniuTyTCzEIECKKC7VRBYDV+oxnhLp7LK2dPltFA0l63VS7aTpFe5sGx84K5KeOaJM6PJTOa3ASvS9VuVNi6Ybn/4LgqoylTsBdIncy6lpAooaDW54+u2++GKPLR5lo8uM0IZBGzqJRaPIaCqTsE+Cb598LXUZngzUh0hUYk0opdx95RW3vWB2ezmoGqHbjc/J98NfSooFW9zYbn61GTl8vIglWH0eZCPLY2NBUGiWUbmzRY+17iOr5xNUkcNmHUtFwC50igS1WNy2wob438Ku6T+ckevyVaQirApSFP8A7iPnEjpHhmR6aU+Ul2Sef+39/jCylHTVyY0Yym8FweDoyMjlgZGT+UvpAoDb9+T8nGYCL1hgAF81wAAGsb/rj3HE/qG37WdH/H/9IR8p1OVZdUcjAmqIPG1fljt4oz8mYdPOZrSNVjAooLAJoDTV7Xzx7ADAQHcEDjbbn8sE1yYzLJFGD5gAAQ3bXxXYUPnjHY6bwc6xyDp8nJLKkSAlyAAo3/tdfti1sp0AdJ6fNmpGQz6KjYpemRtkoHgAn+5wy+C/CkGQh1tRkq2c9vhfj9Tgd46zf2nLTKQPLCMaPuBYP1sA4LZNsTs94m+0dN0zZkTToAWrsNf0FkCheA3Q4YJspmZnbQYQGCg2Sdx+AJofh8YTMuoJAJoHa99r+n9sT/C+fSDMxyyD0qSaqxdbWO9Hf8MFwTGjKhi6P4cbPwvNA6r5I/ma7UVu2zCwSBufqMA26ekmWedp6kjoJFoJ1Le51XS1d1XY4sTrnidFyUsGoKkwYejTZLdx9e/xeKi8wqTRI/HCxTsdytDL4LmijuQkiRWoEHYKV9q3373hl8ZmUQRTeYjRSOBQazekkDbbb8/7YSun5xnZBNbxqCAvHYqNxR/Xtg11DPRfY4ctppYpfMJ1buGJDfjTbUe2HcG8kzzpuWObkSHUGOoERhqY6dzpPY1eG/qk+WgyOZiRG9ZBILM1UQKFk0Dx773jj03qWSjaTNosKStFpR1oCMkaQwQbX77WcJLP54jE0hC6/UF3pdg13W/fa8Da22g2Fsv4iemIY6ylEnuPb6cCsBep9BzeXiSeRCkUlUQw9N8AqDamuxGNMhD/ADfLkPoBIZkPIH+E0Qb7GsHetojZQxKzlg4ZdRuwARpO3YEm/fAeOBpSvkGeEuu+RJEHsr5kY1E7KokViVFcj5OPqSYA0e3xj5UyGeWPyyqqDGbBK3ZNAk6rG9D4x9IeF+pyz5KKWZCkpvUCum6JANexFHBBJt8if46ZmzTxFjp8tSo7DnVX1xWvTn8rPo6XdGjdbi+fwx9B5vp0UssUrglo7r237EfUDFHfxAa8zJOQFLEjbYAjb+wxPiVmjlUHupdbkEXqChWcDU52De/fe8LniHqkkmWVN3LyqNK22urbtueMdcv1OOfIJl5V1H/FqNim2O3fjA7P5pI8xlzD6EgKuUskkqR3PuNue+FrORvgW/8Ahky6dcTrqOkWKtvauQfwxrm/Mgk0sul0IJBo/IsDn8cHuvZtZDLPrZWZgwXah25967jA37UjytM8XmtuST907VZHGK3Yt0hm8WeKen5jIxaIAuaLAyBV0haHr9VcN2r9txfhDxOIGkSiIniZNOq92K0dwPY/nhSlYEmhQ7DEjpyW3F740dNVRnJjrkuswZTJzZUK0olKsPUAUYEWQQLGwBHO4+cKfXM2r+XWq1Bu2J54oE7d8cp5A0rEDbgD6CscpUZ29Kk7DgYKilk13gj6zVXtd12v3r3wwdF6feYSMW33CfklVYj8zWBsfS2/rYJ+p/IYYOjzGGUPCP5mr0lthZNVXzwB+GD6qXGQ+lJ84LDznSo85EEkiAYDgVY/5SOfp+mKp8S+H5MqxDepb9LAbfj7HF6xdMmiTVOwd33OkAKh/wAIqj+J5xGily5cx5pV9W2s1Rv/ABD98SVrKEvsU/0HNKqVFGFYj1sx2sDYb7fNYOZXo+fbXI8TVHRQt/UPcAb/ADYG2GPxP/D7T/NyoJUbmMHtz6fcfHPtjXw/4jeKkItR/SeV+h/Y4G2N7lyUepJqgakocapkjaQ7sxUEn8dr22ut8ZhvfOZCQ62WLU251LRv5xmNa8CZ8lNRsRK1GqWxXvWLe/h5lIyMs5RdXlyerSL+8BzzxtjMZgPlFZe0YfGbHSgvbf8AbCH1Vj5Ugvby32/9JxmMxTsc/cp8HHq4zGYqE9xtmx62+uMxmME91kKoBIBu67742VjvjMZjSMuTkg3xPjO2PMZho8iy4OM3BPfG2TlZ3QMSwvgm/wC+MxmEfcfwcQdj+OPrxv8AyR/yr+2MxmDLgVkVjx9Rimv4mqLn2/8A1DjMZiM+xoiz4eH/ANOD/nP7YG9b/wDuj/yr/bGYzDL3DHLP/cP1H74yA/y3/wCXHuMw3YDA+O2XY3jMZhjBPo0YLbgHnkY86oadq2+mMxmOZ/5Tq/6kaSMbXBjpuzw1tU4qu29/33x7jMW/Sc8vcfReY3ja9/Sf7YqUGw1774zGYQRj54SYmCiSaYgfA9sJHj1AMyCABaAmu5vk/OMxmB3GXAJh3UfTHuMxm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6090833" y="1814675"/>
            <a:ext cx="5222929" cy="4614989"/>
          </a:xfrm>
          <a:prstGeom prst="rect">
            <a:avLst/>
          </a:prstGeom>
        </p:spPr>
      </p:pic>
      <p:pic>
        <p:nvPicPr>
          <p:cNvPr id="4102" name="Picture 6" descr="http://www.thepapalvisit.org.uk/var/ezflow_site/storage/images/1982-visit2/the-tour-new/liverpool-1982/liverpool-gallery-images/liverpool/pope-john-paul-ii-liverpool-19822/7626-1-eng-GB/Pope-John-Paul-II-Liverpool-198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42" y="1814675"/>
            <a:ext cx="5549039" cy="46291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catholicnews.org.uk/var/storage/images/catholic-news/catholic-news-media-library/jpii-uk-visit-1982-media-library/jpii-1982-banners-648x300/pope-john-paul-ii-liverpool-1982/22830-2-eng-GB/Pope-John-Paul-II-LIverpool-19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03131"/>
            <a:ext cx="6172200" cy="144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05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5125"/>
            <a:ext cx="10855817" cy="2030345"/>
          </a:xfrm>
        </p:spPr>
        <p:txBody>
          <a:bodyPr>
            <a:normAutofit/>
          </a:bodyPr>
          <a:lstStyle/>
          <a:p>
            <a:r>
              <a:rPr lang="en-GB" sz="2400" b="1" i="1" dirty="0" smtClean="0"/>
              <a:t>A Battle of Beliefs - a matter of life and death - A Premier Lecture</a:t>
            </a:r>
            <a:r>
              <a:rPr lang="en-GB" sz="2400" b="1" dirty="0" smtClean="0"/>
              <a:t>: Liverpool, June 2016.</a:t>
            </a:r>
            <a:br>
              <a:rPr lang="en-GB" sz="2400" b="1" dirty="0" smtClean="0"/>
            </a:br>
            <a:r>
              <a:rPr lang="en-GB" sz="2400" b="1" dirty="0" smtClean="0"/>
              <a:t>David Alton </a:t>
            </a:r>
            <a:r>
              <a:rPr lang="en-GB" sz="2400" b="1" dirty="0" smtClean="0">
                <a:hlinkClick r:id="rId2"/>
              </a:rPr>
              <a:t>www.davidalton.net</a:t>
            </a:r>
            <a:r>
              <a:rPr lang="en-GB" sz="2400" b="1" dirty="0" smtClean="0"/>
              <a:t> </a:t>
            </a:r>
            <a:r>
              <a:rPr lang="en-GB" dirty="0" smtClean="0"/>
              <a:t/>
            </a:r>
            <a:br>
              <a:rPr lang="en-GB" dirty="0" smtClean="0"/>
            </a:br>
            <a:endParaRPr lang="en-GB" dirty="0"/>
          </a:p>
        </p:txBody>
      </p:sp>
      <p:pic>
        <p:nvPicPr>
          <p:cNvPr id="1028" name="Picture 4" descr="https://knoji.com/images/user/800px-Liverpool_Metropolitan_Cathedral_at_dusk_(reduced_grain),_corrected_perspect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65" y="4353061"/>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knoji.com/images/user/634px-Liverpool_Metropolitan_Cathed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65" y="1587432"/>
            <a:ext cx="3810000" cy="2636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farm6.static.flickr.com/5604/15573119629_b5c452f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107" y="1587432"/>
            <a:ext cx="4951392" cy="527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20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84392"/>
          </a:xfrm>
        </p:spPr>
        <p:txBody>
          <a:bodyPr>
            <a:normAutofit fontScale="90000"/>
          </a:bodyPr>
          <a:lstStyle/>
          <a:p>
            <a:r>
              <a:rPr lang="en-GB" b="1" dirty="0" smtClean="0"/>
              <a:t>Archbishop Derek </a:t>
            </a:r>
            <a:r>
              <a:rPr lang="en-GB" b="1" dirty="0" err="1" smtClean="0"/>
              <a:t>Worlock</a:t>
            </a:r>
            <a:r>
              <a:rPr lang="en-GB" b="1" dirty="0" smtClean="0"/>
              <a:t> and Bishop David Sheppard are </a:t>
            </a:r>
            <a:r>
              <a:rPr lang="en-GB" b="1" dirty="0"/>
              <a:t>jointly commemorated in Hope Street in Stephen Broadbent’s open door statue. </a:t>
            </a:r>
            <a:r>
              <a:rPr lang="en-GB" dirty="0"/>
              <a:t/>
            </a:r>
            <a:br>
              <a:rPr lang="en-GB" dirty="0"/>
            </a:br>
            <a:endParaRPr lang="en-GB" dirty="0"/>
          </a:p>
        </p:txBody>
      </p:sp>
      <p:pic>
        <p:nvPicPr>
          <p:cNvPr id="5122" name="Picture 2" descr="http://newsimg.bbc.co.uk/media/images/40955000/jpg/_40955075_popeliverp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72" y="2405923"/>
            <a:ext cx="4075462" cy="40103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bbc.co.uk/staticarchive/133cc95a5a32a4e038215fdbfa0f3a654b66b4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968" y="2405922"/>
            <a:ext cx="4476750" cy="401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8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Two </a:t>
            </a:r>
            <a:r>
              <a:rPr lang="en-GB" b="1" dirty="0"/>
              <a:t>of </a:t>
            </a:r>
            <a:r>
              <a:rPr lang="en-GB" b="1" dirty="0" smtClean="0"/>
              <a:t>my children were </a:t>
            </a:r>
            <a:r>
              <a:rPr lang="en-GB" b="1" dirty="0"/>
              <a:t>christened in the baptistery</a:t>
            </a:r>
            <a:endParaRPr lang="en-GB" dirty="0"/>
          </a:p>
        </p:txBody>
      </p:sp>
      <p:pic>
        <p:nvPicPr>
          <p:cNvPr id="6146" name="Picture 2" descr="https://c2.staticflickr.com/4/3550/3785905337_e1e51df18c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17521"/>
            <a:ext cx="5276473" cy="4570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itreus-art.co.uk/blog/wp-content/uploads/2012/01/piper-liverpool-cathedral-lantern-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810" y="1903068"/>
            <a:ext cx="4757980" cy="458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2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919536" y="188640"/>
            <a:ext cx="3131840" cy="3528392"/>
          </a:xfrm>
          <a:prstGeom prst="rect">
            <a:avLst/>
          </a:prstGeom>
          <a:ln>
            <a:noFill/>
          </a:ln>
          <a:effectLst>
            <a:softEdge rad="112500"/>
          </a:effectLst>
        </p:spPr>
      </p:pic>
      <p:pic>
        <p:nvPicPr>
          <p:cNvPr id="39940" name="Picture 4" descr="C:\Users\ALTOND\Desktop\Archive\1972  Notice of Poll for a City Councillor for the Low Hill Ward of Liverpool-5.jpg"/>
          <p:cNvPicPr>
            <a:picLocks noChangeAspect="1" noChangeArrowheads="1"/>
          </p:cNvPicPr>
          <p:nvPr/>
        </p:nvPicPr>
        <p:blipFill>
          <a:blip r:embed="rId3" cstate="print"/>
          <a:srcRect/>
          <a:stretch>
            <a:fillRect/>
          </a:stretch>
        </p:blipFill>
        <p:spPr bwMode="auto">
          <a:xfrm>
            <a:off x="5303912" y="188640"/>
            <a:ext cx="4824536" cy="633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9941" name="Picture 5" descr="C:\Users\ALTOND\Desktop\Archive\1972 elected, aged 21,  Britain's youngest City Councillor. councillor for Liverpool's Low Hill Ward.jpg"/>
          <p:cNvPicPr>
            <a:picLocks noChangeAspect="1" noChangeArrowheads="1"/>
          </p:cNvPicPr>
          <p:nvPr/>
        </p:nvPicPr>
        <p:blipFill>
          <a:blip r:embed="rId4" cstate="print"/>
          <a:srcRect/>
          <a:stretch>
            <a:fillRect/>
          </a:stretch>
        </p:blipFill>
        <p:spPr bwMode="auto">
          <a:xfrm>
            <a:off x="1991544" y="3861048"/>
            <a:ext cx="3168352" cy="25649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99014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LTOND\Desktop\Archive\1979 - The Morning After The Night Before - celebration at Liverpool's St.George's Hall of a record swing of 32.4% and 64% of the vote-1008.jpg"/>
          <p:cNvPicPr>
            <a:picLocks noChangeAspect="1" noChangeArrowheads="1"/>
          </p:cNvPicPr>
          <p:nvPr/>
        </p:nvPicPr>
        <p:blipFill>
          <a:blip r:embed="rId2" cstate="print"/>
          <a:srcRect/>
          <a:stretch>
            <a:fillRect/>
          </a:stretch>
        </p:blipFill>
        <p:spPr bwMode="auto">
          <a:xfrm>
            <a:off x="5375921" y="260648"/>
            <a:ext cx="4392487" cy="339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3" name="Picture 3" descr="C:\Users\ALTOND\Desktop\Archive\1979 - By-Election Acceptance Speech at St.George's Hall with Returning Officer, The Lord Mayor, Cllr.Ruth Dean 1.jpg"/>
          <p:cNvPicPr>
            <a:picLocks noChangeAspect="1" noChangeArrowheads="1"/>
          </p:cNvPicPr>
          <p:nvPr/>
        </p:nvPicPr>
        <p:blipFill>
          <a:blip r:embed="rId3" cstate="print"/>
          <a:srcRect/>
          <a:stretch>
            <a:fillRect/>
          </a:stretch>
        </p:blipFill>
        <p:spPr bwMode="auto">
          <a:xfrm>
            <a:off x="1991545" y="476673"/>
            <a:ext cx="3161605" cy="5823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64" name="Picture 4" descr="C:\Users\ALTOND\Desktop\Archive\1992 Ballot Paper General Election-50.jpg"/>
          <p:cNvPicPr>
            <a:picLocks noChangeAspect="1" noChangeArrowheads="1"/>
          </p:cNvPicPr>
          <p:nvPr/>
        </p:nvPicPr>
        <p:blipFill>
          <a:blip r:embed="rId4" cstate="print"/>
          <a:srcRect/>
          <a:stretch>
            <a:fillRect/>
          </a:stretch>
        </p:blipFill>
        <p:spPr bwMode="auto">
          <a:xfrm>
            <a:off x="5807968" y="4293096"/>
            <a:ext cx="4104456"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674" name="AutoShape 2" descr="data:image/jpeg;base64,/9j/4AAQSkZJRgABAQAAAQABAAD/2wCEAAkGBxQTEhUUExQVFRUXGBgaGRcYGBwcHBwcFxgcHBoYGhscHSggHRwlHRgYITEkJSkrLi4uFx8zODQsNygtLisBCgoKDg0OGxAQGjQlICUsLCwsLywyNCwsLCwsLCwsLCwsLCwsLCwsLCwsLCwsLCwsLCwsLCwsLCwsLCwsLCwsLP/AABEIAJAAyAMBIgACEQEDEQH/xAAbAAABBQEBAAAAAAAAAAAAAAAGAgMEBQcBAP/EAEMQAAIBAgMFBgIGBggHAAAAAAECAwARBBIhBQYxQVETImFxgZEysSNCUqHB0QcUYnKC4RUkM0NTkrLwJWNzg5Oi8f/EABsBAAIDAQEBAAAAAAAAAAAAAAMEAQIFAAYH/8QAMREAAgIBAwQBAQYFBQAAAAAAAQIAAxEEEjEFIUFRE2EicYGRobEGMkLB0RQVMzRS/9oADAMBAAIRAxEAPwCll+IeQNWEWLftviPG3tUGVfh/dFPlgslzwFj91ZRcg9vc9T8SsoyPBlvsfbDLnDEtZSRfqL09h9vyZGJsSLW6anWqbZzhnYLr3WOnS3E1P2HswT50LMlgDdfxqy2WHCg+4G3T6dQzsvGIvbmOM6RMDltmBFr66a+1XuB2ukccSNcsVFyPHrVRtjZP6vGi5y92Y3IAtoNNKiOO8n7q/OoNrIxzz2kV6am+pdv8uTC+faiMkqpcuqt3eF/Kqvc7FM3aZ72VU1Y+f5VVbPWQzyZslgHvYm505CmsIT2Mg65PnVjewYE/WVTQpsZFPO3n75oEcqm1iDfhrTtqz2VyI4zfUF7fdUuXEN+sg5jc5Sf8tWGpHr1+sXPST4b3+kN8tVe0x3/4R8zVdujinZnVmLC19eWtWW0ReT0FFFgddwiV2nNNuwmQStMuvhUnLTbrVSZXEisKZlGhqY4qPMulRukyHXhSyK5arZkRtjSSacNJK1bMiNk0gmnCKSRU5kRk0hqdZabYVOZ06mIsU0+EEEdbkmvUy4r1MLcwHYwRrUyFKR3DcaKKk6GX1Gh15c6s0ELEE4MG1rZXQ/dcVNxC4eRg7wTBhaxA9r5TQW0B/wDU1V6qBjKHz5EqNmnK7gWUEOOQvx0+XvStl4pow7IbGw+dWuAw+CjYse21BFnRyBfjyqP/AEZhbMExhS/ANbTXhqNaEdFbyCPzhV6jQcgocHHj1GtoY95kUvYkMRoPAUziIxmisSvdW9tb6+PD0qxfYiNGiw4yIkFmbNY3va1rMLW/Gn5t2ZT2ZSSNyAA4v0P1bX086G2jvznGYRNfpAAoOBk+CJXofp5PN/kaj4YfRSfwfM1cR7vYntJHKx2s+UBj3ieA4aVGi2HiRFJeLXuWXMCTbjY/nQm0tw/p9w6a/TEY3j+n9DIWIH0cf8fzFPuP6wPT/TSZ8HNljXsJb976vUjieVemktiSCrix+w3JdbG2tD+Fxyp8Qw1FR4YcN59mWm5i/SOf2R86uMb/AGjeS/I1UbjuGMpHILyPO/WrjGDvt6fKj1AisTG17BtSxB8D+0ikUhhThpDVaLRtlqPONDUlqYxHD2rjOkMivWpRrldIjeWkkU7SWFWzOjJFIIp2kEVMiN2ppxT5ptqtOkdxXq61eqwlYMKo6VIjlYcGYeTH86YSp2ydly4k2jFkGhkPD06mvoVworXc4GPunmVaxjhSZ4bWkjF+2cfxVPwOOx8ovGsjDkXAAPqRRFhNhYXBr2kpDMPrvqSf2R18qqtsb2PJdIB2ScM31z5fZH31hm0aptunqH3mPAGobrHkWTaOJVxE6QySs1uzCBrDxbhfwq923j8FCcggSSUDVVsAp8W/KhXCyGCLOuks2YRnmiA2d79WJsPKokaAUerpS2n7XA9eT/iVfWsg7cmWU213PwARDojP+J/CvYbamNN+zknZVvmbio0vqTVfej/dJR/R7f8AdpjWUUaSncqA9/PeCputufBaD+z97JvrzS2I+JQh9bEfjRds7FSzLmhxavbjeIXHmAwtWV4A/Rr5CpmFxbxOHjJVhwI+R6iuv6TXYu6s7T+k6vWMpw3cTWsGswJ7V42GlsqZT6943qFjD329PlTuwNsLiYg4FmGjr0Ph4HjUbFt328/wrx+rrettr8ibVDBhlY2TSGrpNNM1JmMzzGmJzp6inGNRcW2mvC+vtUTo2WpLTouXMwGY2sdPU+FAe8e8MsUymMm1tehqNjNv9ooJU25Ei1vLrVhWxwZGRmaEMbEzhFNma9g2nDlfrXS1ZpjtuP2qvoVKKDpoSPkfGrvZe2nexQXsO8pbkOl+BqxrI7yAQYWk0kmm0fMARzHPj5Gu1AnRRNNmlGkNVhOMaevVxq9V5Uys3d2GcSczXEIPq56Dwoo2tt2PCjsolBcC2UfCvn+VV229sCBRBBYPYAkfUHh40KqP516urT2a9/kt7J4HuYr2Lp12rzJWKxLytnkYs3jy8AOVew+GMrpEOLkDyvxPtTFEm4cGbElj9RCfU6fnWxbt01BKDAAiKZtsAJ5lZt636y6j4YwsajoFH86h1N3liKYyUHmQ3uP5VABqdCwbToR6ldQMWERV60Ddc22ax8JT86z6/HSj3Yhtslj+xL+NJda/6/4iMaH/AJPwmeYH4F8hT9R8Ge4vkPlT161lH2RFTzLzdDaXY4lfsydxvXgff50ZYo99/wB41l5a2t+GvtWjrLmAY/WAb3ANeW/iKgALaPuM1+l2dysXektXCa4zV5MzaiHoQ3q2hZ2jDWsL6dW4UWtWcfpEYxTZwNJktx4FeNvcVKLubEqzY7wi2bukuIgWR7iR7EX5LyWqzaH6PJc47pZeq/dRTsDbsUeEgeR1QZANT0tRFgN4YpkLQnOovc+A8KsDg8wjAkDAzM2i/RwSh+MG2gYaX96Ett7KlwbDvEBxcW0PQitTxG+j9oUeERKODMSSfYaVT717I/XkV1srJcqRqDfiPWwqy2EN3ORIanK8YMHt2duEOqyOSrLa5tx5UZeoPlWTbOhu5LkAg2NxfUcbitA3XxGaIjTum1xwPl/vnVrF2nIglbI7y6pDUoGm2NVAlohhXq49eq8qYKo5JJJuSbkniacphaWK+lVqFUATyTMScmPCi39HZ+km65Vt7mg+9Ee4k2XFZftoR7Uv1BS2mcD1C6Y4tEs/0gbKYhcQguUFnHO3X0/Gg+N7i4rYrcjQNt7clwxkwtiDqYibW/cP4GvOdJ6qtA+K3+XwfU0NXpC53LzBejzAt/wd/wDpSfjQHLBKh+kglX+En5VZwYzFNhnhCOkAVmZmS2g1Kgnr5VrdQsq1NQVLF5HmK6ZXqfLKZTYU90eVOGkRHQW4V29bI4ic9IdDWh4MfRp+4v8AprPoo87Kg4swHua0Ui2g5XHtp+Fec/iJwKlX6zU6WDvJ+k6aQa9ekk142bs4azT9JG0e0mRQAOyUgdSSQbn2rSWNC+9e7wnIeMhJMtjcaMOh/Or14DZMq4JEg7sbIM8EZDizLlOgJUA8FvoNaMsHgFw7ZY1teM3t4EUB7rY9sLOcO4IBYEA6crEjwvRjtzEzNJEcPIIyAQ+l7q9tfMW0qLAd3MaoIKggQhwEcTi7AMT16VA22wUG1QYMQkS9iHuSb3Z8zk8uHypW0SSBmPn0oZ42wmzBLZmRbawzpIxKle0bMNOAJ096O92MEYoADxbve4oOSSXFYsRs7uqubAm+VR+QrRQLAAcALe1NPnAEzxjJInr0ljXiaRVQJYmcauVxq9VsSsE1NOKaZBpYavpQM8kRHlNWe7suXFQnq9vcGqgNVruvCXxcY5Ld28h/M0PUMBUxPGDLVAlxiauDS1NMhqWDXzZj3npsR4GqTfWcJgpiTbMMo8SxsBVwtufACsy3x28MXIqR/wBjETY/bb7XkOXnT3TtK2ouCjjzF9RYK0JMpUFhau0muwxtIwSNcztoF/E9AK+gswUZM8+AScCX25GC7XFBiO7EMx8zoo+ftRNf/frU7dvY64WIIDdz3nbq1vkOAqsD14Pq+tGpuyvA7Cej0NHxp35juamy1cL02WrIj0UTUad9fSnC1RZ219K7Egys21shZ7NfLInwv+B6g12GMTqySaSRWVgGNmHLhxFPYjHKnHXnYdOtCm0pZ4yuMX4JRxGoTojeltaMaXZcyK7lRoe7MwAQXCqo8BQ/t7a5lk/V4Td2NmYcFUfEfahj+ncXiGEaN8Wnd09SelHW7G7awxtbUkd9yNT4DwoYq2keTGbL/kH0jGz8DHEO4oBPFuZB1F/epRNDu09sNHipFBFmCm3IW0AHpan8PtxW0Isaa/0z8jvEPnXMuGNNk1FXaMZ+tbzpYxCk2DAnzoZRl5EvuB4McY16kMa5XCdBXFwvAcsoy9G+qfEH868HHUe9Jl3+mIytFER0N6rn3jF7/q2GB/dr0dPWbFXDrmZD6FScg4lrhc0rZIgZG6DgPEngBWkbrbFGHQ3IaR9Wby4KPAffWZwb+4hBlSOFB0C2FPH9IuM0Fo9eHcP3a6+lJ63qN2oG3GBD0aZKjnkzW8fi3jQtHH2rD6mYKSPAnS9C+L/SEU0bCSIf+YbD3Cmg+bfzaCEKyhWPAGIgnyB402u/2OINghA4/R3t59Kza69pyy5/OMs2R2Msdsb3PiRleVFTnGhsD4Mb3NVgx0fAMD4DX7hXJ96cbYloEsNSThz95I0qUu3dpxqjCDKHNlIgtcngBW3T1Q0rtrqA/OIPpA5yzGTtm7CxOIPdQxr9uQEey8T91aFu9sGLCqcvec/E54n8h4Vmo3n2x/hSf+A/lSl3h2yTYRy31/uenmKR1es1Op7McD0IxTRVVwO81+9CytoKAX3x2lHKkcxKEsvdZACQTb2o6lazEdCfurLeoqMx2thHb1SS7wR5mUfVNr8ifCp2Nnyxu1wtlOp4CsvaYgm3DiKY0lKucsJTUWMvZYaYrePp91VGK24x51TNLemo3zN4DU1rLWi9gBES7NyZaYvFfRG2pI1PnR5uiloIlOqsgIB1uDoR6EffWZytp51p+6qF8BDltmGYXPIFiGsetvkK6yckjtJF2sphiSNVsNFHftxbTXLe4FhyNO7L26zo8bLpqY34Bsps6+lxr4+FSNoYNRIQijMIlVb8EUXs3nyqPvBiY44ILi5sojX7RsL3PJbcT40rtUEtDgscLM32xPmxEj8i59ga7iJL94f/AGnzhy7M4QOSxvnOVQbkkKBxHK56UmbZzlAzRKBY3MbG6gc7cDS41yqcRr/brCu4/sf3jC4m/WkyYsqQw4g6U3LCyGx1uLqeoPPz61FZtBTYsWxciJMjI2DD/D4jOiv1ANcof3YxJ7yX4C4HnXqz3XacRpXyIabsbHTDQmNlBd+0OoBNl0Hpa3vXt0dlLHhIYWjzdurmR7fDddLn1oGl37nMnaZIwchQDWwzG5PidBUTGb3Yh3jYNkEQAVFJCm32hfWnfkEV2GaTgtmRnAJgpRq5kiDftpchvPS9WD4Yxxh1UHEQ4UhFsDY8yPUCsm2rvlip8mdlGR+0XKtiGtbjXcTvtjHlWYy2dAVGUWFiQSCOfAVHyiT8cNtxtr42eWD9YQvEsjWmZbNmKnugnl5Cp+72FgQ7RMM5ldmHaKUyhDnbQG/e1v7VnGI31xryJI0xzJfLYAKCeJy8CfGoOD29iIu07OQr2pBk4d4gk39yagWDtOKGa5vRj2OIeJZsVmLIBGYx+r8u68mXRTz1pzeGWYxYySOSfCyxKCwazRNYadkxGnDl6issxu9uOkQrJPIUkBFiAAw52019Kj7T23jJYxHNLM0Y0Cte1wOB628ak2DE4IczYcNthjicLea/9WBaDMQXLC4e5GUtodL86Y2JjyVknDYxo442DCZhm74DB41HMLr6igaPe/DrJFOIZWmiiSNVLKIyUBAY2BY6nhUjDb+dkcOi4csIge0L3zFn0kIA0tl0F6KWQ+YPDepP3xZsU2zOxDsmbIrPrIWzIe//AAi/vRF2pd9MtmafvZtPoCM5OnDXTyoI3Z3sSEzRBGYSSA4YsQTEzXQE+AVhw6UWPMsZVMpEaDEJcEXtKqBSAefdN6Gy1Pz5l1Z14lfvTKRCL6o5Zbqb2awIBBsQba2PKhPYGxZMXKY4rfCWJOgFtNelyasds7XUoIkSRl7QyyNJoztlygBVvlAHiaa2ftxMLE6JF2kjyK7sxKjLHYxgZdb3JJvRkrCDtBs5Y95Wx4BzBJKbAQsiMDxu5It6Fdaf2DsQ4gEpNErAMSjkjuqLltBwq2x23cLKmJBSWMYh4pDkCnvIDntcjQk8fGq7ZeOjheUqJGQxyIuYAN9IoALW04g8KLgyuY9DsUuHcyxLEhVe0JOUsVvlXS5tz00o+3cDQwdiVzGIKzldQVkY2dD9YWBNAeEx8Zh7GYSWWQujx2uMwAZSG0N7ceVF+yyZI+0QGKMiLIQblFgL5QftEkgnlYkVzfWcPpJuLxWbPlPdcKS417neAt5lT70G75SEnCi393Iuh0BuBbXS9rVe4ydjIrAdiOzRSgtlKqWJfyDEEDxqFtbZvb4cqGAdG7SIGx8Cp1GrG3GlbF3AgQ9TbWBMD8fI/YxAcNQbEnW/w+3Kp27EkjTOpJtZswNtLc+NhrVdBijldbFZNboVuCRxItwNxSsXgJYZkkFwsgvfw0zAmsop2KHk5ms1v2xYrdhjMVtjEDJAnNc4vbipOnDSqwPYeJpeMlMjZiABwUDkKYh++ntOpRQDENU6vYSvEl4DFdnIrdDr5V6mMtdozoSYBWxGUwTtwRj6Gn12NMeETUdxPT6yUAsPUKF+sBE3axB/u7eZAp5d0sQeSj+KjtHpxWoRc+pOIDLuXOfrRj1J/CnhuNL/AIqexo1V6Wr1Qu0ttEGdpbsM+Ggi7QBoBN9QkPnYMLdOBFEuISOWyvHnXO7FWQkkNEoAU/VYsOJ6U6HruejDUsPEGaVPmB2D3LXIJBKWKhWAAFi2UMV16HQ1dYzZaDFTYgF2MvbC1jYB0sptlBBvbnVvnr2eqi8g9hJNYPJldFsfDiRG7C1ru+nwSBQqIn2kzBmNuopramIicsgAJ7WO+e/dFh2uXhoWsPDWlbV2qUORAWbmAeF/GhXEySAkjswTe4vmbWn6NzjLCL2ADsDCbaGJwolKApcNiAls2SwsIxJ172bhyqAk+z87E9nqyZ8wYqUyHtOx5g5uF6GJcWb95df2eFVzE38L0SxwPrKquYRbZxEcnYiM91Io1PUWJJB6kAiiXaO1IJcRmaRWhzsVXM5F8hyFktYKDxt1oEwrVJz6eWv8qKqgrmUPMOdnjDzFR9EezTDqSRZbZnMoUEg38eVTsGV7FAmYBjmBPw2MhN+mXJfS9Z6q+tHGHlV44Ev3VjAvy6tpzIOlQy4E4cxzHcSrKWu4e5ubgJw0PE66eFK7YGQd1rli3DkcRnP/AKgVJeMhY2UElnLWP7pC38tTbxpCvlcDib95ummgoOSITAme7Xk7J2Li7Zjp0J1PzFFO10EuzALjOqhv8vH7qotqyl8VJdc0WYkk/s8T91WGDhzYRmL6lHNrdb6cay9c32lPox/SICDmBUL3UeFIRbk+dcw5sSK4U1uPWmwcgRUjuZIUV2mkevUcMIMgz//Z"/>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8676" name="AutoShape 4" descr="data:image/jpeg;base64,/9j/4AAQSkZJRgABAQAAAQABAAD/2wCEAAkGBxQTEhUUExQVFRUXGBgaGRcYGBwcHBwcFxgcHBoYGhscHSggHRwlHRgYITEkJSkrLi4uFx8zODQsNygtLisBCgoKDg0OGxAQGjQlICUsLCwsLywyNCwsLCwsLCwsLCwsLCwsLCwsLCwsLCwsLCwsLCwsLCwsLCwsLCwsLCwsLP/AABEIAJAAyAMBIgACEQEDEQH/xAAbAAABBQEBAAAAAAAAAAAAAAAGAgMEBQcBAP/EAEMQAAIBAgMFBgIGBggHAAAAAAECAwARBBIhBQYxQVETImFxgZEysSNCUqHB0QcUYnKC4RUkM0NTkrLwJWNzg5Oi8f/EABsBAAIDAQEBAAAAAAAAAAAAAAMEAQIFAAYH/8QAMREAAgIBAwQBAQYFBQAAAAAAAQIAAxEEEjEFIUFRE2EicYGRobEGMkLB0RQVMzRS/9oADAMBAAIRAxEAPwCll+IeQNWEWLftviPG3tUGVfh/dFPlgslzwFj91ZRcg9vc9T8SsoyPBlvsfbDLnDEtZSRfqL09h9vyZGJsSLW6anWqbZzhnYLr3WOnS3E1P2HswT50LMlgDdfxqy2WHCg+4G3T6dQzsvGIvbmOM6RMDltmBFr66a+1XuB2ukccSNcsVFyPHrVRtjZP6vGi5y92Y3IAtoNNKiOO8n7q/OoNrIxzz2kV6am+pdv8uTC+faiMkqpcuqt3eF/Kqvc7FM3aZ72VU1Y+f5VVbPWQzyZslgHvYm505CmsIT2Mg65PnVjewYE/WVTQpsZFPO3n75oEcqm1iDfhrTtqz2VyI4zfUF7fdUuXEN+sg5jc5Sf8tWGpHr1+sXPST4b3+kN8tVe0x3/4R8zVdujinZnVmLC19eWtWW0ReT0FFFgddwiV2nNNuwmQStMuvhUnLTbrVSZXEisKZlGhqY4qPMulRukyHXhSyK5arZkRtjSSacNJK1bMiNk0gmnCKSRU5kRk0hqdZabYVOZ06mIsU0+EEEdbkmvUy4r1MLcwHYwRrUyFKR3DcaKKk6GX1Gh15c6s0ELEE4MG1rZXQ/dcVNxC4eRg7wTBhaxA9r5TQW0B/wDU1V6qBjKHz5EqNmnK7gWUEOOQvx0+XvStl4pow7IbGw+dWuAw+CjYse21BFnRyBfjyqP/AEZhbMExhS/ANbTXhqNaEdFbyCPzhV6jQcgocHHj1GtoY95kUvYkMRoPAUziIxmisSvdW9tb6+PD0qxfYiNGiw4yIkFmbNY3va1rMLW/Gn5t2ZT2ZSSNyAA4v0P1bX086G2jvznGYRNfpAAoOBk+CJXofp5PN/kaj4YfRSfwfM1cR7vYntJHKx2s+UBj3ieA4aVGi2HiRFJeLXuWXMCTbjY/nQm0tw/p9w6a/TEY3j+n9DIWIH0cf8fzFPuP6wPT/TSZ8HNljXsJb976vUjieVemktiSCrix+w3JdbG2tD+Fxyp8Qw1FR4YcN59mWm5i/SOf2R86uMb/AGjeS/I1UbjuGMpHILyPO/WrjGDvt6fKj1AisTG17BtSxB8D+0ikUhhThpDVaLRtlqPONDUlqYxHD2rjOkMivWpRrldIjeWkkU7SWFWzOjJFIIp2kEVMiN2ppxT5ptqtOkdxXq61eqwlYMKo6VIjlYcGYeTH86YSp2ydly4k2jFkGhkPD06mvoVworXc4GPunmVaxjhSZ4bWkjF+2cfxVPwOOx8ovGsjDkXAAPqRRFhNhYXBr2kpDMPrvqSf2R18qqtsb2PJdIB2ScM31z5fZH31hm0aptunqH3mPAGobrHkWTaOJVxE6QySs1uzCBrDxbhfwq923j8FCcggSSUDVVsAp8W/KhXCyGCLOuks2YRnmiA2d79WJsPKokaAUerpS2n7XA9eT/iVfWsg7cmWU213PwARDojP+J/CvYbamNN+zknZVvmbio0vqTVfej/dJR/R7f8AdpjWUUaSncqA9/PeCputufBaD+z97JvrzS2I+JQh9bEfjRds7FSzLmhxavbjeIXHmAwtWV4A/Rr5CpmFxbxOHjJVhwI+R6iuv6TXYu6s7T+k6vWMpw3cTWsGswJ7V42GlsqZT6943qFjD329PlTuwNsLiYg4FmGjr0Ph4HjUbFt328/wrx+rrettr8ibVDBhlY2TSGrpNNM1JmMzzGmJzp6inGNRcW2mvC+vtUTo2WpLTouXMwGY2sdPU+FAe8e8MsUymMm1tehqNjNv9ooJU25Ei1vLrVhWxwZGRmaEMbEzhFNma9g2nDlfrXS1ZpjtuP2qvoVKKDpoSPkfGrvZe2nexQXsO8pbkOl+BqxrI7yAQYWk0kmm0fMARzHPj5Gu1AnRRNNmlGkNVhOMaevVxq9V5Uys3d2GcSczXEIPq56Dwoo2tt2PCjsolBcC2UfCvn+VV229sCBRBBYPYAkfUHh40KqP516urT2a9/kt7J4HuYr2Lp12rzJWKxLytnkYs3jy8AOVew+GMrpEOLkDyvxPtTFEm4cGbElj9RCfU6fnWxbt01BKDAAiKZtsAJ5lZt636y6j4YwsajoFH86h1N3liKYyUHmQ3uP5VABqdCwbToR6ldQMWERV60Ddc22ax8JT86z6/HSj3Yhtslj+xL+NJda/6/4iMaH/AJPwmeYH4F8hT9R8Ge4vkPlT161lH2RFTzLzdDaXY4lfsydxvXgff50ZYo99/wB41l5a2t+GvtWjrLmAY/WAb3ANeW/iKgALaPuM1+l2dysXektXCa4zV5MzaiHoQ3q2hZ2jDWsL6dW4UWtWcfpEYxTZwNJktx4FeNvcVKLubEqzY7wi2bukuIgWR7iR7EX5LyWqzaH6PJc47pZeq/dRTsDbsUeEgeR1QZANT0tRFgN4YpkLQnOovc+A8KsDg8wjAkDAzM2i/RwSh+MG2gYaX96Ett7KlwbDvEBxcW0PQitTxG+j9oUeERKODMSSfYaVT717I/XkV1srJcqRqDfiPWwqy2EN3ORIanK8YMHt2duEOqyOSrLa5tx5UZeoPlWTbOhu5LkAg2NxfUcbitA3XxGaIjTum1xwPl/vnVrF2nIglbI7y6pDUoGm2NVAlohhXq49eq8qYKo5JJJuSbkniacphaWK+lVqFUATyTMScmPCi39HZ+km65Vt7mg+9Ee4k2XFZftoR7Uv1BS2mcD1C6Y4tEs/0gbKYhcQguUFnHO3X0/Gg+N7i4rYrcjQNt7clwxkwtiDqYibW/cP4GvOdJ6qtA+K3+XwfU0NXpC53LzBejzAt/wd/wDpSfjQHLBKh+kglX+En5VZwYzFNhnhCOkAVmZmS2g1Kgnr5VrdQsq1NQVLF5HmK6ZXqfLKZTYU90eVOGkRHQW4V29bI4ic9IdDWh4MfRp+4v8AprPoo87Kg4swHua0Ui2g5XHtp+Fec/iJwKlX6zU6WDvJ+k6aQa9ekk142bs4azT9JG0e0mRQAOyUgdSSQbn2rSWNC+9e7wnIeMhJMtjcaMOh/Or14DZMq4JEg7sbIM8EZDizLlOgJUA8FvoNaMsHgFw7ZY1teM3t4EUB7rY9sLOcO4IBYEA6crEjwvRjtzEzNJEcPIIyAQ+l7q9tfMW0qLAd3MaoIKggQhwEcTi7AMT16VA22wUG1QYMQkS9iHuSb3Z8zk8uHypW0SSBmPn0oZ42wmzBLZmRbawzpIxKle0bMNOAJ096O92MEYoADxbve4oOSSXFYsRs7uqubAm+VR+QrRQLAAcALe1NPnAEzxjJInr0ljXiaRVQJYmcauVxq9VsSsE1NOKaZBpYavpQM8kRHlNWe7suXFQnq9vcGqgNVruvCXxcY5Ld28h/M0PUMBUxPGDLVAlxiauDS1NMhqWDXzZj3npsR4GqTfWcJgpiTbMMo8SxsBVwtufACsy3x28MXIqR/wBjETY/bb7XkOXnT3TtK2ouCjjzF9RYK0JMpUFhau0muwxtIwSNcztoF/E9AK+gswUZM8+AScCX25GC7XFBiO7EMx8zoo+ftRNf/frU7dvY64WIIDdz3nbq1vkOAqsD14Pq+tGpuyvA7Cej0NHxp35juamy1cL02WrIj0UTUad9fSnC1RZ219K7Egys21shZ7NfLInwv+B6g12GMTqySaSRWVgGNmHLhxFPYjHKnHXnYdOtCm0pZ4yuMX4JRxGoTojeltaMaXZcyK7lRoe7MwAQXCqo8BQ/t7a5lk/V4Td2NmYcFUfEfahj+ncXiGEaN8Wnd09SelHW7G7awxtbUkd9yNT4DwoYq2keTGbL/kH0jGz8DHEO4oBPFuZB1F/epRNDu09sNHipFBFmCm3IW0AHpan8PtxW0Isaa/0z8jvEPnXMuGNNk1FXaMZ+tbzpYxCk2DAnzoZRl5EvuB4McY16kMa5XCdBXFwvAcsoy9G+qfEH868HHUe9Jl3+mIytFER0N6rn3jF7/q2GB/dr0dPWbFXDrmZD6FScg4lrhc0rZIgZG6DgPEngBWkbrbFGHQ3IaR9Wby4KPAffWZwb+4hBlSOFB0C2FPH9IuM0Fo9eHcP3a6+lJ63qN2oG3GBD0aZKjnkzW8fi3jQtHH2rD6mYKSPAnS9C+L/SEU0bCSIf+YbD3Cmg+bfzaCEKyhWPAGIgnyB402u/2OINghA4/R3t59Kza69pyy5/OMs2R2Msdsb3PiRleVFTnGhsD4Mb3NVgx0fAMD4DX7hXJ96cbYloEsNSThz95I0qUu3dpxqjCDKHNlIgtcngBW3T1Q0rtrqA/OIPpA5yzGTtm7CxOIPdQxr9uQEey8T91aFu9sGLCqcvec/E54n8h4Vmo3n2x/hSf+A/lSl3h2yTYRy31/uenmKR1es1Op7McD0IxTRVVwO81+9CytoKAX3x2lHKkcxKEsvdZACQTb2o6lazEdCfurLeoqMx2thHb1SS7wR5mUfVNr8ifCp2Nnyxu1wtlOp4CsvaYgm3DiKY0lKucsJTUWMvZYaYrePp91VGK24x51TNLemo3zN4DU1rLWi9gBES7NyZaYvFfRG2pI1PnR5uiloIlOqsgIB1uDoR6EffWZytp51p+6qF8BDltmGYXPIFiGsetvkK6yckjtJF2sphiSNVsNFHftxbTXLe4FhyNO7L26zo8bLpqY34Bsps6+lxr4+FSNoYNRIQijMIlVb8EUXs3nyqPvBiY44ILi5sojX7RsL3PJbcT40rtUEtDgscLM32xPmxEj8i59ga7iJL94f/AGnzhy7M4QOSxvnOVQbkkKBxHK56UmbZzlAzRKBY3MbG6gc7cDS41yqcRr/brCu4/sf3jC4m/WkyYsqQw4g6U3LCyGx1uLqeoPPz61FZtBTYsWxciJMjI2DD/D4jOiv1ANcof3YxJ7yX4C4HnXqz3XacRpXyIabsbHTDQmNlBd+0OoBNl0Hpa3vXt0dlLHhIYWjzdurmR7fDddLn1oGl37nMnaZIwchQDWwzG5PidBUTGb3Yh3jYNkEQAVFJCm32hfWnfkEV2GaTgtmRnAJgpRq5kiDftpchvPS9WD4Yxxh1UHEQ4UhFsDY8yPUCsm2rvlip8mdlGR+0XKtiGtbjXcTvtjHlWYy2dAVGUWFiQSCOfAVHyiT8cNtxtr42eWD9YQvEsjWmZbNmKnugnl5Cp+72FgQ7RMM5ldmHaKUyhDnbQG/e1v7VnGI31xryJI0xzJfLYAKCeJy8CfGoOD29iIu07OQr2pBk4d4gk39yagWDtOKGa5vRj2OIeJZsVmLIBGYx+r8u68mXRTz1pzeGWYxYySOSfCyxKCwazRNYadkxGnDl6issxu9uOkQrJPIUkBFiAAw52019Kj7T23jJYxHNLM0Y0Cte1wOB628ak2DE4IczYcNthjicLea/9WBaDMQXLC4e5GUtodL86Y2JjyVknDYxo442DCZhm74DB41HMLr6igaPe/DrJFOIZWmiiSNVLKIyUBAY2BY6nhUjDb+dkcOi4csIge0L3zFn0kIA0tl0F6KWQ+YPDepP3xZsU2zOxDsmbIrPrIWzIe//AAi/vRF2pd9MtmafvZtPoCM5OnDXTyoI3Z3sSEzRBGYSSA4YsQTEzXQE+AVhw6UWPMsZVMpEaDEJcEXtKqBSAefdN6Gy1Pz5l1Z14lfvTKRCL6o5Zbqb2awIBBsQba2PKhPYGxZMXKY4rfCWJOgFtNelyasds7XUoIkSRl7QyyNJoztlygBVvlAHiaa2ftxMLE6JF2kjyK7sxKjLHYxgZdb3JJvRkrCDtBs5Y95Wx4BzBJKbAQsiMDxu5It6Fdaf2DsQ4gEpNErAMSjkjuqLltBwq2x23cLKmJBSWMYh4pDkCnvIDntcjQk8fGq7ZeOjheUqJGQxyIuYAN9IoALW04g8KLgyuY9DsUuHcyxLEhVe0JOUsVvlXS5tz00o+3cDQwdiVzGIKzldQVkY2dD9YWBNAeEx8Zh7GYSWWQujx2uMwAZSG0N7ceVF+yyZI+0QGKMiLIQblFgL5QftEkgnlYkVzfWcPpJuLxWbPlPdcKS417neAt5lT70G75SEnCi393Iuh0BuBbXS9rVe4ydjIrAdiOzRSgtlKqWJfyDEEDxqFtbZvb4cqGAdG7SIGx8Cp1GrG3GlbF3AgQ9TbWBMD8fI/YxAcNQbEnW/w+3Kp27EkjTOpJtZswNtLc+NhrVdBijldbFZNboVuCRxItwNxSsXgJYZkkFwsgvfw0zAmsop2KHk5ms1v2xYrdhjMVtjEDJAnNc4vbipOnDSqwPYeJpeMlMjZiABwUDkKYh++ntOpRQDENU6vYSvEl4DFdnIrdDr5V6mMtdozoSYBWxGUwTtwRj6Gn12NMeETUdxPT6yUAsPUKF+sBE3axB/u7eZAp5d0sQeSj+KjtHpxWoRc+pOIDLuXOfrRj1J/CnhuNL/AIqexo1V6Wr1Qu0ttEGdpbsM+Ggi7QBoBN9QkPnYMLdOBFEuISOWyvHnXO7FWQkkNEoAU/VYsOJ6U6HruejDUsPEGaVPmB2D3LXIJBKWKhWAAFi2UMV16HQ1dYzZaDFTYgF2MvbC1jYB0sptlBBvbnVvnr2eqi8g9hJNYPJldFsfDiRG7C1ru+nwSBQqIn2kzBmNuopramIicsgAJ7WO+e/dFh2uXhoWsPDWlbV2qUORAWbmAeF/GhXEySAkjswTe4vmbWn6NzjLCL2ADsDCbaGJwolKApcNiAls2SwsIxJ172bhyqAk+z87E9nqyZ8wYqUyHtOx5g5uF6GJcWb95df2eFVzE38L0SxwPrKquYRbZxEcnYiM91Io1PUWJJB6kAiiXaO1IJcRmaRWhzsVXM5F8hyFktYKDxt1oEwrVJz6eWv8qKqgrmUPMOdnjDzFR9EezTDqSRZbZnMoUEg38eVTsGV7FAmYBjmBPw2MhN+mXJfS9Z6q+tHGHlV44Ev3VjAvy6tpzIOlQy4E4cxzHcSrKWu4e5ubgJw0PE66eFK7YGQd1rli3DkcRnP/AKgVJeMhY2UElnLWP7pC38tTbxpCvlcDib95ummgoOSITAme7Xk7J2Li7Zjp0J1PzFFO10EuzALjOqhv8vH7qotqyl8VJdc0WYkk/s8T91WGDhzYRmL6lHNrdb6cay9c32lPox/SICDmBUL3UeFIRbk+dcw5sSK4U1uPWmwcgRUjuZIUV2mkevUcMIMgz//Z"/>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9167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170" name="Picture 2" descr="http://a2.mzstatic.com/us/r30/Music2/v4/33/14/a4/3314a445-a2b9-9907-93e1-6fd4d9d38941/cover170x17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553" y="2022205"/>
            <a:ext cx="4425034" cy="45625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ordalton.files.wordpress.com/2012/01/220px-williamrosc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12814"/>
            <a:ext cx="3253353" cy="45625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liv-coll.ac.uk/uploadedfiles/news/sisters-top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4515"/>
            <a:ext cx="105156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ljmu.ac.uk/~/media/ljmu/roscoe-lecture-series/quote-images/series-18/aocquo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675" y="2022205"/>
            <a:ext cx="2905125" cy="456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1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Isaiah tells us that we must always remember the rock from which we were hewn. </a:t>
            </a:r>
            <a:r>
              <a:rPr lang="en-GB" dirty="0"/>
              <a:t/>
            </a:r>
            <a:br>
              <a:rPr lang="en-GB" dirty="0"/>
            </a:br>
            <a:endParaRPr lang="en-GB" dirty="0"/>
          </a:p>
        </p:txBody>
      </p:sp>
      <p:pic>
        <p:nvPicPr>
          <p:cNvPr id="8194" name="Picture 2" descr="http://cdn.knowing-jesus.com/wp-content/uploads/Isaiah-51-1-Look-To-The-Rock-From-Which-You-Were-Hewn-bown-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841" y="1690688"/>
            <a:ext cx="9144000" cy="493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4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media-cache-ak0.pinimg.com/236x/db/5c/22/db5c22bb32b5d877575f3c4018bd33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847" y="3699761"/>
            <a:ext cx="3994873" cy="29335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jonnyshepherd.com/wp-content/uploads/2012/12/who-a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68" y="444095"/>
            <a:ext cx="6191250" cy="618917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image.slidesharecdn.com/pg19moses-130824183458-phpapp02/95/19-moses-17-638.jpg?cb=13780682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847" y="444095"/>
            <a:ext cx="3994873" cy="299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30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Guardian</a:t>
            </a:r>
            <a:endParaRPr lang="en-GB" dirty="0"/>
          </a:p>
        </p:txBody>
      </p:sp>
      <p:sp>
        <p:nvSpPr>
          <p:cNvPr id="3" name="Rectangle 2"/>
          <p:cNvSpPr/>
          <p:nvPr/>
        </p:nvSpPr>
        <p:spPr>
          <a:xfrm>
            <a:off x="378372" y="1997838"/>
            <a:ext cx="11813627" cy="4524315"/>
          </a:xfrm>
          <a:prstGeom prst="rect">
            <a:avLst/>
          </a:prstGeom>
        </p:spPr>
        <p:txBody>
          <a:bodyPr wrap="square">
            <a:spAutoFit/>
          </a:bodyPr>
          <a:lstStyle/>
          <a:p>
            <a:pPr>
              <a:spcAft>
                <a:spcPts val="0"/>
              </a:spcAft>
            </a:pPr>
            <a:r>
              <a:rPr lang="en-GB" sz="2800" b="1" i="1" dirty="0">
                <a:latin typeface="Times New Roman" panose="02020603050405020304" pitchFamily="18" charset="0"/>
                <a:ea typeface="Calibri" panose="020F0502020204030204" pitchFamily="34" charset="0"/>
              </a:rPr>
              <a:t>“</a:t>
            </a:r>
            <a:r>
              <a:rPr lang="en-GB" sz="3200" b="1" i="1" dirty="0">
                <a:latin typeface="Times New Roman" panose="02020603050405020304" pitchFamily="18" charset="0"/>
                <a:ea typeface="Calibri" panose="020F0502020204030204" pitchFamily="34" charset="0"/>
              </a:rPr>
              <a:t>The idea that people have some rights just because they are human, and entirely irrespective of merit, certainly isn’t derived from observation of the world. It arose out of Christianity, no matter how much Christians have in practice resisted it. Although human rights have become embedded in our institutions at the same time as religious observance has been in decline, they could become vulnerable in an entirely post-Christian environment where the collective memory slips from the old moorings inherited from Christian ethics.”</a:t>
            </a:r>
            <a:endParaRPr lang="en-GB"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12920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You can’t remove the foundations from under a house and expect it to stay standing</a:t>
            </a:r>
            <a:endParaRPr lang="en-GB" dirty="0"/>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457" y="2234259"/>
            <a:ext cx="4323435" cy="37015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dn.empowernetwork.com/user_images/post/2013/03/01/0/b8/d3e4/540_293_resize_20130301_0b8d3e4c0c52141e8b5208d2c60b8fd8_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47" y="2234260"/>
            <a:ext cx="4543425" cy="370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11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thumb/b/bd/Pincer.png/220px-Pinc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684" y="2497878"/>
            <a:ext cx="6571281" cy="4212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4665" y="411100"/>
            <a:ext cx="9366142" cy="2062103"/>
          </a:xfrm>
          <a:prstGeom prst="rect">
            <a:avLst/>
          </a:prstGeom>
        </p:spPr>
        <p:txBody>
          <a:bodyPr wrap="square">
            <a:spAutoFit/>
          </a:bodyPr>
          <a:lstStyle/>
          <a:p>
            <a:r>
              <a:rPr lang="en-GB" sz="3200" b="1" dirty="0" smtClean="0">
                <a:latin typeface="Times New Roman" panose="02020603050405020304" pitchFamily="18" charset="0"/>
                <a:ea typeface="Calibri" panose="020F0502020204030204" pitchFamily="34" charset="0"/>
              </a:rPr>
              <a:t>All </a:t>
            </a:r>
            <a:r>
              <a:rPr lang="en-GB" sz="3200" b="1" dirty="0">
                <a:latin typeface="Times New Roman" panose="02020603050405020304" pitchFamily="18" charset="0"/>
                <a:ea typeface="Calibri" panose="020F0502020204030204" pitchFamily="34" charset="0"/>
              </a:rPr>
              <a:t>over the world </a:t>
            </a:r>
            <a:r>
              <a:rPr lang="en-GB" sz="3200" b="1" dirty="0" smtClean="0">
                <a:latin typeface="Times New Roman" panose="02020603050405020304" pitchFamily="18" charset="0"/>
                <a:ea typeface="Calibri" panose="020F0502020204030204" pitchFamily="34" charset="0"/>
              </a:rPr>
              <a:t>Christianity </a:t>
            </a:r>
            <a:r>
              <a:rPr lang="en-GB" sz="3200" b="1" dirty="0">
                <a:latin typeface="Times New Roman" panose="02020603050405020304" pitchFamily="18" charset="0"/>
                <a:ea typeface="Calibri" panose="020F0502020204030204" pitchFamily="34" charset="0"/>
              </a:rPr>
              <a:t>is under attack from a pincer movement of aggressive secularisation, on one hand, and religious movements that have embraced violence, </a:t>
            </a:r>
            <a:r>
              <a:rPr lang="en-GB" sz="3200" b="1" dirty="0" smtClean="0">
                <a:latin typeface="Times New Roman" panose="02020603050405020304" pitchFamily="18" charset="0"/>
                <a:ea typeface="Calibri" panose="020F0502020204030204" pitchFamily="34" charset="0"/>
              </a:rPr>
              <a:t>on the other.</a:t>
            </a:r>
            <a:endParaRPr lang="en-GB" sz="3200" dirty="0"/>
          </a:p>
        </p:txBody>
      </p:sp>
    </p:spTree>
    <p:extLst>
      <p:ext uri="{BB962C8B-B14F-4D97-AF65-F5344CB8AC3E}">
        <p14:creationId xmlns:p14="http://schemas.microsoft.com/office/powerpoint/2010/main" val="906253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621" y="365124"/>
            <a:ext cx="10723179" cy="2779839"/>
          </a:xfrm>
        </p:spPr>
        <p:txBody>
          <a:bodyPr>
            <a:normAutofit fontScale="90000"/>
          </a:bodyPr>
          <a:lstStyle/>
          <a:p>
            <a:r>
              <a:rPr lang="en-GB" b="1" dirty="0" smtClean="0"/>
              <a:t>Neil Armstrong: </a:t>
            </a:r>
            <a:r>
              <a:rPr lang="en-GB" b="1" i="1" dirty="0" smtClean="0"/>
              <a:t>“I  am a Deist”</a:t>
            </a:r>
            <a:br>
              <a:rPr lang="en-GB" b="1" i="1" dirty="0" smtClean="0"/>
            </a:br>
            <a:r>
              <a:rPr lang="en-GB" i="1" dirty="0"/>
              <a:t>“I have to tell you, I am more excited stepping on these stones than when I was stepping on the </a:t>
            </a:r>
            <a:r>
              <a:rPr lang="en-GB" i="1" dirty="0" smtClean="0"/>
              <a:t>moon</a:t>
            </a:r>
            <a:r>
              <a:rPr lang="en-GB" dirty="0" smtClean="0"/>
              <a:t>” – at Temple Mount, Jerusalem, when he asked if Jesus would have walked here.</a:t>
            </a:r>
            <a:r>
              <a:rPr lang="en-GB" b="1" i="1" dirty="0"/>
              <a:t/>
            </a:r>
            <a:br>
              <a:rPr lang="en-GB" b="1" i="1" dirty="0"/>
            </a:br>
            <a:endParaRPr lang="en-GB" b="1" i="1" dirty="0"/>
          </a:p>
        </p:txBody>
      </p:sp>
      <p:pic>
        <p:nvPicPr>
          <p:cNvPr id="1026" name="Picture 2" descr="Image result for neil armstrong i am a de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879" y="2861184"/>
            <a:ext cx="8292662" cy="340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01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58522"/>
          </a:xfrm>
        </p:spPr>
        <p:txBody>
          <a:bodyPr>
            <a:normAutofit fontScale="90000"/>
          </a:bodyPr>
          <a:lstStyle/>
          <a:p>
            <a:r>
              <a:rPr lang="en-GB" b="1" dirty="0"/>
              <a:t>If we truly love our country should we not be equally distressed to see a nation forgetting </a:t>
            </a:r>
            <a:r>
              <a:rPr lang="en-GB" b="1" i="1" dirty="0"/>
              <a:t>who</a:t>
            </a:r>
            <a:r>
              <a:rPr lang="en-GB" b="1" dirty="0"/>
              <a:t> it is and incapable of recognising what was once cherished and loved. </a:t>
            </a: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5767170" y="2448732"/>
            <a:ext cx="5422606" cy="3812583"/>
          </a:xfrm>
          <a:prstGeom prst="rect">
            <a:avLst/>
          </a:prstGeom>
        </p:spPr>
      </p:pic>
    </p:spTree>
    <p:extLst>
      <p:ext uri="{BB962C8B-B14F-4D97-AF65-F5344CB8AC3E}">
        <p14:creationId xmlns:p14="http://schemas.microsoft.com/office/powerpoint/2010/main" val="229211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One </a:t>
            </a:r>
            <a:r>
              <a:rPr lang="en-GB" b="1" dirty="0"/>
              <a:t>of Liverpool’s oldest churches</a:t>
            </a:r>
            <a:endParaRPr lang="en-GB" dirty="0"/>
          </a:p>
        </p:txBody>
      </p:sp>
      <p:pic>
        <p:nvPicPr>
          <p:cNvPr id="13314" name="Picture 2" descr="http://www.scottiepress.org/projects/outs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549" y="546961"/>
            <a:ext cx="2945647" cy="27386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i1.liverpoolecho.co.uk/incoming/article10020786.ece/ALTERNATES/s615b/pdskjr210905hchurc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97" y="1347303"/>
            <a:ext cx="5857875" cy="38766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johndavies.org/pic-almadecu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623" y="3467477"/>
            <a:ext cx="4276725" cy="257686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alma-de-cuba.com/wp-content/uploads/2014/11/IMG_07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475" y="5142986"/>
            <a:ext cx="2573526" cy="171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83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a:t>“my right to choose</a:t>
            </a:r>
            <a:r>
              <a:rPr lang="en-GB" b="1" dirty="0"/>
              <a:t>” is the </a:t>
            </a:r>
            <a:r>
              <a:rPr lang="en-GB" i="1" dirty="0"/>
              <a:t>leitmotif </a:t>
            </a:r>
            <a:r>
              <a:rPr lang="en-GB" b="1" dirty="0"/>
              <a:t>against which we are told to live our lives</a:t>
            </a:r>
            <a:endParaRPr lang="en-GB" dirty="0"/>
          </a:p>
        </p:txBody>
      </p:sp>
      <p:pic>
        <p:nvPicPr>
          <p:cNvPr id="14338" name="Picture 2" descr="https://s-media-cache-ak0.pinimg.com/236x/01/9a/c2/019ac27b47fcea2f385e767736f64a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88293"/>
            <a:ext cx="3533022" cy="464811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media-cache-ak0.pinimg.com/736x/c5/c1/1e/c5c11e88bc157116d7173d7c423d2d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131" y="1687096"/>
            <a:ext cx="3489681" cy="465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23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800,000 children have no contact with their fathers </a:t>
            </a:r>
            <a:endParaRPr lang="en-GB" dirty="0"/>
          </a:p>
        </p:txBody>
      </p:sp>
      <p:pic>
        <p:nvPicPr>
          <p:cNvPr id="15362" name="Picture 2" descr="http://www.thoughtsfromaconservativemom.com/wp-content/uploads/2012/11/patental-alienation_child_without_fa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100" y="1690688"/>
            <a:ext cx="5523800" cy="491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76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Around </a:t>
            </a:r>
            <a:r>
              <a:rPr lang="en-GB" b="1" dirty="0"/>
              <a:t>2,000 people are sleeping rough in England tonight</a:t>
            </a:r>
            <a:endParaRPr lang="en-GB" dirty="0"/>
          </a:p>
        </p:txBody>
      </p:sp>
      <p:pic>
        <p:nvPicPr>
          <p:cNvPr id="16386" name="Picture 2" descr="http://i3.mirror.co.uk/incoming/article95172.ece/ALTERNATES/s1200/young-homeless-sleeping-rough-in-the-streets-of-soho-pic-alamy-6265323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046" y="1690688"/>
            <a:ext cx="9381907" cy="492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07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85,000 people languish in our jails</a:t>
            </a:r>
            <a:endParaRPr lang="en-GB" dirty="0"/>
          </a:p>
        </p:txBody>
      </p:sp>
      <p:pic>
        <p:nvPicPr>
          <p:cNvPr id="17410" name="Picture 2" descr="http://atlantablackstar.com/wp-content/uploads/2015/04/jailcell-e1428325897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63" y="1487767"/>
            <a:ext cx="7023261" cy="497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10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People in the UK owed a staggering £1.475 trillion at the end of April 2016.</a:t>
            </a:r>
            <a:endParaRPr lang="en-GB" dirty="0"/>
          </a:p>
        </p:txBody>
      </p:sp>
      <p:pic>
        <p:nvPicPr>
          <p:cNvPr id="18434" name="Picture 2" descr="https://pogoprinciple.files.wordpress.com/2013/04/deb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8183" y="1798680"/>
            <a:ext cx="6958739" cy="443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038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Define Ourselves By Our Possessions</a:t>
            </a:r>
            <a:endParaRPr lang="en-GB" dirty="0"/>
          </a:p>
        </p:txBody>
      </p:sp>
      <p:pic>
        <p:nvPicPr>
          <p:cNvPr id="2050" name="Picture 2" descr="http://images.dailystar.co.uk/dynamic/23/photos/210000/620x/Apple-iPhone-6s-rumour-451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9055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orontotoollibrary.com/wp-content/uploads/ish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420" y="2588886"/>
            <a:ext cx="4653455" cy="310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02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11444" y="274638"/>
            <a:ext cx="11267268" cy="3763962"/>
          </a:xfrm>
        </p:spPr>
        <p:txBody>
          <a:bodyPr>
            <a:normAutofit/>
          </a:bodyPr>
          <a:lstStyle/>
          <a:p>
            <a:r>
              <a:rPr lang="en-GB" sz="3600" b="1" dirty="0" smtClean="0"/>
              <a:t>An </a:t>
            </a:r>
            <a:r>
              <a:rPr lang="en-GB" sz="3600" b="1" dirty="0"/>
              <a:t>estimated 1 million elderly people who do not see a </a:t>
            </a:r>
            <a:r>
              <a:rPr lang="en-GB" sz="3600" b="1" dirty="0" smtClean="0"/>
              <a:t>friend</a:t>
            </a:r>
            <a:br>
              <a:rPr lang="en-GB" sz="3600" b="1" dirty="0" smtClean="0"/>
            </a:br>
            <a:r>
              <a:rPr lang="en-GB" sz="3600" b="1" dirty="0" smtClean="0"/>
              <a:t>or </a:t>
            </a:r>
            <a:r>
              <a:rPr lang="en-GB" sz="3600" b="1" dirty="0"/>
              <a:t>neighbour during an average week</a:t>
            </a:r>
            <a:r>
              <a:rPr lang="en-GB" sz="3600" dirty="0">
                <a:ea typeface="ＭＳ Ｐゴシック" pitchFamily="34" charset="-128"/>
              </a:rPr>
              <a:t/>
            </a:r>
            <a:br>
              <a:rPr lang="en-GB" sz="3600" dirty="0">
                <a:ea typeface="ＭＳ Ｐゴシック" pitchFamily="34" charset="-128"/>
              </a:rPr>
            </a:br>
            <a:endParaRPr lang="en-GB" sz="3600" dirty="0">
              <a:ea typeface="ＭＳ Ｐゴシック" pitchFamily="34" charset="-128"/>
            </a:endParaRPr>
          </a:p>
        </p:txBody>
      </p:sp>
      <p:pic>
        <p:nvPicPr>
          <p:cNvPr id="70659" name="Picture 2" descr="http://cache2.artprintimages.com/p/LRG/26/2681/ANIUD00Z/art-print/elderly-woman-sitting-alone-by-open-window.jpg"/>
          <p:cNvPicPr>
            <a:picLocks noChangeAspect="1" noChangeArrowheads="1"/>
          </p:cNvPicPr>
          <p:nvPr/>
        </p:nvPicPr>
        <p:blipFill>
          <a:blip r:embed="rId2" cstate="print"/>
          <a:srcRect/>
          <a:stretch>
            <a:fillRect/>
          </a:stretch>
        </p:blipFill>
        <p:spPr bwMode="auto">
          <a:xfrm>
            <a:off x="2386739" y="2526224"/>
            <a:ext cx="7036230" cy="3976176"/>
          </a:xfrm>
          <a:prstGeom prst="rect">
            <a:avLst/>
          </a:prstGeom>
          <a:noFill/>
          <a:ln w="9525">
            <a:noFill/>
            <a:miter lim="800000"/>
            <a:headEnd/>
            <a:tailEnd/>
          </a:ln>
        </p:spPr>
      </p:pic>
    </p:spTree>
    <p:extLst>
      <p:ext uri="{BB962C8B-B14F-4D97-AF65-F5344CB8AC3E}">
        <p14:creationId xmlns:p14="http://schemas.microsoft.com/office/powerpoint/2010/main" val="72192801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03539"/>
          </a:xfrm>
        </p:spPr>
        <p:txBody>
          <a:bodyPr>
            <a:normAutofit fontScale="90000"/>
          </a:bodyPr>
          <a:lstStyle/>
          <a:p>
            <a:r>
              <a:rPr lang="en-GB" dirty="0" smtClean="0"/>
              <a:t/>
            </a:r>
            <a:br>
              <a:rPr lang="en-GB" dirty="0" smtClean="0"/>
            </a:br>
            <a:r>
              <a:rPr lang="en-GB" dirty="0" smtClean="0"/>
              <a:t/>
            </a:r>
            <a:br>
              <a:rPr lang="en-GB" dirty="0" smtClean="0"/>
            </a:br>
            <a:r>
              <a:rPr lang="en-GB" i="1" dirty="0"/>
              <a:t>“If you’re demented, you’re wasting people’s lives—your family’s lives—and you’re wasting the resources of the NHS</a:t>
            </a:r>
            <a:r>
              <a:rPr lang="en-GB" i="1" dirty="0" smtClean="0"/>
              <a:t>” – Baroness Warnock.</a:t>
            </a:r>
            <a:r>
              <a:rPr lang="en-GB" i="1" dirty="0"/>
              <a:t/>
            </a:r>
            <a:br>
              <a:rPr lang="en-GB" i="1" dirty="0"/>
            </a:br>
            <a:r>
              <a:rPr lang="en-GB" dirty="0"/>
              <a:t/>
            </a:r>
            <a:br>
              <a:rPr lang="en-GB" dirty="0"/>
            </a:b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4649492" y="2240446"/>
            <a:ext cx="4726327" cy="3967171"/>
          </a:xfrm>
          <a:prstGeom prst="rect">
            <a:avLst/>
          </a:prstGeom>
        </p:spPr>
      </p:pic>
    </p:spTree>
    <p:extLst>
      <p:ext uri="{BB962C8B-B14F-4D97-AF65-F5344CB8AC3E}">
        <p14:creationId xmlns:p14="http://schemas.microsoft.com/office/powerpoint/2010/main" val="952649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Pennies of the Poor</a:t>
            </a:r>
            <a:endParaRPr lang="en-GB" b="1" dirty="0"/>
          </a:p>
        </p:txBody>
      </p:sp>
      <p:pic>
        <p:nvPicPr>
          <p:cNvPr id="3074" name="Picture 2" descr="https://s-media-cache-ak0.pinimg.com/736x/0c/01/b8/0c01b87b07165cce7e4de2995ede0f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4779"/>
            <a:ext cx="4953000" cy="441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aggieblanck.com/Mayopages/ImagesM07/020707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939" y="2014779"/>
            <a:ext cx="5234144" cy="441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95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Dame Cicely Saunders Founder of the modern  hospice movement</a:t>
            </a:r>
            <a:endParaRPr lang="en-GB" dirty="0"/>
          </a:p>
        </p:txBody>
      </p:sp>
      <p:pic>
        <p:nvPicPr>
          <p:cNvPr id="3074" name="Picture 2" descr="http://hospicemalta.org/wp-content/uploads/2013/01/dame-cicely-saund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099" y="2116631"/>
            <a:ext cx="897255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840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75119"/>
          </a:xfrm>
        </p:spPr>
        <p:txBody>
          <a:bodyPr>
            <a:normAutofit fontScale="90000"/>
          </a:bodyPr>
          <a:lstStyle/>
          <a:p>
            <a:r>
              <a:rPr lang="en-GB" b="1" dirty="0" smtClean="0"/>
              <a:t>Five </a:t>
            </a:r>
            <a:r>
              <a:rPr lang="en-GB" b="1" dirty="0"/>
              <a:t>million images of child abuse are in circulation on the internet, featuring some 400,000 children; </a:t>
            </a:r>
            <a:r>
              <a:rPr lang="en-GB" b="1" dirty="0" smtClean="0"/>
              <a:t>600 </a:t>
            </a:r>
            <a:r>
              <a:rPr lang="en-GB" b="1" dirty="0"/>
              <a:t>of our unborn children are aborted every day – some up to birth</a:t>
            </a:r>
            <a:endParaRPr lang="en-GB" dirty="0"/>
          </a:p>
        </p:txBody>
      </p:sp>
      <p:pic>
        <p:nvPicPr>
          <p:cNvPr id="28674" name="Picture 2" descr="http://i.kinja-img.com/gawker-media/image/upload/s--Ph3nCosn--/18erv44v2yt4j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85262"/>
            <a:ext cx="5935413" cy="427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308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t3.gstatic.com/images?q=tbn:ANd9GcT3c7dr01MsTeJo0dh8yhzVTRZS4vhdIhMYKi_v1DHjOu6orCAuRtj_BBNy"/>
          <p:cNvPicPr>
            <a:picLocks noChangeAspect="1" noChangeArrowheads="1"/>
          </p:cNvPicPr>
          <p:nvPr/>
        </p:nvPicPr>
        <p:blipFill>
          <a:blip r:embed="rId2" cstate="print"/>
          <a:srcRect/>
          <a:stretch>
            <a:fillRect/>
          </a:stretch>
        </p:blipFill>
        <p:spPr bwMode="auto">
          <a:xfrm>
            <a:off x="3124200" y="3378631"/>
            <a:ext cx="5638800" cy="3260295"/>
          </a:xfrm>
          <a:prstGeom prst="rect">
            <a:avLst/>
          </a:prstGeom>
          <a:noFill/>
          <a:ln w="9525">
            <a:noFill/>
            <a:miter lim="800000"/>
            <a:headEnd/>
            <a:tailEnd/>
          </a:ln>
        </p:spPr>
      </p:pic>
      <p:sp>
        <p:nvSpPr>
          <p:cNvPr id="72707" name="Title 3"/>
          <p:cNvSpPr>
            <a:spLocks noGrp="1"/>
          </p:cNvSpPr>
          <p:nvPr>
            <p:ph type="title"/>
          </p:nvPr>
        </p:nvSpPr>
        <p:spPr>
          <a:xfrm>
            <a:off x="464949" y="274638"/>
            <a:ext cx="9745851" cy="4449762"/>
          </a:xfrm>
        </p:spPr>
        <p:txBody>
          <a:bodyPr>
            <a:normAutofit/>
          </a:bodyPr>
          <a:lstStyle/>
          <a:p>
            <a:r>
              <a:rPr lang="en-GB" sz="2800" b="1" dirty="0" smtClean="0"/>
              <a:t>Last </a:t>
            </a:r>
            <a:r>
              <a:rPr lang="en-GB" sz="2800" b="1" dirty="0"/>
              <a:t>year 660 million antidepressants were issued at a cost of nearly £6 billion to the NHS; </a:t>
            </a:r>
            <a:r>
              <a:rPr lang="en-GB" sz="2800" b="1" dirty="0" smtClean="0"/>
              <a:t>in </a:t>
            </a:r>
            <a:r>
              <a:rPr lang="en-GB" sz="2800" b="1" dirty="0"/>
              <a:t>one recent year Samaritans answered 4.6 million calls from people in despair - one call every seven seconds, </a:t>
            </a:r>
            <a:r>
              <a:rPr lang="en-GB" sz="2800" b="1" dirty="0" smtClean="0"/>
              <a:t>suicide </a:t>
            </a:r>
            <a:r>
              <a:rPr lang="en-GB" sz="2800" b="1" dirty="0"/>
              <a:t>accounts for 20 per cent of all deaths among young people aged 15 to 24</a:t>
            </a:r>
            <a:r>
              <a:rPr lang="en-GB" sz="2800" b="1" dirty="0">
                <a:ea typeface="ＭＳ Ｐゴシック" pitchFamily="34" charset="-128"/>
              </a:rPr>
              <a:t/>
            </a:r>
            <a:br>
              <a:rPr lang="en-GB" sz="2800" b="1" dirty="0">
                <a:ea typeface="ＭＳ Ｐゴシック" pitchFamily="34" charset="-128"/>
              </a:rPr>
            </a:br>
            <a:endParaRPr lang="en-GB" dirty="0" smtClean="0">
              <a:ea typeface="ＭＳ Ｐゴシック" pitchFamily="34" charset="-128"/>
            </a:endParaRPr>
          </a:p>
        </p:txBody>
      </p:sp>
    </p:spTree>
    <p:extLst>
      <p:ext uri="{BB962C8B-B14F-4D97-AF65-F5344CB8AC3E}">
        <p14:creationId xmlns:p14="http://schemas.microsoft.com/office/powerpoint/2010/main" val="223600754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210" y="1341518"/>
            <a:ext cx="10515600" cy="1325563"/>
          </a:xfrm>
        </p:spPr>
        <p:txBody>
          <a:bodyPr>
            <a:normAutofit fontScale="90000"/>
          </a:bodyPr>
          <a:lstStyle/>
          <a:p>
            <a:r>
              <a:rPr lang="en-GB" b="1" dirty="0"/>
              <a:t>How right was the learned rabbi, Hillel, when he said:</a:t>
            </a:r>
            <a:r>
              <a:rPr lang="en-GB" b="1" i="1" dirty="0"/>
              <a:t> </a:t>
            </a:r>
            <a:r>
              <a:rPr lang="en-GB" b="1" dirty="0"/>
              <a:t> </a:t>
            </a:r>
            <a:r>
              <a:rPr lang="en-GB" b="1" i="1" dirty="0"/>
              <a:t>"If I am not for myself, who will be for me? But </a:t>
            </a:r>
            <a:r>
              <a:rPr lang="en-GB" b="1" dirty="0"/>
              <a:t>if I am only for myself</a:t>
            </a:r>
            <a:r>
              <a:rPr lang="en-GB" b="1" i="1" dirty="0"/>
              <a:t>, who am I? “</a:t>
            </a:r>
            <a:r>
              <a:rPr lang="en-GB" dirty="0"/>
              <a:t/>
            </a:r>
            <a:br>
              <a:rPr lang="en-GB" dirty="0"/>
            </a:br>
            <a:endParaRPr lang="en-GB" dirty="0"/>
          </a:p>
        </p:txBody>
      </p:sp>
      <p:pic>
        <p:nvPicPr>
          <p:cNvPr id="19458" name="Picture 2" descr="https://s-media-cache-ak0.pinimg.com/236x/73/ec/bd/73ecbd43a30b0708cf6aca49deff4f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965" y="2828898"/>
            <a:ext cx="224790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338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In our materialistic, throw away </a:t>
            </a:r>
            <a:r>
              <a:rPr lang="en-GB" b="1" dirty="0" smtClean="0"/>
              <a:t>culture, the </a:t>
            </a:r>
            <a:r>
              <a:rPr lang="en-GB" b="1" dirty="0"/>
              <a:t>devil arrives in carpet slippers</a:t>
            </a:r>
            <a:endParaRPr lang="en-GB" dirty="0"/>
          </a:p>
        </p:txBody>
      </p:sp>
      <p:pic>
        <p:nvPicPr>
          <p:cNvPr id="20482" name="Picture 2" descr="https://usercontent2.hubstatic.com/6143933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472" y="1958974"/>
            <a:ext cx="4075463" cy="442632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s-media-cache-ak0.pinimg.com/736x/6f/36/67/6f3667c3c41292591383c59fa44bfc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0935" y="1958974"/>
            <a:ext cx="2420110" cy="442632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viralmedialife.com/qfiles/14107639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045" y="1958974"/>
            <a:ext cx="3162300" cy="442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59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236x/cc/38/7e/cc387e57e316e0f33130e462606acf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52" y="248947"/>
            <a:ext cx="7157545" cy="61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5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347078"/>
          </a:xfrm>
        </p:spPr>
        <p:txBody>
          <a:bodyPr>
            <a:normAutofit fontScale="90000"/>
          </a:bodyPr>
          <a:lstStyle/>
          <a:p>
            <a:r>
              <a:rPr lang="en-GB" i="1" dirty="0" smtClean="0"/>
              <a:t>Two </a:t>
            </a:r>
            <a:r>
              <a:rPr lang="en-GB" i="1" dirty="0"/>
              <a:t>senior Scottish Catholic midwives </a:t>
            </a:r>
            <a:r>
              <a:rPr lang="en-GB" i="1" dirty="0" smtClean="0"/>
              <a:t>lost </a:t>
            </a:r>
            <a:r>
              <a:rPr lang="en-GB" i="1" dirty="0"/>
              <a:t>their jobs having been told that they have no right of conscience in refusing to oversee mid and late term abortions, many on the grounds of </a:t>
            </a:r>
            <a:r>
              <a:rPr lang="en-GB" i="1" dirty="0" smtClean="0"/>
              <a:t>disability.</a:t>
            </a:r>
            <a:endParaRPr lang="en-GB" dirty="0"/>
          </a:p>
        </p:txBody>
      </p:sp>
      <p:pic>
        <p:nvPicPr>
          <p:cNvPr id="41986" name="Picture 2" descr="https://adeebmedia.files.wordpress.com/2009/07/article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213815"/>
            <a:ext cx="41148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792134" y="3213815"/>
            <a:ext cx="4712474" cy="2928937"/>
          </a:xfrm>
          <a:prstGeom prst="rect">
            <a:avLst/>
          </a:prstGeom>
        </p:spPr>
      </p:pic>
    </p:spTree>
    <p:extLst>
      <p:ext uri="{BB962C8B-B14F-4D97-AF65-F5344CB8AC3E}">
        <p14:creationId xmlns:p14="http://schemas.microsoft.com/office/powerpoint/2010/main" val="12196625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38970"/>
          </a:xfrm>
        </p:spPr>
        <p:txBody>
          <a:bodyPr>
            <a:normAutofit fontScale="90000"/>
          </a:bodyPr>
          <a:lstStyle/>
          <a:p>
            <a:r>
              <a:rPr lang="en-GB" b="1" dirty="0" smtClean="0"/>
              <a:t>There is little </a:t>
            </a:r>
            <a:r>
              <a:rPr lang="en-GB" b="1" dirty="0"/>
              <a:t>serious study of theology in most universities while many media outlets do their best to air brush out beliefs that have not withstood the scrutiny of the Islington wine bar. </a:t>
            </a:r>
            <a:r>
              <a:rPr lang="en-GB" dirty="0"/>
              <a:t/>
            </a:r>
            <a:br>
              <a:rPr lang="en-GB" dirty="0"/>
            </a:br>
            <a:r>
              <a:rPr lang="en-GB" b="1" dirty="0"/>
              <a:t> </a:t>
            </a:r>
            <a:r>
              <a:rPr lang="en-GB" dirty="0"/>
              <a:t/>
            </a:r>
            <a:br>
              <a:rPr lang="en-GB" dirty="0"/>
            </a:br>
            <a:endParaRPr lang="en-GB" dirty="0"/>
          </a:p>
        </p:txBody>
      </p:sp>
      <p:pic>
        <p:nvPicPr>
          <p:cNvPr id="21506" name="Picture 2" descr="http://i.telegraph.co.uk/multimedia/archive/01834/grad_183454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758" y="2921349"/>
            <a:ext cx="6633275" cy="361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433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Mary and the magic baby or the festival of </a:t>
            </a:r>
            <a:r>
              <a:rPr lang="en-GB" b="1" dirty="0" err="1"/>
              <a:t>Wintermas</a:t>
            </a:r>
            <a:endParaRPr lang="en-GB" dirty="0"/>
          </a:p>
        </p:txBody>
      </p:sp>
      <p:pic>
        <p:nvPicPr>
          <p:cNvPr id="22530" name="Picture 2" descr="http://4.bp.blogspot.com/_yQVH-gE7jgM/SUcfrzyndYI/AAAAAAAAAM8/vyyg2A4DVYw/s400/bz+MAGIC+BABY+12-14-07+W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54" y="1828800"/>
            <a:ext cx="4867168" cy="453059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is3.mzstatic.com/image/thumb/Publication/v4/aa/27/2f/aa272f52-2a19-42e8-f183-d10359d7338a/source/1200x630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867" y="1828800"/>
            <a:ext cx="5873857" cy="453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44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Jonathan Sacks</a:t>
            </a:r>
            <a:endParaRPr lang="en-GB" dirty="0"/>
          </a:p>
        </p:txBody>
      </p:sp>
      <p:sp>
        <p:nvSpPr>
          <p:cNvPr id="3" name="Rectangle 2"/>
          <p:cNvSpPr/>
          <p:nvPr/>
        </p:nvSpPr>
        <p:spPr>
          <a:xfrm>
            <a:off x="4943958" y="2386739"/>
            <a:ext cx="5920353" cy="3706656"/>
          </a:xfrm>
          <a:prstGeom prst="rect">
            <a:avLst/>
          </a:prstGeom>
        </p:spPr>
        <p:txBody>
          <a:bodyPr wrap="square">
            <a:spAutoFit/>
          </a:bodyPr>
          <a:lstStyle/>
          <a:p>
            <a:pPr marL="347345" indent="-347345" fontAlgn="base">
              <a:spcBef>
                <a:spcPts val="770"/>
              </a:spcBef>
              <a:spcAft>
                <a:spcPts val="0"/>
              </a:spcAft>
            </a:pPr>
            <a:r>
              <a:rPr lang="en-GB" b="1" i="1" dirty="0">
                <a:latin typeface="Times New Roman" panose="02020603050405020304" pitchFamily="18" charset="0"/>
                <a:ea typeface="Calibri" panose="020F0502020204030204" pitchFamily="34" charset="0"/>
              </a:rPr>
              <a:t>“This is not yet, but it comes close to, self-hatred … It represents the breakdown of an identity, and nothing good can come of it”.</a:t>
            </a:r>
            <a:r>
              <a:rPr lang="en-GB" dirty="0">
                <a:latin typeface="Times New Roman" panose="02020603050405020304" pitchFamily="18" charset="0"/>
                <a:ea typeface="Calibri" panose="020F0502020204030204" pitchFamily="34" charset="0"/>
              </a:rPr>
              <a:t> </a:t>
            </a:r>
            <a:endParaRPr lang="en-GB" sz="1100" dirty="0">
              <a:latin typeface="Times New Roman" panose="02020603050405020304" pitchFamily="18" charset="0"/>
              <a:ea typeface="Calibri" panose="020F0502020204030204" pitchFamily="34" charset="0"/>
            </a:endParaRPr>
          </a:p>
          <a:p>
            <a:pPr marL="347345" indent="-347345" fontAlgn="base">
              <a:spcBef>
                <a:spcPts val="770"/>
              </a:spcBef>
              <a:spcAft>
                <a:spcPts val="0"/>
              </a:spcAft>
            </a:pPr>
            <a:r>
              <a:rPr lang="en-GB" dirty="0">
                <a:latin typeface="Times New Roman" panose="02020603050405020304" pitchFamily="18" charset="0"/>
                <a:ea typeface="Calibri" panose="020F0502020204030204" pitchFamily="34" charset="0"/>
              </a:rPr>
              <a:t> </a:t>
            </a:r>
            <a:endParaRPr lang="en-GB" sz="1100" dirty="0">
              <a:latin typeface="Times New Roman" panose="02020603050405020304" pitchFamily="18" charset="0"/>
              <a:ea typeface="Calibri" panose="020F0502020204030204" pitchFamily="34"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He warns how it happens:</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7345" indent="-347345" fontAlgn="base">
              <a:lnSpc>
                <a:spcPct val="90000"/>
              </a:lnSpc>
              <a:spcBef>
                <a:spcPts val="575"/>
              </a:spcBef>
              <a:spcAft>
                <a:spcPts val="0"/>
              </a:spcAft>
            </a:pPr>
            <a:r>
              <a:rPr lang="en-GB" b="1" i="1" dirty="0">
                <a:solidFill>
                  <a:srgbClr val="FFFFFF"/>
                </a:solidFill>
                <a:latin typeface="Times New Roman" panose="02020603050405020304" pitchFamily="18" charset="0"/>
                <a:ea typeface="Calibri" panose="020F0502020204030204" pitchFamily="34" charset="0"/>
              </a:rPr>
              <a:t>“”””</a:t>
            </a:r>
            <a:r>
              <a:rPr lang="en-GB" b="1" i="1" dirty="0">
                <a:latin typeface="Times New Roman" panose="02020603050405020304" pitchFamily="18" charset="0"/>
                <a:ea typeface="Calibri" panose="020F0502020204030204" pitchFamily="34" charset="0"/>
              </a:rPr>
              <a:t>then it became valuing all cultures equally, a completely different proposition. Then it became valuing all cultures except your own. That is when it becomes pathological. You cannot value all cultures except your own … one who does not respect himself cannot confer respect on others”.</a:t>
            </a:r>
            <a:r>
              <a:rPr lang="en-GB" dirty="0">
                <a:latin typeface="Times New Roman" panose="02020603050405020304" pitchFamily="18" charset="0"/>
                <a:ea typeface="Calibri" panose="020F0502020204030204" pitchFamily="34" charset="0"/>
              </a:rPr>
              <a:t> </a:t>
            </a:r>
            <a:endParaRPr lang="en-GB" sz="1100" dirty="0">
              <a:latin typeface="Times New Roman" panose="02020603050405020304" pitchFamily="18" charset="0"/>
              <a:ea typeface="Calibri" panose="020F0502020204030204" pitchFamily="34"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554" name="Picture 2" descr="http://cdn.spectator.co.uk/content/uploads/2014/11/1042075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43" y="2386739"/>
            <a:ext cx="4277532"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00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smtClean="0"/>
              <a:t>Built </a:t>
            </a:r>
            <a:r>
              <a:rPr lang="en-GB" sz="3200" b="1" dirty="0"/>
              <a:t>in 1769 and expanded in 1840s </a:t>
            </a:r>
            <a:r>
              <a:rPr lang="en-GB" sz="3200" b="1" dirty="0" smtClean="0"/>
              <a:t>Liverpool’s Workhouse became </a:t>
            </a:r>
            <a:r>
              <a:rPr lang="en-GB" sz="3200" b="1" dirty="0"/>
              <a:t>one of the largest in the country with 3,000 inmates and at times as many as </a:t>
            </a:r>
            <a:r>
              <a:rPr lang="en-GB" sz="3200" b="1" dirty="0" smtClean="0"/>
              <a:t>5,000</a:t>
            </a:r>
            <a:endParaRPr lang="en-GB" sz="3200" dirty="0"/>
          </a:p>
        </p:txBody>
      </p:sp>
      <p:pic>
        <p:nvPicPr>
          <p:cNvPr id="4098" name="Picture 2" descr="https://liverpoolhistorysocietyquestions.files.wordpress.com/2009/12/liv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87" y="2159807"/>
            <a:ext cx="5715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orkhouses.org.uk/Liverpool/LiverpoolBath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328" y="2159807"/>
            <a:ext cx="3895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82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Thomas </a:t>
            </a:r>
            <a:r>
              <a:rPr lang="en-GB" b="1" dirty="0" smtClean="0"/>
              <a:t>Merton and the </a:t>
            </a:r>
            <a:r>
              <a:rPr lang="en-GB" b="1" i="1" dirty="0"/>
              <a:t>Seven Storey Mountain</a:t>
            </a:r>
            <a:endParaRPr lang="en-GB" dirty="0"/>
          </a:p>
        </p:txBody>
      </p:sp>
      <p:pic>
        <p:nvPicPr>
          <p:cNvPr id="5" name="Picture 2" descr="https://mertonfellowshipireland.files.wordpress.com/2011/11/akers_0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8758" y="-13956713"/>
            <a:ext cx="4119330" cy="530653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nationaltrustimages.org.uk/media/72350/fountains%20abbey%20and%20studley%20royal%20water%20garden%20167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472339" y="1813303"/>
            <a:ext cx="4912586" cy="4587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342968" y="1813302"/>
            <a:ext cx="3102890" cy="4587499"/>
          </a:xfrm>
          <a:prstGeom prst="rect">
            <a:avLst/>
          </a:prstGeom>
        </p:spPr>
      </p:pic>
    </p:spTree>
    <p:extLst>
      <p:ext uri="{BB962C8B-B14F-4D97-AF65-F5344CB8AC3E}">
        <p14:creationId xmlns:p14="http://schemas.microsoft.com/office/powerpoint/2010/main" val="5674654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Bede, Cuthbert, and Aidan</a:t>
            </a:r>
            <a:endParaRPr lang="en-GB" dirty="0"/>
          </a:p>
        </p:txBody>
      </p:sp>
      <p:pic>
        <p:nvPicPr>
          <p:cNvPr id="26626" name="Picture 2" descr="http://www.pravoslavie.ru/sas/image/102329/232913.p.jpg?mtime=14594275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864" y="2085085"/>
            <a:ext cx="2857500" cy="3771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459423" y="2085085"/>
            <a:ext cx="2740617" cy="3771901"/>
          </a:xfrm>
          <a:prstGeom prst="rect">
            <a:avLst/>
          </a:prstGeom>
        </p:spPr>
      </p:pic>
      <p:pic>
        <p:nvPicPr>
          <p:cNvPr id="26630" name="Picture 6" descr="http://www.catholic.org/files/images/saints/5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188" y="2085086"/>
            <a:ext cx="2913089"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756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a:t>“Seven times a day I praise you.” </a:t>
            </a:r>
            <a:r>
              <a:rPr lang="en-GB" dirty="0"/>
              <a:t/>
            </a:r>
            <a:br>
              <a:rPr lang="en-GB" dirty="0"/>
            </a:br>
            <a:endParaRPr lang="en-GB" dirty="0"/>
          </a:p>
        </p:txBody>
      </p:sp>
      <p:pic>
        <p:nvPicPr>
          <p:cNvPr id="27650" name="Picture 2" descr="http://biblepic.com/53/16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228" y="1690688"/>
            <a:ext cx="4758572" cy="483009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boltonpriory.org.uk/wp-content/uploads/2014/05/Histo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86" y="1576952"/>
            <a:ext cx="3971978" cy="2127143"/>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s-media-cache-ak0.pinimg.com/236x/d6/0b/77/d60b7728295a737e2ed75ec6ffdc03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86" y="3902721"/>
            <a:ext cx="3971978"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796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81031"/>
          </a:xfrm>
        </p:spPr>
        <p:txBody>
          <a:bodyPr>
            <a:normAutofit/>
          </a:bodyPr>
          <a:lstStyle/>
          <a:p>
            <a:r>
              <a:rPr lang="en-GB" b="1" dirty="0"/>
              <a:t>British Christians kept learning alive – creating hospitals, universities, hospices and a nationwide network of parishes that honoured God and welded the nation together</a:t>
            </a:r>
            <a:endParaRPr lang="en-GB" dirty="0"/>
          </a:p>
        </p:txBody>
      </p:sp>
      <p:pic>
        <p:nvPicPr>
          <p:cNvPr id="28674" name="Picture 2" descr="https://www.christianhistoryinstitute.org/uploaded/thumbnails/db_file_img_504_800xau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477" y="2996984"/>
            <a:ext cx="399797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s://encrypted-tbn3.gstatic.com/images?q=tbn:ANd9GcQ3qDKBiV8jj-XC_oI7VT69-SY1le6EW5v9f-ciXC084CNvhg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09656"/>
            <a:ext cx="5109275" cy="355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74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229600" cy="2506290"/>
          </a:xfrm>
        </p:spPr>
        <p:txBody>
          <a:bodyPr>
            <a:normAutofit/>
          </a:bodyPr>
          <a:lstStyle/>
          <a:p>
            <a:r>
              <a:rPr lang="en-GB" sz="2800" b="1" dirty="0"/>
              <a:t>The Quakers, William Wilberforce, Thomas Clarkson, Granville Sharpe, Olaudah Equiano, Josiah Wedgewood, John Newton, and the Liverpool MP William Roscoe. </a:t>
            </a:r>
            <a:r>
              <a:rPr lang="en-GB" dirty="0" smtClean="0"/>
              <a:t/>
            </a:r>
            <a:br>
              <a:rPr lang="en-GB" dirty="0" smtClean="0"/>
            </a:br>
            <a:endParaRPr lang="en-GB" dirty="0"/>
          </a:p>
        </p:txBody>
      </p:sp>
      <p:pic>
        <p:nvPicPr>
          <p:cNvPr id="3" name="Picture 3" descr="1"/>
          <p:cNvPicPr>
            <a:picLocks noChangeAspect="1" noChangeArrowheads="1"/>
          </p:cNvPicPr>
          <p:nvPr/>
        </p:nvPicPr>
        <p:blipFill>
          <a:blip r:embed="rId2" cstate="print"/>
          <a:srcRect/>
          <a:stretch>
            <a:fillRect/>
          </a:stretch>
        </p:blipFill>
        <p:spPr>
          <a:xfrm>
            <a:off x="6672064" y="4437112"/>
            <a:ext cx="1512168" cy="2420888"/>
          </a:xfrm>
          <a:prstGeom prst="rect">
            <a:avLst/>
          </a:prstGeom>
          <a:ln>
            <a:noFill/>
          </a:ln>
          <a:effectLst>
            <a:softEdge rad="112500"/>
          </a:effectLst>
        </p:spPr>
      </p:pic>
      <p:pic>
        <p:nvPicPr>
          <p:cNvPr id="5" name="Picture 2" descr="WilliamWilberforce"/>
          <p:cNvPicPr>
            <a:picLocks noChangeAspect="1" noChangeArrowheads="1"/>
          </p:cNvPicPr>
          <p:nvPr/>
        </p:nvPicPr>
        <p:blipFill>
          <a:blip r:embed="rId3" cstate="print"/>
          <a:srcRect/>
          <a:stretch>
            <a:fillRect/>
          </a:stretch>
        </p:blipFill>
        <p:spPr bwMode="auto">
          <a:xfrm>
            <a:off x="4871864" y="1484784"/>
            <a:ext cx="2520280" cy="158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quiano blow-up"/>
          <p:cNvPicPr>
            <a:picLocks noChangeAspect="1" noChangeArrowheads="1"/>
          </p:cNvPicPr>
          <p:nvPr/>
        </p:nvPicPr>
        <p:blipFill>
          <a:blip r:embed="rId4" cstate="print"/>
          <a:srcRect/>
          <a:stretch>
            <a:fillRect/>
          </a:stretch>
        </p:blipFill>
        <p:spPr bwMode="auto">
          <a:xfrm>
            <a:off x="3935760" y="4907360"/>
            <a:ext cx="2370584" cy="195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058" name="Picture 2"/>
          <p:cNvPicPr>
            <a:picLocks noChangeAspect="1" noChangeArrowheads="1"/>
          </p:cNvPicPr>
          <p:nvPr/>
        </p:nvPicPr>
        <p:blipFill>
          <a:blip r:embed="rId5" cstate="print"/>
          <a:srcRect/>
          <a:stretch>
            <a:fillRect/>
          </a:stretch>
        </p:blipFill>
        <p:spPr bwMode="auto">
          <a:xfrm>
            <a:off x="1919536" y="1844825"/>
            <a:ext cx="2808312" cy="1810891"/>
          </a:xfrm>
          <a:prstGeom prst="rect">
            <a:avLst/>
          </a:prstGeom>
          <a:ln>
            <a:noFill/>
          </a:ln>
          <a:effectLst>
            <a:softEdge rad="112500"/>
          </a:effectLst>
        </p:spPr>
      </p:pic>
      <p:pic>
        <p:nvPicPr>
          <p:cNvPr id="45059" name="Picture 3"/>
          <p:cNvPicPr>
            <a:picLocks noChangeAspect="1" noChangeArrowheads="1"/>
          </p:cNvPicPr>
          <p:nvPr/>
        </p:nvPicPr>
        <p:blipFill>
          <a:blip r:embed="rId6" cstate="print"/>
          <a:srcRect/>
          <a:stretch>
            <a:fillRect/>
          </a:stretch>
        </p:blipFill>
        <p:spPr bwMode="auto">
          <a:xfrm>
            <a:off x="1775521" y="3429001"/>
            <a:ext cx="2481505" cy="20162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60" name="Picture 4"/>
          <p:cNvPicPr>
            <a:picLocks noChangeAspect="1" noChangeArrowheads="1"/>
          </p:cNvPicPr>
          <p:nvPr/>
        </p:nvPicPr>
        <p:blipFill>
          <a:blip r:embed="rId7" cstate="print"/>
          <a:srcRect/>
          <a:stretch>
            <a:fillRect/>
          </a:stretch>
        </p:blipFill>
        <p:spPr bwMode="auto">
          <a:xfrm>
            <a:off x="8328248" y="4149081"/>
            <a:ext cx="2095500" cy="2477269"/>
          </a:xfrm>
          <a:prstGeom prst="rect">
            <a:avLst/>
          </a:prstGeom>
          <a:ln>
            <a:noFill/>
          </a:ln>
          <a:effectLst>
            <a:outerShdw blurRad="292100" dist="139700" dir="2700000" algn="tl" rotWithShape="0">
              <a:srgbClr val="333333">
                <a:alpha val="65000"/>
              </a:srgbClr>
            </a:outerShdw>
          </a:effectLst>
        </p:spPr>
      </p:pic>
      <p:pic>
        <p:nvPicPr>
          <p:cNvPr id="45061" name="Picture 5"/>
          <p:cNvPicPr>
            <a:picLocks noChangeAspect="1" noChangeArrowheads="1"/>
          </p:cNvPicPr>
          <p:nvPr/>
        </p:nvPicPr>
        <p:blipFill>
          <a:blip r:embed="rId8" cstate="print"/>
          <a:srcRect/>
          <a:stretch>
            <a:fillRect/>
          </a:stretch>
        </p:blipFill>
        <p:spPr bwMode="auto">
          <a:xfrm>
            <a:off x="4943872" y="3212977"/>
            <a:ext cx="2232248" cy="1881521"/>
          </a:xfrm>
          <a:prstGeom prst="ellipse">
            <a:avLst/>
          </a:prstGeom>
          <a:ln>
            <a:noFill/>
          </a:ln>
          <a:effectLst>
            <a:softEdge rad="112500"/>
          </a:effectLst>
        </p:spPr>
      </p:pic>
      <p:pic>
        <p:nvPicPr>
          <p:cNvPr id="4" name="Picture 2" descr="https://encrypted-tbn2.gstatic.com/images?q=tbn:ANd9GcSpgMOLZpobEFK06jpN120xXVIJCXw0R9x5uF8shz5RenbB8qfZ_A"/>
          <p:cNvPicPr>
            <a:picLocks noChangeAspect="1" noChangeArrowheads="1"/>
          </p:cNvPicPr>
          <p:nvPr/>
        </p:nvPicPr>
        <p:blipFill>
          <a:blip r:embed="rId9" cstate="print"/>
          <a:srcRect/>
          <a:stretch>
            <a:fillRect/>
          </a:stretch>
        </p:blipFill>
        <p:spPr bwMode="auto">
          <a:xfrm>
            <a:off x="7752185" y="1628801"/>
            <a:ext cx="1952625" cy="2199135"/>
          </a:xfrm>
          <a:prstGeom prst="rect">
            <a:avLst/>
          </a:prstGeom>
          <a:noFill/>
        </p:spPr>
      </p:pic>
    </p:spTree>
    <p:extLst>
      <p:ext uri="{BB962C8B-B14F-4D97-AF65-F5344CB8AC3E}">
        <p14:creationId xmlns:p14="http://schemas.microsoft.com/office/powerpoint/2010/main" val="4056493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5735960" y="1154566"/>
            <a:ext cx="460851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800" b="1" i="1" dirty="0">
                <a:latin typeface="Calibri" pitchFamily="34" charset="0"/>
                <a:ea typeface="Calibri" pitchFamily="34" charset="0"/>
                <a:cs typeface="Times New Roman" pitchFamily="18" charset="0"/>
              </a:rPr>
              <a:t>“As to its politics, this country has much less, I think, to fear than to hope; </a:t>
            </a:r>
          </a:p>
          <a:p>
            <a:pPr fontAlgn="base">
              <a:spcBef>
                <a:spcPct val="0"/>
              </a:spcBef>
              <a:spcAft>
                <a:spcPct val="0"/>
              </a:spcAft>
            </a:pPr>
            <a:r>
              <a:rPr lang="en-GB" sz="2800" b="1" i="1" dirty="0">
                <a:latin typeface="Calibri" pitchFamily="34" charset="0"/>
                <a:ea typeface="Calibri" pitchFamily="34" charset="0"/>
                <a:cs typeface="Times New Roman" pitchFamily="18" charset="0"/>
              </a:rPr>
              <a:t>unless through a corruption of its religion -</a:t>
            </a:r>
          </a:p>
          <a:p>
            <a:pPr fontAlgn="base">
              <a:spcBef>
                <a:spcPct val="0"/>
              </a:spcBef>
              <a:spcAft>
                <a:spcPct val="0"/>
              </a:spcAft>
            </a:pPr>
            <a:r>
              <a:rPr lang="en-GB" sz="2800" b="1" i="1" dirty="0">
                <a:latin typeface="Calibri" pitchFamily="34" charset="0"/>
                <a:ea typeface="Calibri" pitchFamily="34" charset="0"/>
                <a:cs typeface="Times New Roman" pitchFamily="18" charset="0"/>
              </a:rPr>
              <a:t> against which, as Conservative or Liberal, I can perhaps say I have striven all my life long.”</a:t>
            </a:r>
          </a:p>
          <a:p>
            <a:pPr fontAlgn="base">
              <a:spcBef>
                <a:spcPct val="0"/>
              </a:spcBef>
              <a:spcAft>
                <a:spcPct val="0"/>
              </a:spcAft>
            </a:pPr>
            <a:endParaRPr lang="en-GB" sz="2800" b="1" i="1" dirty="0">
              <a:solidFill>
                <a:srgbClr val="000000"/>
              </a:solidFill>
              <a:latin typeface="Calibri" pitchFamily="34" charset="0"/>
              <a:cs typeface="Times New Roman" pitchFamily="18" charset="0"/>
            </a:endParaRPr>
          </a:p>
        </p:txBody>
      </p:sp>
      <p:pic>
        <p:nvPicPr>
          <p:cNvPr id="48130" name="Picture 2"/>
          <p:cNvPicPr>
            <a:picLocks noChangeAspect="1" noChangeArrowheads="1"/>
          </p:cNvPicPr>
          <p:nvPr/>
        </p:nvPicPr>
        <p:blipFill>
          <a:blip r:embed="rId2" cstate="print"/>
          <a:srcRect/>
          <a:stretch>
            <a:fillRect/>
          </a:stretch>
        </p:blipFill>
        <p:spPr bwMode="auto">
          <a:xfrm>
            <a:off x="2063552" y="548680"/>
            <a:ext cx="3676650" cy="5505450"/>
          </a:xfrm>
          <a:prstGeom prst="rect">
            <a:avLst/>
          </a:prstGeom>
          <a:ln>
            <a:noFill/>
          </a:ln>
          <a:effectLst>
            <a:softEdge rad="112500"/>
          </a:effectLst>
        </p:spPr>
      </p:pic>
    </p:spTree>
    <p:extLst>
      <p:ext uri="{BB962C8B-B14F-4D97-AF65-F5344CB8AC3E}">
        <p14:creationId xmlns:p14="http://schemas.microsoft.com/office/powerpoint/2010/main" val="31670020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5960" y="1196752"/>
            <a:ext cx="4032448" cy="4154984"/>
          </a:xfrm>
          <a:prstGeom prst="rect">
            <a:avLst/>
          </a:prstGeom>
        </p:spPr>
        <p:txBody>
          <a:bodyPr wrap="square">
            <a:spAutoFit/>
          </a:bodyPr>
          <a:lstStyle/>
          <a:p>
            <a:r>
              <a:rPr lang="en-GB" sz="2400" b="1" i="1" dirty="0"/>
              <a:t>“We look forward to the time when the power of love will replace the love of power, and then will our world know the blessings of peace.”  - </a:t>
            </a:r>
            <a:r>
              <a:rPr lang="en-GB" sz="2400" b="1" dirty="0" err="1"/>
              <a:t>W.E.Gladstone</a:t>
            </a:r>
            <a:r>
              <a:rPr lang="en-GB" sz="2400" b="1" dirty="0"/>
              <a:t>,</a:t>
            </a:r>
          </a:p>
          <a:p>
            <a:endParaRPr lang="en-GB" sz="2400" b="1" i="1" dirty="0"/>
          </a:p>
          <a:p>
            <a:r>
              <a:rPr lang="en-GB" sz="2400" b="1" dirty="0"/>
              <a:t>Prime Minister Four Times,</a:t>
            </a:r>
          </a:p>
          <a:p>
            <a:r>
              <a:rPr lang="en-GB" sz="2400" b="1" dirty="0"/>
              <a:t>Son of Liverpool – his statue stands in St.John’s Gardens behind St.George’s Hall</a:t>
            </a:r>
            <a:endParaRPr lang="en-GB" sz="2400" dirty="0"/>
          </a:p>
        </p:txBody>
      </p:sp>
      <p:pic>
        <p:nvPicPr>
          <p:cNvPr id="50178" name="Picture 2"/>
          <p:cNvPicPr>
            <a:picLocks noChangeAspect="1" noChangeArrowheads="1"/>
          </p:cNvPicPr>
          <p:nvPr/>
        </p:nvPicPr>
        <p:blipFill>
          <a:blip r:embed="rId2" cstate="print"/>
          <a:srcRect/>
          <a:stretch>
            <a:fillRect/>
          </a:stretch>
        </p:blipFill>
        <p:spPr bwMode="auto">
          <a:xfrm>
            <a:off x="2063552" y="673346"/>
            <a:ext cx="3096344" cy="54360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323743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2024" y="980729"/>
            <a:ext cx="4176464" cy="5509200"/>
          </a:xfrm>
          <a:prstGeom prst="rect">
            <a:avLst/>
          </a:prstGeom>
        </p:spPr>
        <p:txBody>
          <a:bodyPr wrap="square">
            <a:spAutoFit/>
          </a:bodyPr>
          <a:lstStyle/>
          <a:p>
            <a:r>
              <a:rPr lang="en-GB" sz="3200" b="1" dirty="0"/>
              <a:t>All our mainstream political; traditions  are rooted in Christianity –</a:t>
            </a:r>
          </a:p>
          <a:p>
            <a:endParaRPr lang="en-GB" sz="3200" b="1" dirty="0"/>
          </a:p>
          <a:p>
            <a:r>
              <a:rPr lang="en-GB" sz="3200" b="1" dirty="0"/>
              <a:t>Keir Hardie, </a:t>
            </a:r>
          </a:p>
          <a:p>
            <a:r>
              <a:rPr lang="en-GB" sz="3200" b="1" dirty="0"/>
              <a:t>Arthur Henderson, George Lansbury.</a:t>
            </a:r>
          </a:p>
          <a:p>
            <a:endParaRPr lang="en-GB" sz="3200" b="1" dirty="0"/>
          </a:p>
          <a:p>
            <a:r>
              <a:rPr lang="en-GB" sz="3200" b="1" i="1" dirty="0"/>
              <a:t>“We are a Christian country”</a:t>
            </a:r>
            <a:r>
              <a:rPr lang="en-GB" sz="3200" b="1" dirty="0"/>
              <a:t> – David Cameron. </a:t>
            </a:r>
            <a:endParaRPr lang="en-GB" sz="3200" dirty="0"/>
          </a:p>
        </p:txBody>
      </p:sp>
      <p:pic>
        <p:nvPicPr>
          <p:cNvPr id="49154" name="Picture 2"/>
          <p:cNvPicPr>
            <a:picLocks noChangeAspect="1" noChangeArrowheads="1"/>
          </p:cNvPicPr>
          <p:nvPr/>
        </p:nvPicPr>
        <p:blipFill>
          <a:blip r:embed="rId3" cstate="print"/>
          <a:srcRect/>
          <a:stretch>
            <a:fillRect/>
          </a:stretch>
        </p:blipFill>
        <p:spPr bwMode="auto">
          <a:xfrm>
            <a:off x="2351584" y="908720"/>
            <a:ext cx="3600400"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55" name="Picture 3"/>
          <p:cNvPicPr>
            <a:picLocks noChangeAspect="1" noChangeArrowheads="1"/>
          </p:cNvPicPr>
          <p:nvPr/>
        </p:nvPicPr>
        <p:blipFill>
          <a:blip r:embed="rId4" cstate="print"/>
          <a:srcRect/>
          <a:stretch>
            <a:fillRect/>
          </a:stretch>
        </p:blipFill>
        <p:spPr bwMode="auto">
          <a:xfrm>
            <a:off x="2063553" y="3861049"/>
            <a:ext cx="2160265" cy="2543175"/>
          </a:xfrm>
          <a:prstGeom prst="rect">
            <a:avLst/>
          </a:prstGeom>
          <a:ln>
            <a:noFill/>
          </a:ln>
          <a:effectLst>
            <a:outerShdw blurRad="292100" dist="139700" dir="2700000" algn="tl" rotWithShape="0">
              <a:srgbClr val="333333">
                <a:alpha val="65000"/>
              </a:srgbClr>
            </a:outerShdw>
          </a:effectLst>
        </p:spPr>
      </p:pic>
      <p:pic>
        <p:nvPicPr>
          <p:cNvPr id="49156" name="Picture 4"/>
          <p:cNvPicPr>
            <a:picLocks noChangeAspect="1" noChangeArrowheads="1"/>
          </p:cNvPicPr>
          <p:nvPr/>
        </p:nvPicPr>
        <p:blipFill>
          <a:blip r:embed="rId5" cstate="print"/>
          <a:srcRect/>
          <a:stretch>
            <a:fillRect/>
          </a:stretch>
        </p:blipFill>
        <p:spPr bwMode="auto">
          <a:xfrm>
            <a:off x="4367808" y="3861048"/>
            <a:ext cx="2088232" cy="2553072"/>
          </a:xfrm>
          <a:prstGeom prst="rect">
            <a:avLst/>
          </a:prstGeom>
          <a:ln>
            <a:noFill/>
          </a:ln>
          <a:effectLst>
            <a:softEdge rad="112500"/>
          </a:effectLst>
        </p:spPr>
      </p:pic>
    </p:spTree>
    <p:extLst>
      <p:ext uri="{BB962C8B-B14F-4D97-AF65-F5344CB8AC3E}">
        <p14:creationId xmlns:p14="http://schemas.microsoft.com/office/powerpoint/2010/main" val="21200042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36" y="365125"/>
            <a:ext cx="10764864" cy="6492875"/>
          </a:xfrm>
        </p:spPr>
        <p:txBody>
          <a:bodyPr>
            <a:normAutofit/>
          </a:bodyPr>
          <a:lstStyle/>
          <a:p>
            <a:r>
              <a:rPr lang="en-GB" b="1" i="1" dirty="0" smtClean="0"/>
              <a:t>The Westminster Declaration </a:t>
            </a:r>
            <a:r>
              <a:rPr lang="en-GB" dirty="0" smtClean="0"/>
              <a:t>of the MCD</a:t>
            </a:r>
            <a:br>
              <a:rPr lang="en-GB" dirty="0" smtClean="0"/>
            </a:br>
            <a:r>
              <a:rPr lang="en-GB" dirty="0"/>
              <a:t/>
            </a:r>
            <a:br>
              <a:rPr lang="en-GB" dirty="0"/>
            </a:br>
            <a:r>
              <a:rPr lang="en-GB" sz="1800" b="1" dirty="0" smtClean="0"/>
              <a:t>Six principles:</a:t>
            </a:r>
            <a:r>
              <a:rPr lang="en-GB" dirty="0"/>
              <a:t/>
            </a:r>
            <a:br>
              <a:rPr lang="en-GB" dirty="0"/>
            </a:br>
            <a:r>
              <a:rPr lang="en-GB" b="1" dirty="0" smtClean="0"/>
              <a:t>      </a:t>
            </a:r>
            <a:br>
              <a:rPr lang="en-GB" b="1" dirty="0" smtClean="0"/>
            </a:br>
            <a:r>
              <a:rPr lang="en-GB" b="1" dirty="0" smtClean="0"/>
              <a:t>Social Justice                          Empowerment</a:t>
            </a:r>
            <a:r>
              <a:rPr lang="en-GB" b="1" dirty="0"/>
              <a:t>, </a:t>
            </a:r>
            <a:r>
              <a:rPr lang="en-GB" b="1" dirty="0" smtClean="0"/>
              <a:t>                   Active </a:t>
            </a:r>
            <a:r>
              <a:rPr lang="en-GB" b="1" dirty="0"/>
              <a:t>compassion, </a:t>
            </a:r>
            <a:r>
              <a:rPr lang="en-GB" b="1" dirty="0" smtClean="0"/>
              <a:t>              Good </a:t>
            </a:r>
            <a:r>
              <a:rPr lang="en-GB" b="1" dirty="0"/>
              <a:t>stewardship, </a:t>
            </a:r>
            <a:r>
              <a:rPr lang="en-GB" b="1" dirty="0" smtClean="0"/>
              <a:t>              Reconciliation                        Respect </a:t>
            </a:r>
            <a:r>
              <a:rPr lang="en-GB" b="1" dirty="0"/>
              <a:t>for life</a:t>
            </a:r>
            <a:r>
              <a:rPr lang="en-GB" dirty="0"/>
              <a:t/>
            </a:r>
            <a:br>
              <a:rPr lang="en-GB" dirty="0"/>
            </a:b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31468073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69587"/>
          </a:xfrm>
        </p:spPr>
        <p:txBody>
          <a:bodyPr>
            <a:normAutofit fontScale="90000"/>
          </a:bodyPr>
          <a:lstStyle/>
          <a:p>
            <a:r>
              <a:rPr lang="en-GB" dirty="0"/>
              <a:t>Whatever characteristics we have they are a reflection of God’s own image. God made us uniquely different from one another and it is this beauty of difference that we must honour and cherish. </a:t>
            </a:r>
          </a:p>
        </p:txBody>
      </p:sp>
      <p:pic>
        <p:nvPicPr>
          <p:cNvPr id="20482" name="Picture 2" descr="https://parkventuresblog.files.wordpress.com/2015/01/made_in_gods_image_by_maciomhai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209837"/>
            <a:ext cx="9889946" cy="326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83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3 Million Irish Migrants Fled Famine 1 Million Died </a:t>
            </a:r>
            <a:endParaRPr lang="en-GB" b="1" dirty="0"/>
          </a:p>
        </p:txBody>
      </p:sp>
      <p:pic>
        <p:nvPicPr>
          <p:cNvPr id="2050" name="Picture 2" descr="http://www.southernpartisan.com/wp-content/uploads/2012/10/famine_memorial_dubl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60620"/>
            <a:ext cx="6155028" cy="4610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inteanmagazine.files.wordpress.com/2014/02/the-potato-famine-memorial-in-dublin-ire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014" y="2060620"/>
            <a:ext cx="5113986" cy="461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49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97628"/>
          </a:xfrm>
        </p:spPr>
        <p:txBody>
          <a:bodyPr>
            <a:normAutofit fontScale="90000"/>
          </a:bodyPr>
          <a:lstStyle/>
          <a:p>
            <a:r>
              <a:rPr lang="en-GB" b="1" dirty="0"/>
              <a:t>It is into this enfeebled and weakened environment that religious radicalism has entered. </a:t>
            </a:r>
            <a:r>
              <a:rPr lang="en-GB" b="1" dirty="0" smtClean="0"/>
              <a:t/>
            </a:r>
            <a:br>
              <a:rPr lang="en-GB" b="1" dirty="0" smtClean="0"/>
            </a:br>
            <a:r>
              <a:rPr lang="en-GB" b="1" dirty="0"/>
              <a:t/>
            </a:r>
            <a:br>
              <a:rPr lang="en-GB" b="1" dirty="0"/>
            </a:br>
            <a:r>
              <a:rPr lang="en-GB" sz="2700" b="1" i="1" dirty="0" smtClean="0"/>
              <a:t>Eritrean and Egyptian Christians Executed by ISIS</a:t>
            </a:r>
            <a:r>
              <a:rPr lang="en-GB" dirty="0"/>
              <a:t/>
            </a:r>
            <a:br>
              <a:rPr lang="en-GB" dirty="0"/>
            </a:br>
            <a:endParaRPr lang="en-GB" dirty="0"/>
          </a:p>
        </p:txBody>
      </p:sp>
      <p:pic>
        <p:nvPicPr>
          <p:cNvPr id="3" name="Picture 2" descr="http://eppfpullzone.mobileuniversity.netdna-cdn.com/wp-content/uploads/2015/04/libyan-isis-beheaded-ethiopia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27" y="2123268"/>
            <a:ext cx="4540785" cy="39610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1640" y="2655306"/>
            <a:ext cx="1627322" cy="2862322"/>
          </a:xfrm>
          <a:prstGeom prst="rect">
            <a:avLst/>
          </a:prstGeom>
        </p:spPr>
        <p:txBody>
          <a:bodyPr wrap="square">
            <a:spAutoFit/>
          </a:bodyPr>
          <a:lstStyle/>
          <a:p>
            <a:r>
              <a:rPr lang="en-GB" i="1" dirty="0"/>
              <a:t>“in the moment of their barbaric execution”, </a:t>
            </a:r>
            <a:r>
              <a:rPr lang="en-GB" dirty="0"/>
              <a:t>some of the 21 Christians were repeating the words </a:t>
            </a:r>
            <a:r>
              <a:rPr lang="en-GB" i="1" dirty="0"/>
              <a:t>“Lord, Jesus Christ,”</a:t>
            </a:r>
            <a:r>
              <a:rPr lang="en-GB" dirty="0"/>
              <a:t> – February 2015</a:t>
            </a:r>
          </a:p>
        </p:txBody>
      </p:sp>
      <p:pic>
        <p:nvPicPr>
          <p:cNvPr id="5" name="Picture 2" descr="The Copt New Marty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64" y="2123269"/>
            <a:ext cx="3713136" cy="407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9352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Ed </a:t>
            </a:r>
            <a:r>
              <a:rPr lang="en-GB" b="1" dirty="0" smtClean="0"/>
              <a:t>Hussain, author of </a:t>
            </a:r>
            <a:r>
              <a:rPr lang="en-GB" b="1" i="1" dirty="0" smtClean="0"/>
              <a:t>The Islamist</a:t>
            </a:r>
            <a:endParaRPr lang="en-GB" i="1" dirty="0"/>
          </a:p>
        </p:txBody>
      </p:sp>
      <p:pic>
        <p:nvPicPr>
          <p:cNvPr id="29698" name="Picture 2" descr="https://upload.wikimedia.org/wikipedia/en/thumb/9/99/The_Islamist_book_cover.jpg/150px-The_Islamist_book_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648200" cy="478728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belfastchildis.files.wordpress.com/2016/05/bobby-sands.jpg?w=350&amp;h=200&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812" y="2820691"/>
            <a:ext cx="3333750" cy="365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82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 Hussain said he wrote his book to throw light on: </a:t>
            </a:r>
            <a:endParaRPr lang="en-GB" dirty="0"/>
          </a:p>
        </p:txBody>
      </p:sp>
      <p:sp>
        <p:nvSpPr>
          <p:cNvPr id="3" name="Rectangle 2"/>
          <p:cNvSpPr/>
          <p:nvPr/>
        </p:nvSpPr>
        <p:spPr>
          <a:xfrm>
            <a:off x="838200" y="1940756"/>
            <a:ext cx="8152108" cy="4917244"/>
          </a:xfrm>
          <a:prstGeom prst="rect">
            <a:avLst/>
          </a:prstGeom>
        </p:spPr>
        <p:txBody>
          <a:bodyPr wrap="square">
            <a:spAutoFit/>
          </a:bodyPr>
          <a:lstStyle/>
          <a:p>
            <a:pPr fontAlgn="base">
              <a:spcAft>
                <a:spcPts val="0"/>
              </a:spcAft>
            </a:pPr>
            <a:r>
              <a:rPr lang="en-US" b="1" i="1" dirty="0">
                <a:latin typeface="Times New Roman" panose="02020603050405020304" pitchFamily="18" charset="0"/>
                <a:ea typeface="Calibri" panose="020F0502020204030204" pitchFamily="34" charset="0"/>
              </a:rPr>
              <a:t>“the appeal of extremist thought, how fanatics penetrate Muslim communities and the truth behind </a:t>
            </a:r>
            <a:endParaRPr lang="en-GB" sz="1100" dirty="0">
              <a:latin typeface="Times New Roman" panose="02020603050405020304" pitchFamily="18" charset="0"/>
              <a:ea typeface="Calibri" panose="020F0502020204030204" pitchFamily="34" charset="0"/>
            </a:endParaRPr>
          </a:p>
          <a:p>
            <a:pPr fontAlgn="base">
              <a:spcAft>
                <a:spcPts val="0"/>
              </a:spcAft>
            </a:pPr>
            <a:r>
              <a:rPr lang="en-US" b="1" i="1" dirty="0">
                <a:latin typeface="Times New Roman" panose="02020603050405020304" pitchFamily="18" charset="0"/>
                <a:ea typeface="Calibri" panose="020F0502020204030204" pitchFamily="34" charset="0"/>
              </a:rPr>
              <a:t>their agenda of subverting the West and moderate Islam.”</a:t>
            </a:r>
            <a:endParaRPr lang="en-GB" sz="1100" dirty="0">
              <a:latin typeface="Times New Roman" panose="02020603050405020304" pitchFamily="18" charset="0"/>
              <a:ea typeface="Calibri" panose="020F0502020204030204" pitchFamily="34"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He said:</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7345" indent="-347345" fontAlgn="base">
              <a:spcBef>
                <a:spcPts val="770"/>
              </a:spcBef>
              <a:spcAft>
                <a:spcPts val="0"/>
              </a:spcAft>
            </a:pPr>
            <a:r>
              <a:rPr lang="en-US" b="1" i="1" dirty="0">
                <a:latin typeface="Times New Roman" panose="02020603050405020304" pitchFamily="18" charset="0"/>
                <a:ea typeface="Calibri" panose="020F0502020204030204" pitchFamily="34" charset="0"/>
              </a:rPr>
              <a:t>“Five years later, after much emotional turmoil, I rejected fundamentalist teachings and returned to normal life and my family.”</a:t>
            </a:r>
            <a:endParaRPr lang="en-GB" sz="1100" dirty="0">
              <a:latin typeface="Times New Roman" panose="02020603050405020304" pitchFamily="18" charset="0"/>
              <a:ea typeface="Calibri" panose="020F0502020204030204" pitchFamily="34"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latin typeface="Times New Roman" panose="02020603050405020304" pitchFamily="18" charset="0"/>
                <a:ea typeface="Calibri" panose="020F0502020204030204" pitchFamily="34" charset="0"/>
                <a:cs typeface="Times New Roman" panose="02020603050405020304" pitchFamily="18" charset="0"/>
              </a:rPr>
              <a:t>Reflecting on why he feels comfortable in Britain, he said: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7345" indent="-347345" fontAlgn="base">
              <a:lnSpc>
                <a:spcPct val="90000"/>
              </a:lnSpc>
              <a:spcBef>
                <a:spcPts val="670"/>
              </a:spcBef>
              <a:spcAft>
                <a:spcPts val="0"/>
              </a:spcAft>
            </a:pPr>
            <a:r>
              <a:rPr lang="en-GB" b="1" i="1" dirty="0">
                <a:latin typeface="Times New Roman" panose="02020603050405020304" pitchFamily="18" charset="0"/>
                <a:ea typeface="Calibri" panose="020F0502020204030204" pitchFamily="34" charset="0"/>
              </a:rPr>
              <a:t>“I am proud Britain never became a godless, communist land. We fought two world wars to protect the history, culture and people, not to see what makes it British eroded because of spineless politicians too scared to say "Christmas" in public. </a:t>
            </a:r>
            <a:endParaRPr lang="en-GB" sz="1100" dirty="0">
              <a:latin typeface="Times New Roman" panose="02020603050405020304" pitchFamily="18" charset="0"/>
              <a:ea typeface="Calibri" panose="020F0502020204030204" pitchFamily="34" charset="0"/>
            </a:endParaRPr>
          </a:p>
          <a:p>
            <a:pPr marL="347345" indent="-347345" fontAlgn="base">
              <a:lnSpc>
                <a:spcPct val="90000"/>
              </a:lnSpc>
              <a:spcBef>
                <a:spcPts val="670"/>
              </a:spcBef>
              <a:spcAft>
                <a:spcPts val="0"/>
              </a:spcAft>
            </a:pPr>
            <a:r>
              <a:rPr lang="en-GB" b="1" i="1" dirty="0">
                <a:latin typeface="Times New Roman" panose="02020603050405020304" pitchFamily="18" charset="0"/>
                <a:ea typeface="Calibri" panose="020F0502020204030204" pitchFamily="34" charset="0"/>
              </a:rPr>
              <a:t>“Millions of Muslims and others feel welcome here because of our similar beliefs in Jesus, God, and the afterlife. Even if people do not share those religious beliefs, they can still be part of the Christmas spirit.</a:t>
            </a:r>
            <a:r>
              <a:rPr lang="en-GB" dirty="0">
                <a:latin typeface="Times New Roman" panose="02020603050405020304" pitchFamily="18" charset="0"/>
                <a:ea typeface="Calibri" panose="020F0502020204030204" pitchFamily="34" charset="0"/>
              </a:rPr>
              <a:t> </a:t>
            </a:r>
            <a:endParaRPr lang="en-GB" sz="1100" dirty="0">
              <a:latin typeface="Times New Roman" panose="02020603050405020304" pitchFamily="18" charset="0"/>
              <a:ea typeface="Calibri" panose="020F0502020204030204" pitchFamily="34" charset="0"/>
            </a:endParaRPr>
          </a:p>
          <a:p>
            <a:pPr>
              <a:spcAft>
                <a:spcPts val="0"/>
              </a:spcAft>
            </a:pPr>
            <a:r>
              <a:rPr lang="en-GB" dirty="0">
                <a:latin typeface="Times New Roman" panose="02020603050405020304" pitchFamily="18"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056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t>Asad</a:t>
            </a:r>
            <a:r>
              <a:rPr lang="en-GB" b="1" dirty="0"/>
              <a:t> Shah, who was murdered at Easter outside his shop in Glasgow</a:t>
            </a:r>
            <a:endParaRPr lang="en-GB" dirty="0"/>
          </a:p>
        </p:txBody>
      </p:sp>
      <p:pic>
        <p:nvPicPr>
          <p:cNvPr id="30722" name="Picture 2" descr="http://drrichswier.com/wp-content/uploads/Asad-Sh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285" y="2207405"/>
            <a:ext cx="7189868" cy="431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82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Pakistan’s green and white flag was designed to represent the green of Islam and the white of the minorities </a:t>
            </a:r>
            <a:endParaRPr lang="en-GB" dirty="0"/>
          </a:p>
        </p:txBody>
      </p:sp>
      <p:pic>
        <p:nvPicPr>
          <p:cNvPr id="31746" name="Picture 2" descr="http://www.pakistanassociationliverpool.co.uk/graphics/home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156" y="1929025"/>
            <a:ext cx="2927888" cy="438150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s-media-cache-ak0.pinimg.com/736x/8b/c1/fb/8bc1fb6b295fb0494e05e042d496f5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29025"/>
            <a:ext cx="7010400" cy="4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987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99660" y="365125"/>
            <a:ext cx="8291593" cy="6082170"/>
          </a:xfrm>
        </p:spPr>
        <p:txBody>
          <a:bodyPr>
            <a:normAutofit fontScale="90000"/>
          </a:bodyPr>
          <a:lstStyle/>
          <a:p>
            <a:r>
              <a:rPr lang="en-GB" sz="3600" b="1" i="1" dirty="0"/>
              <a:t>“You may belong to any religion, caste or creed—that has nothing to do with the business of the State…Minorities,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a:t>
            </a:r>
            <a:r>
              <a:rPr lang="en-GB" sz="3600" b="1" i="1" dirty="0" smtClean="0"/>
              <a:t>creed</a:t>
            </a:r>
            <a:br>
              <a:rPr lang="en-GB" sz="3600" b="1" i="1" dirty="0" smtClean="0"/>
            </a:br>
            <a:r>
              <a:rPr lang="en-GB" sz="3600" b="1" i="1" dirty="0" smtClean="0"/>
              <a:t>- </a:t>
            </a:r>
            <a:r>
              <a:rPr lang="en-GB" b="1" dirty="0"/>
              <a:t>Muhammad Ali Jinnah</a:t>
            </a:r>
            <a:r>
              <a:rPr lang="en-GB" dirty="0"/>
              <a:t/>
            </a:r>
            <a:br>
              <a:rPr lang="en-GB" dirty="0"/>
            </a:br>
            <a:endParaRPr lang="en-GB" dirty="0"/>
          </a:p>
        </p:txBody>
      </p:sp>
      <p:pic>
        <p:nvPicPr>
          <p:cNvPr id="327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58" y="759418"/>
            <a:ext cx="2712202" cy="468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023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blogs.ucanews.com/give-us-this-day/files/2012/03/pic.php_.jpeg"/>
          <p:cNvPicPr>
            <a:picLocks noChangeAspect="1" noChangeArrowheads="1"/>
          </p:cNvPicPr>
          <p:nvPr/>
        </p:nvPicPr>
        <p:blipFill>
          <a:blip r:embed="rId2" cstate="print"/>
          <a:srcRect/>
          <a:stretch>
            <a:fillRect/>
          </a:stretch>
        </p:blipFill>
        <p:spPr bwMode="auto">
          <a:xfrm>
            <a:off x="6477001" y="3429001"/>
            <a:ext cx="3686175" cy="2876551"/>
          </a:xfrm>
          <a:prstGeom prst="rect">
            <a:avLst/>
          </a:prstGeom>
          <a:noFill/>
        </p:spPr>
      </p:pic>
      <p:pic>
        <p:nvPicPr>
          <p:cNvPr id="70660" name="Picture 4" descr="http://static.guim.co.uk/sys-images/Guardian/Pix/pictures/2011/3/2/1299062992967/Shahbaz-Bhatti-assassinat-007.jpg"/>
          <p:cNvPicPr>
            <a:picLocks noChangeAspect="1" noChangeArrowheads="1"/>
          </p:cNvPicPr>
          <p:nvPr/>
        </p:nvPicPr>
        <p:blipFill>
          <a:blip r:embed="rId3" cstate="print"/>
          <a:srcRect/>
          <a:stretch>
            <a:fillRect/>
          </a:stretch>
        </p:blipFill>
        <p:spPr bwMode="auto">
          <a:xfrm>
            <a:off x="1752600" y="1981200"/>
            <a:ext cx="4381500" cy="3505200"/>
          </a:xfrm>
          <a:prstGeom prst="rect">
            <a:avLst/>
          </a:prstGeom>
          <a:noFill/>
        </p:spPr>
      </p:pic>
      <p:sp>
        <p:nvSpPr>
          <p:cNvPr id="149505" name="Rectangle 1"/>
          <p:cNvSpPr>
            <a:spLocks noChangeArrowheads="1"/>
          </p:cNvSpPr>
          <p:nvPr/>
        </p:nvSpPr>
        <p:spPr bwMode="auto">
          <a:xfrm>
            <a:off x="2209800" y="374777"/>
            <a:ext cx="777463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smtClean="0">
                <a:latin typeface="Calibri" pitchFamily="34" charset="0"/>
                <a:ea typeface="Calibri" pitchFamily="34" charset="0"/>
                <a:cs typeface="Times New Roman" pitchFamily="18" charset="0"/>
              </a:rPr>
              <a:t>Clement </a:t>
            </a:r>
            <a:r>
              <a:rPr lang="en-GB" sz="2400" dirty="0">
                <a:latin typeface="Calibri" pitchFamily="34" charset="0"/>
                <a:ea typeface="Calibri" pitchFamily="34" charset="0"/>
                <a:cs typeface="Times New Roman" pitchFamily="18" charset="0"/>
              </a:rPr>
              <a:t>Shahbaz Bhatti </a:t>
            </a:r>
            <a:r>
              <a:rPr lang="en-GB" sz="2400" dirty="0" smtClean="0">
                <a:latin typeface="Times New Roman" pitchFamily="18" charset="0"/>
                <a:ea typeface="Calibri" pitchFamily="34" charset="0"/>
                <a:cs typeface="Times New Roman" pitchFamily="18" charset="0"/>
              </a:rPr>
              <a:t>murdered 2011 in </a:t>
            </a:r>
            <a:r>
              <a:rPr lang="en-GB" sz="2400" dirty="0">
                <a:latin typeface="Times New Roman" pitchFamily="18" charset="0"/>
                <a:ea typeface="Calibri" pitchFamily="34" charset="0"/>
                <a:cs typeface="Times New Roman" pitchFamily="18" charset="0"/>
              </a:rPr>
              <a:t>cold blood and in  in broad daylight in Pakistan</a:t>
            </a:r>
            <a:r>
              <a:rPr lang="en-GB" sz="2400" dirty="0">
                <a:latin typeface="Calibri"/>
                <a:ea typeface="Calibri" pitchFamily="34" charset="0"/>
                <a:cs typeface="Times New Roman" pitchFamily="18" charset="0"/>
              </a:rPr>
              <a:t>’</a:t>
            </a:r>
            <a:r>
              <a:rPr lang="en-GB" sz="2400" dirty="0">
                <a:latin typeface="Times New Roman" pitchFamily="18" charset="0"/>
                <a:ea typeface="Calibri" pitchFamily="34" charset="0"/>
                <a:cs typeface="Times New Roman" pitchFamily="18" charset="0"/>
              </a:rPr>
              <a:t>s capital, and still no one has been brought to justice. </a:t>
            </a:r>
            <a:endParaRPr lang="en-GB" sz="2400" dirty="0">
              <a:latin typeface="Arial" pitchFamily="34" charset="0"/>
              <a:cs typeface="Arial" pitchFamily="34" charset="0"/>
            </a:endParaRPr>
          </a:p>
        </p:txBody>
      </p:sp>
    </p:spTree>
    <p:extLst>
      <p:ext uri="{BB962C8B-B14F-4D97-AF65-F5344CB8AC3E}">
        <p14:creationId xmlns:p14="http://schemas.microsoft.com/office/powerpoint/2010/main" val="27849895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991544" y="1600200"/>
            <a:ext cx="4320480" cy="3052936"/>
          </a:xfrm>
          <a:prstGeom prst="rect">
            <a:avLst/>
          </a:prstGeom>
          <a:noFill/>
          <a:ln w="9525">
            <a:noFill/>
            <a:miter lim="800000"/>
            <a:headEnd/>
            <a:tailEnd/>
          </a:ln>
        </p:spPr>
      </p:pic>
      <p:sp>
        <p:nvSpPr>
          <p:cNvPr id="3" name="Title 2"/>
          <p:cNvSpPr>
            <a:spLocks noGrp="1"/>
          </p:cNvSpPr>
          <p:nvPr>
            <p:ph type="title"/>
          </p:nvPr>
        </p:nvSpPr>
        <p:spPr>
          <a:xfrm>
            <a:off x="1828800" y="838200"/>
            <a:ext cx="8424936" cy="591344"/>
          </a:xfrm>
        </p:spPr>
        <p:txBody>
          <a:bodyPr>
            <a:noAutofit/>
          </a:bodyPr>
          <a:lstStyle/>
          <a:p>
            <a:r>
              <a:rPr lang="en-GB" sz="2800" b="1" dirty="0" smtClean="0"/>
              <a:t>Pakistan’s </a:t>
            </a:r>
            <a:r>
              <a:rPr lang="en-GB" sz="2800" b="1" dirty="0"/>
              <a:t>murdered Minister for Minorities: Shabaz Bhatti </a:t>
            </a:r>
          </a:p>
        </p:txBody>
      </p:sp>
      <p:sp>
        <p:nvSpPr>
          <p:cNvPr id="6" name="Text Placeholder 5"/>
          <p:cNvSpPr>
            <a:spLocks noGrp="1"/>
          </p:cNvSpPr>
          <p:nvPr>
            <p:ph type="body" sz="half" idx="2"/>
          </p:nvPr>
        </p:nvSpPr>
        <p:spPr>
          <a:xfrm>
            <a:off x="1775520" y="4797152"/>
            <a:ext cx="8496944" cy="1800200"/>
          </a:xfrm>
        </p:spPr>
        <p:txBody>
          <a:bodyPr>
            <a:normAutofit/>
          </a:bodyPr>
          <a:lstStyle/>
          <a:p>
            <a:r>
              <a:rPr lang="en-GB" sz="2400" b="1" i="1" dirty="0"/>
              <a:t>Bhatti said</a:t>
            </a:r>
            <a:r>
              <a:rPr lang="en-GB" sz="2400" i="1" dirty="0"/>
              <a:t> “I want to share that I believe in Jesus Christ, who has given his own life for us. I know what is the meaning of the cross, and I am following the cross, and I am ready to die for a cause.”</a:t>
            </a:r>
            <a:endParaRPr lang="en-GB" sz="2400" dirty="0"/>
          </a:p>
        </p:txBody>
      </p:sp>
      <p:pic>
        <p:nvPicPr>
          <p:cNvPr id="56323" name="Picture 3"/>
          <p:cNvPicPr>
            <a:picLocks noChangeAspect="1" noChangeArrowheads="1"/>
          </p:cNvPicPr>
          <p:nvPr/>
        </p:nvPicPr>
        <p:blipFill>
          <a:blip r:embed="rId3" cstate="print"/>
          <a:srcRect/>
          <a:stretch>
            <a:fillRect/>
          </a:stretch>
        </p:blipFill>
        <p:spPr bwMode="auto">
          <a:xfrm>
            <a:off x="6528048" y="1600200"/>
            <a:ext cx="3240360" cy="3071812"/>
          </a:xfrm>
          <a:prstGeom prst="rect">
            <a:avLst/>
          </a:prstGeom>
          <a:noFill/>
          <a:ln w="9525">
            <a:noFill/>
            <a:miter lim="800000"/>
            <a:headEnd/>
            <a:tailEnd/>
          </a:ln>
        </p:spPr>
      </p:pic>
    </p:spTree>
    <p:extLst>
      <p:ext uri="{BB962C8B-B14F-4D97-AF65-F5344CB8AC3E}">
        <p14:creationId xmlns:p14="http://schemas.microsoft.com/office/powerpoint/2010/main" val="240805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
            <a:ext cx="8686800" cy="1143000"/>
          </a:xfrm>
        </p:spPr>
        <p:txBody>
          <a:bodyPr>
            <a:noAutofit/>
          </a:bodyPr>
          <a:lstStyle/>
          <a:p>
            <a:r>
              <a:rPr lang="en-GB" sz="2400" dirty="0"/>
              <a:t>Bhatti’s last breaths were uttered in defence of Asia Bibi, the illiterate Christian mother of five, jailed in 1999, for alleged blasphemy against Islam, and sentenced to death. </a:t>
            </a:r>
          </a:p>
        </p:txBody>
      </p:sp>
      <p:pic>
        <p:nvPicPr>
          <p:cNvPr id="153602" name="Picture 2" descr="C:\Users\ALTOND\Pictures\Asia Bibni2.jpg"/>
          <p:cNvPicPr>
            <a:picLocks noChangeAspect="1" noChangeArrowheads="1"/>
          </p:cNvPicPr>
          <p:nvPr/>
        </p:nvPicPr>
        <p:blipFill>
          <a:blip r:embed="rId2" cstate="print"/>
          <a:srcRect/>
          <a:stretch>
            <a:fillRect/>
          </a:stretch>
        </p:blipFill>
        <p:spPr bwMode="auto">
          <a:xfrm>
            <a:off x="1981200" y="1417320"/>
            <a:ext cx="3240360" cy="4163310"/>
          </a:xfrm>
          <a:prstGeom prst="rect">
            <a:avLst/>
          </a:prstGeom>
          <a:noFill/>
        </p:spPr>
      </p:pic>
      <p:pic>
        <p:nvPicPr>
          <p:cNvPr id="153603" name="Picture 3" descr="C:\Users\ALTOND\Pictures\Asia Bibi.jpg"/>
          <p:cNvPicPr>
            <a:picLocks noChangeAspect="1" noChangeArrowheads="1"/>
          </p:cNvPicPr>
          <p:nvPr/>
        </p:nvPicPr>
        <p:blipFill>
          <a:blip r:embed="rId3" cstate="print"/>
          <a:srcRect/>
          <a:stretch>
            <a:fillRect/>
          </a:stretch>
        </p:blipFill>
        <p:spPr bwMode="auto">
          <a:xfrm>
            <a:off x="6059520" y="1417320"/>
            <a:ext cx="4032448" cy="4163310"/>
          </a:xfrm>
          <a:prstGeom prst="rect">
            <a:avLst/>
          </a:prstGeom>
          <a:noFill/>
        </p:spPr>
      </p:pic>
    </p:spTree>
    <p:extLst>
      <p:ext uri="{BB962C8B-B14F-4D97-AF65-F5344CB8AC3E}">
        <p14:creationId xmlns:p14="http://schemas.microsoft.com/office/powerpoint/2010/main" val="21065298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2016 Report launched in </a:t>
            </a:r>
            <a:r>
              <a:rPr lang="en-GB" b="1" dirty="0"/>
              <a:t>Parliament which catalogues the systematic campaign targeting Pakistan’s religious minorities</a:t>
            </a:r>
            <a:endParaRPr lang="en-GB" dirty="0"/>
          </a:p>
        </p:txBody>
      </p:sp>
      <p:pic>
        <p:nvPicPr>
          <p:cNvPr id="33794" name="Picture 2" descr="Faith-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753" y="1456452"/>
            <a:ext cx="4519047" cy="3941307"/>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stop-killing-christians-in-pakis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9251"/>
            <a:ext cx="5257800" cy="3338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5397759"/>
            <a:ext cx="11353800" cy="923330"/>
          </a:xfrm>
          <a:prstGeom prst="rect">
            <a:avLst/>
          </a:prstGeom>
        </p:spPr>
        <p:txBody>
          <a:bodyPr wrap="square">
            <a:spAutoFit/>
          </a:bodyPr>
          <a:lstStyle/>
          <a:p>
            <a:r>
              <a:rPr lang="en-GB" dirty="0">
                <a:hlinkClick r:id="rId4"/>
              </a:rPr>
              <a:t>https://davidalton.net/2016/03/28/carnage-in-lahore-pakistan-and-uk-governments-failure-to-challenge-persecution-or-the-culture-of-impunity-links-to-previous-posts-about-pakistans-christians-shahbaz-bhatti-asia-bibbi-and-the</a:t>
            </a:r>
            <a:r>
              <a:rPr lang="en-GB" dirty="0" smtClean="0">
                <a:hlinkClick r:id="rId4"/>
              </a:rPr>
              <a:t>/</a:t>
            </a:r>
            <a:endParaRPr lang="en-GB" dirty="0" smtClean="0"/>
          </a:p>
          <a:p>
            <a:endParaRPr lang="en-GB" dirty="0"/>
          </a:p>
        </p:txBody>
      </p:sp>
    </p:spTree>
    <p:extLst>
      <p:ext uri="{BB962C8B-B14F-4D97-AF65-F5344CB8AC3E}">
        <p14:creationId xmlns:p14="http://schemas.microsoft.com/office/powerpoint/2010/main" val="2931133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67" y="185979"/>
            <a:ext cx="10515600" cy="2123267"/>
          </a:xfrm>
        </p:spPr>
        <p:txBody>
          <a:bodyPr>
            <a:normAutofit/>
          </a:bodyPr>
          <a:lstStyle/>
          <a:p>
            <a:r>
              <a:rPr lang="en-GB" sz="2800" b="1" dirty="0"/>
              <a:t>At the height of the famine, in 1847, no fewer than 1,280, mainly Irish, people died in </a:t>
            </a:r>
            <a:r>
              <a:rPr lang="en-GB" sz="2800" b="1" dirty="0" smtClean="0"/>
              <a:t>Liverpool. </a:t>
            </a:r>
            <a:r>
              <a:rPr lang="en-GB" sz="2800" b="1" dirty="0"/>
              <a:t>There were 20,000 street </a:t>
            </a:r>
            <a:r>
              <a:rPr lang="en-GB" sz="2800" b="1" dirty="0" smtClean="0"/>
              <a:t>children.</a:t>
            </a:r>
            <a:r>
              <a:rPr lang="en-GB" sz="2800" b="1" dirty="0"/>
              <a:t> </a:t>
            </a:r>
            <a:r>
              <a:rPr lang="en-GB" sz="2800" b="1" dirty="0" err="1"/>
              <a:t>Dr.</a:t>
            </a:r>
            <a:r>
              <a:rPr lang="en-GB" sz="2800" b="1" dirty="0"/>
              <a:t> Duncan, the City’s pioneering public health officer estimated that some 100,000 people were living in abject conditions </a:t>
            </a:r>
            <a:endParaRPr lang="en-GB" sz="2800" dirty="0"/>
          </a:p>
        </p:txBody>
      </p:sp>
      <p:pic>
        <p:nvPicPr>
          <p:cNvPr id="6146" name="Picture 2" descr="http://i3.liverpoolecho.co.uk/incoming/article5676915.ece/ALTERNATES/s615/Dunc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470" y="2681206"/>
            <a:ext cx="585787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scottiepress.org/sr2003/eplace18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476" y="3099015"/>
            <a:ext cx="3810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986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Pakistani Christians kept like caged animals </a:t>
            </a:r>
            <a:endParaRPr lang="en-GB" dirty="0"/>
          </a:p>
        </p:txBody>
      </p:sp>
      <p:pic>
        <p:nvPicPr>
          <p:cNvPr id="6146" name="Picture 2" descr="https://lordalton.files.wordpress.com/2015/09/thai-jail-fac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313" y="1847850"/>
            <a:ext cx="8943975"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00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Taking evidence from persecuted Pakistani Christians who have escaped</a:t>
            </a:r>
            <a:endParaRPr lang="en-GB" dirty="0"/>
          </a:p>
        </p:txBody>
      </p:sp>
      <p:pic>
        <p:nvPicPr>
          <p:cNvPr id="5122" name="Picture 2" descr="https://www.premier.org.uk/var/ezdemo_site/storage/images/media/images/premier-news-images/christian/lord-david-alton-petition-thailand/16595390-1-eng-GB/Lord-David-Alton-petition-Thailand_gallery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3887"/>
            <a:ext cx="3071648" cy="4259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ordalton.files.wordpress.com/2015/09/11998068_451106161740593_120468716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588" y="2203887"/>
            <a:ext cx="3106081" cy="32855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ordalton.files.wordpress.com/2015/09/11997055_451106131740596_4006226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408" y="2203887"/>
            <a:ext cx="3802392" cy="425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6706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More </a:t>
            </a:r>
            <a:r>
              <a:rPr lang="en-GB" b="1" dirty="0"/>
              <a:t>than £1 billion of British aid, given over the past two </a:t>
            </a:r>
            <a:r>
              <a:rPr lang="en-GB" b="1" dirty="0" smtClean="0"/>
              <a:t>years to </a:t>
            </a:r>
            <a:r>
              <a:rPr lang="en-GB" b="1" dirty="0" smtClean="0"/>
              <a:t>Pakistan: “it’s not persecution” – British Government</a:t>
            </a:r>
            <a:endParaRPr lang="en-GB" dirty="0"/>
          </a:p>
        </p:txBody>
      </p:sp>
      <p:pic>
        <p:nvPicPr>
          <p:cNvPr id="34818" name="Picture 2" descr="http://i1.tribune.com.pk/wp-content/uploads/2015/03/christ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462" y="2055463"/>
            <a:ext cx="59531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86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Easter in Lahore: More than 70 dead</a:t>
            </a:r>
            <a:endParaRPr lang="en-GB" dirty="0"/>
          </a:p>
        </p:txBody>
      </p:sp>
      <p:pic>
        <p:nvPicPr>
          <p:cNvPr id="7170" name="Picture 2" descr="https://d284gedng9vuu0.cloudfront.net/article_media/2016/03/lahore-easterattack-d45e9b2b.jpg.885x497_q90_box-0,294,5190,3210_crop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17" y="2124075"/>
            <a:ext cx="4195708" cy="47339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rotesters took to the streets in cities across Pakistan following the church bomb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629" y="2124074"/>
            <a:ext cx="3848866" cy="25634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otests, such as this one in Lahore, sprang up in cities across Pakistan. Some of them caused traffic problems. One woman died when her car crashed while following a detour aound a pro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495" y="2124074"/>
            <a:ext cx="3048000" cy="256343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timedotcom.files.wordpress.com/2016/03/lahore-pakistan-easter-bombing-5.jpg?quality=75&amp;strip=color&amp;w=8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629" y="4687509"/>
            <a:ext cx="6896865" cy="193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47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Armenian genocide claimed </a:t>
            </a:r>
            <a:r>
              <a:rPr lang="en-GB" dirty="0"/>
              <a:t>between 800,000 and 1.5 million Armenian, Greek Orthodox and Assyrian Christians lost their lives. </a:t>
            </a:r>
          </a:p>
        </p:txBody>
      </p:sp>
      <p:pic>
        <p:nvPicPr>
          <p:cNvPr id="53250" name="Picture 2" descr="http://i.dailymail.co.uk/i/pix/2015/04/17/23/27AF04CF00000578-0-image-a-38_1429310292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788608"/>
            <a:ext cx="4178001" cy="3481257"/>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ttps://greatpenformances.files.wordpress.com/2015/06/armenian-genocide.jpg?w=500&amp;h=3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335" y="2788608"/>
            <a:ext cx="4351421" cy="3481257"/>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http://ecx.images-amazon.com/images/I/51BJE6X2DC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6756" y="2788608"/>
            <a:ext cx="2487261" cy="348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3976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410598" cy="1320800"/>
          </a:xfrm>
        </p:spPr>
        <p:txBody>
          <a:bodyPr>
            <a:normAutofit fontScale="90000"/>
          </a:bodyPr>
          <a:lstStyle/>
          <a:p>
            <a:r>
              <a:rPr lang="en-GB" dirty="0"/>
              <a:t>In Iraq and Syria, the Christian </a:t>
            </a:r>
            <a:r>
              <a:rPr lang="en-GB" dirty="0" smtClean="0"/>
              <a:t>and Yazidi populations have </a:t>
            </a:r>
            <a:r>
              <a:rPr lang="en-GB" dirty="0"/>
              <a:t>been devastated. </a:t>
            </a:r>
          </a:p>
        </p:txBody>
      </p:sp>
      <p:pic>
        <p:nvPicPr>
          <p:cNvPr id="58370" name="Picture 2" descr="https://bfscadotcom.files.wordpress.com/2015/03/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404167"/>
            <a:ext cx="47625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http://i2.cdn.turner.com/cnnnext/dam/assets/151005111656-freedom-project-yazidi-slaves-orig-animation-00001030-large-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705" y="4099239"/>
            <a:ext cx="43815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https://encrypted-tbn2.gstatic.com/images?q=tbn:ANd9GcQCqo6ApOrhN0YMUOv50ZER37OZhcLuze5gc3Bu8JBf7UfK2q67w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457" y="1099242"/>
            <a:ext cx="3144748"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07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Times Report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914" y="375416"/>
            <a:ext cx="5893886" cy="5137150"/>
          </a:xfrm>
          <a:prstGeom prst="rect">
            <a:avLst/>
          </a:prstGeom>
        </p:spPr>
      </p:pic>
      <p:pic>
        <p:nvPicPr>
          <p:cNvPr id="8194" name="Picture 2" descr="https://media.almasdarnews.com/wp-content/uploads/2016/06/image1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914" y="3972911"/>
            <a:ext cx="5893886" cy="25152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backtojerusalem.com/home/wp-content/uploads/2016/02/SlaveGirl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26" y="1690688"/>
            <a:ext cx="4773202"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213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Orlando June 2016</a:t>
            </a:r>
            <a:endParaRPr lang="en-GB" dirty="0"/>
          </a:p>
        </p:txBody>
      </p:sp>
      <p:pic>
        <p:nvPicPr>
          <p:cNvPr id="9218" name="Picture 2" descr="http://www.trbimg.com/img-57607867/turbine/la-me-ln-pastor-praises-orlando-killings-video-sermon-20160614-sn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6445469" cy="49815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newsweekme.com/wp-content/uploads/2016/06/RTX2FUW9-780x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510" y="3122216"/>
            <a:ext cx="4116662" cy="231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139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Aleppo: the killing continues </a:t>
            </a:r>
            <a:endParaRPr lang="en-GB" dirty="0"/>
          </a:p>
        </p:txBody>
      </p:sp>
      <p:pic>
        <p:nvPicPr>
          <p:cNvPr id="10242" name="Picture 2" descr="http://www.sott.net/image/s15/317560/full/aleppoisbu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813" y="2143368"/>
            <a:ext cx="6717315" cy="377165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mages.christianpost.com/full/84557/syrian-refug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43368"/>
            <a:ext cx="3544613" cy="364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95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Genocide Bill</a:t>
            </a:r>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2577238674"/>
              </p:ext>
            </p:extLst>
          </p:nvPr>
        </p:nvGraphicFramePr>
        <p:xfrm>
          <a:off x="5137204" y="775658"/>
          <a:ext cx="5520285" cy="6082342"/>
        </p:xfrm>
        <a:graphic>
          <a:graphicData uri="http://schemas.openxmlformats.org/presentationml/2006/ole">
            <mc:AlternateContent xmlns:mc="http://schemas.openxmlformats.org/markup-compatibility/2006">
              <mc:Choice xmlns:v="urn:schemas-microsoft-com:vml" Requires="v">
                <p:oleObj spid="_x0000_s11269" name="Acrobat Document" r:id="rId3" imgW="5667139" imgH="8019997" progId="AcroExch.Document.11">
                  <p:embed/>
                </p:oleObj>
              </mc:Choice>
              <mc:Fallback>
                <p:oleObj name="Acrobat Document" r:id="rId3" imgW="5667139" imgH="8019997" progId="AcroExch.Document.11">
                  <p:embed/>
                  <p:pic>
                    <p:nvPicPr>
                      <p:cNvPr id="0" name=""/>
                      <p:cNvPicPr/>
                      <p:nvPr/>
                    </p:nvPicPr>
                    <p:blipFill>
                      <a:blip r:embed="rId4"/>
                      <a:stretch>
                        <a:fillRect/>
                      </a:stretch>
                    </p:blipFill>
                    <p:spPr>
                      <a:xfrm>
                        <a:off x="5137204" y="775658"/>
                        <a:ext cx="5520285" cy="6082342"/>
                      </a:xfrm>
                      <a:prstGeom prst="rect">
                        <a:avLst/>
                      </a:prstGeom>
                    </p:spPr>
                  </p:pic>
                </p:oleObj>
              </mc:Fallback>
            </mc:AlternateContent>
          </a:graphicData>
        </a:graphic>
      </p:graphicFrame>
    </p:spTree>
    <p:extLst>
      <p:ext uri="{BB962C8B-B14F-4D97-AF65-F5344CB8AC3E}">
        <p14:creationId xmlns:p14="http://schemas.microsoft.com/office/powerpoint/2010/main" val="2800663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In the </a:t>
            </a:r>
            <a:r>
              <a:rPr lang="en-GB" b="1" dirty="0" smtClean="0"/>
              <a:t>parish </a:t>
            </a:r>
            <a:r>
              <a:rPr lang="en-GB" b="1" dirty="0"/>
              <a:t>of St. Mary’s in one week there were 166 burials of Irish Catholics; 105 of them were children. </a:t>
            </a:r>
            <a:endParaRPr lang="en-GB" dirty="0"/>
          </a:p>
        </p:txBody>
      </p:sp>
      <p:pic>
        <p:nvPicPr>
          <p:cNvPr id="7170" name="Picture 2" descr="http://scopeni.nicva.org/sites/default/files/styles/scope_article/public/d7content/article-images/famcofnshp_1.jpg?itok=2d3SbD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812" y="1690688"/>
            <a:ext cx="6391275"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63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t>We have won votes in the House of Commons, the American congress, the European Parliament and the Australian House of Representatives but still our government lamentably fail to name these events for what they are</a:t>
            </a:r>
            <a:endParaRPr lang="en-GB" sz="2800" dirty="0"/>
          </a:p>
        </p:txBody>
      </p:sp>
      <p:pic>
        <p:nvPicPr>
          <p:cNvPr id="35842" name="Picture 2" descr="http://cdn.christianitydaily.com/data/images/full/4953/islamic-state.jpg?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482" y="2100475"/>
            <a:ext cx="5715000" cy="4300323"/>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s://lordalton.files.wordpress.com/2015/12/scan00111.jpg?w=6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79" y="2100475"/>
            <a:ext cx="2034303" cy="4300323"/>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lordalton.files.wordpress.com/2015/09/christian-genocide.jpg?w=6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482" y="2216258"/>
            <a:ext cx="3581400" cy="418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647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the protests?</a:t>
            </a:r>
            <a:endParaRPr lang="en-GB" dirty="0"/>
          </a:p>
        </p:txBody>
      </p:sp>
      <p:sp>
        <p:nvSpPr>
          <p:cNvPr id="3" name="Rectangle 2"/>
          <p:cNvSpPr/>
          <p:nvPr/>
        </p:nvSpPr>
        <p:spPr>
          <a:xfrm>
            <a:off x="2806262" y="2112579"/>
            <a:ext cx="8954814" cy="4247317"/>
          </a:xfrm>
          <a:prstGeom prst="rect">
            <a:avLst/>
          </a:prstGeom>
        </p:spPr>
        <p:txBody>
          <a:bodyPr wrap="square">
            <a:spAutoFit/>
          </a:bodyPr>
          <a:lstStyle/>
          <a:p>
            <a:pPr>
              <a:spcAft>
                <a:spcPts val="0"/>
              </a:spcAft>
            </a:pPr>
            <a:r>
              <a:rPr lang="en-GB" sz="2800" b="1" dirty="0">
                <a:latin typeface="Times New Roman" panose="02020603050405020304" pitchFamily="18" charset="0"/>
                <a:ea typeface="Calibri" panose="020F0502020204030204" pitchFamily="34" charset="0"/>
              </a:rPr>
              <a:t>Nina Shea, an International Human Rights Lawyer, says:- </a:t>
            </a:r>
            <a:r>
              <a:rPr lang="en-GB" sz="2800" b="1" i="1" dirty="0">
                <a:latin typeface="Times New Roman" panose="02020603050405020304" pitchFamily="18" charset="0"/>
                <a:ea typeface="Calibri" panose="020F0502020204030204" pitchFamily="34" charset="0"/>
              </a:rPr>
              <a:t>“Our churches, at the local level, which have been largely silent up till now, must now actively engage for this campaign to succeed. Where are the widespread demonstrations? Where are letters by their thousands to political leaders to do more?  Where are the spontaneous grassroots campaigns?  I don't see them…If just 1% of Christians were outraged and mobilized we would see political action across the board."</a:t>
            </a:r>
            <a:endParaRPr lang="en-GB" sz="2800" dirty="0">
              <a:latin typeface="Times New Roman" panose="02020603050405020304" pitchFamily="18" charset="0"/>
              <a:ea typeface="Calibri" panose="020F0502020204030204" pitchFamily="34" charset="0"/>
            </a:endParaRPr>
          </a:p>
          <a:p>
            <a:pPr>
              <a:spcAft>
                <a:spcPts val="0"/>
              </a:spcAft>
            </a:pPr>
            <a:r>
              <a:rPr lang="en-GB" b="1" dirty="0">
                <a:latin typeface="Times New Roman" panose="02020603050405020304" pitchFamily="18" charset="0"/>
                <a:ea typeface="Calibri" panose="020F0502020204030204" pitchFamily="34" charset="0"/>
              </a:rPr>
              <a:t> </a:t>
            </a:r>
            <a:endParaRPr lang="en-GB" sz="1100" dirty="0">
              <a:effectLst/>
              <a:latin typeface="Times New Roman" panose="02020603050405020304" pitchFamily="18" charset="0"/>
              <a:ea typeface="Calibri" panose="020F0502020204030204" pitchFamily="34" charset="0"/>
            </a:endParaRPr>
          </a:p>
        </p:txBody>
      </p:sp>
      <p:pic>
        <p:nvPicPr>
          <p:cNvPr id="12290" name="Picture 2" descr="http://blog.acton.org/wp-content/uploads/2010/04/shea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28" y="2112579"/>
            <a:ext cx="1905000"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4179924" y="1829477"/>
            <a:ext cx="2592288" cy="4464496"/>
          </a:xfrm>
          <a:prstGeom prst="rect">
            <a:avLst/>
          </a:prstGeom>
          <a:noFill/>
          <a:ln w="9525">
            <a:noFill/>
            <a:miter lim="800000"/>
            <a:headEnd/>
            <a:tailEnd/>
          </a:ln>
        </p:spPr>
      </p:pic>
      <p:pic>
        <p:nvPicPr>
          <p:cNvPr id="52227" name="Picture 3" descr="C:\Users\ALTOND\Desktop\Archive\2002 With Karen Refugee, Stephen Dun, giving evidence to a Congressional hearing in Washington about burmese genocide against the Karen -64.jpg"/>
          <p:cNvPicPr>
            <a:picLocks noChangeAspect="1" noChangeArrowheads="1"/>
          </p:cNvPicPr>
          <p:nvPr/>
        </p:nvPicPr>
        <p:blipFill>
          <a:blip r:embed="rId3" cstate="print"/>
          <a:srcRect/>
          <a:stretch>
            <a:fillRect/>
          </a:stretch>
        </p:blipFill>
        <p:spPr bwMode="auto">
          <a:xfrm>
            <a:off x="838200" y="1844824"/>
            <a:ext cx="3147816" cy="4392488"/>
          </a:xfrm>
          <a:prstGeom prst="rect">
            <a:avLst/>
          </a:prstGeom>
          <a:noFill/>
        </p:spPr>
      </p:pic>
      <p:sp>
        <p:nvSpPr>
          <p:cNvPr id="4" name="Title 3"/>
          <p:cNvSpPr>
            <a:spLocks noGrp="1"/>
          </p:cNvSpPr>
          <p:nvPr>
            <p:ph type="title"/>
          </p:nvPr>
        </p:nvSpPr>
        <p:spPr/>
        <p:txBody>
          <a:bodyPr>
            <a:noAutofit/>
          </a:bodyPr>
          <a:lstStyle/>
          <a:p>
            <a:r>
              <a:rPr lang="en-GB" sz="3200" b="1" dirty="0" smtClean="0"/>
              <a:t>With Daw </a:t>
            </a:r>
            <a:r>
              <a:rPr lang="en-GB" sz="3200" b="1" dirty="0"/>
              <a:t>Aung San </a:t>
            </a:r>
            <a:r>
              <a:rPr lang="en-GB" sz="3200" b="1" dirty="0" smtClean="0"/>
              <a:t>Suu Kyi in Burma and giving evidence about the persecution of </a:t>
            </a:r>
            <a:r>
              <a:rPr lang="en-GB" sz="3200" b="1" dirty="0" smtClean="0"/>
              <a:t> ethnic minorities including Muslim </a:t>
            </a:r>
            <a:r>
              <a:rPr lang="en-GB" sz="3200" b="1" dirty="0" err="1" smtClean="0"/>
              <a:t>Rohingya</a:t>
            </a:r>
            <a:endParaRPr lang="en-GB" sz="3200" dirty="0"/>
          </a:p>
        </p:txBody>
      </p:sp>
      <p:pic>
        <p:nvPicPr>
          <p:cNvPr id="11266" name="Picture 2" descr="http://lordalton.files.wordpress.com/2013/04/002.jpg"/>
          <p:cNvPicPr>
            <a:picLocks noChangeAspect="1" noChangeArrowheads="1"/>
          </p:cNvPicPr>
          <p:nvPr/>
        </p:nvPicPr>
        <p:blipFill>
          <a:blip r:embed="rId4" cstate="print"/>
          <a:srcRect/>
          <a:stretch>
            <a:fillRect/>
          </a:stretch>
        </p:blipFill>
        <p:spPr bwMode="auto">
          <a:xfrm>
            <a:off x="6966120" y="1861052"/>
            <a:ext cx="3510734" cy="4432921"/>
          </a:xfrm>
          <a:prstGeom prst="rect">
            <a:avLst/>
          </a:prstGeom>
          <a:noFill/>
        </p:spPr>
      </p:pic>
    </p:spTree>
    <p:extLst>
      <p:ext uri="{BB962C8B-B14F-4D97-AF65-F5344CB8AC3E}">
        <p14:creationId xmlns:p14="http://schemas.microsoft.com/office/powerpoint/2010/main" val="35756909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the-american-catholic.com/wp-content/uploads/2015/10/pic_giant_020515_SM_Cosma-Shi-Enxi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1928840"/>
            <a:ext cx="6175375" cy="360454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voiceofthepersecuted.files.wordpress.com/2013/06/praying-for_saeedabed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53" y="1928840"/>
            <a:ext cx="5372100" cy="36045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57053" y="365125"/>
            <a:ext cx="10996747" cy="1325563"/>
          </a:xfrm>
        </p:spPr>
        <p:txBody>
          <a:bodyPr/>
          <a:lstStyle/>
          <a:p>
            <a:r>
              <a:rPr lang="en-GB" b="1" dirty="0"/>
              <a:t>Saeed </a:t>
            </a:r>
            <a:r>
              <a:rPr lang="en-GB" b="1" dirty="0" err="1" smtClean="0"/>
              <a:t>Abedini</a:t>
            </a:r>
            <a:r>
              <a:rPr lang="en-GB" b="1" dirty="0" smtClean="0"/>
              <a:t> and </a:t>
            </a:r>
            <a:r>
              <a:rPr lang="en-GB" b="1" dirty="0"/>
              <a:t>Bishop </a:t>
            </a:r>
            <a:r>
              <a:rPr lang="en-GB" b="1" dirty="0" err="1"/>
              <a:t>Cosmas</a:t>
            </a:r>
            <a:r>
              <a:rPr lang="en-GB" b="1" dirty="0"/>
              <a:t> Shi </a:t>
            </a:r>
            <a:r>
              <a:rPr lang="en-GB" b="1" dirty="0" err="1"/>
              <a:t>Enxiang</a:t>
            </a:r>
            <a:endParaRPr lang="en-GB" dirty="0"/>
          </a:p>
        </p:txBody>
      </p:sp>
    </p:spTree>
    <p:extLst>
      <p:ext uri="{BB962C8B-B14F-4D97-AF65-F5344CB8AC3E}">
        <p14:creationId xmlns:p14="http://schemas.microsoft.com/office/powerpoint/2010/main" val="12106418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smtClean="0"/>
              <a:t>Forgive </a:t>
            </a:r>
            <a:r>
              <a:rPr lang="en-GB" b="1" i="1" dirty="0"/>
              <a:t>but remember</a:t>
            </a:r>
            <a:r>
              <a:rPr lang="en-GB" b="1" dirty="0"/>
              <a:t>.</a:t>
            </a:r>
            <a:r>
              <a:rPr lang="en-GB" dirty="0"/>
              <a:t/>
            </a:r>
            <a:br>
              <a:rPr lang="en-GB" dirty="0"/>
            </a:br>
            <a:endParaRPr lang="en-GB" dirty="0"/>
          </a:p>
        </p:txBody>
      </p:sp>
      <p:pic>
        <p:nvPicPr>
          <p:cNvPr id="3" name="Picture 2" descr="https://pbs.twimg.com/media/CNCq6QlVAAAP4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90" y="2727897"/>
            <a:ext cx="5145437" cy="3562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LTOND\Pictures\Armenians hung.jpg"/>
          <p:cNvPicPr>
            <a:picLocks noChangeAspect="1" noChangeArrowheads="1"/>
          </p:cNvPicPr>
          <p:nvPr/>
        </p:nvPicPr>
        <p:blipFill>
          <a:blip r:embed="rId3" cstate="print"/>
          <a:srcRect/>
          <a:stretch>
            <a:fillRect/>
          </a:stretch>
        </p:blipFill>
        <p:spPr bwMode="auto">
          <a:xfrm>
            <a:off x="838200" y="1136394"/>
            <a:ext cx="5562229" cy="1588239"/>
          </a:xfrm>
          <a:prstGeom prst="rect">
            <a:avLst/>
          </a:prstGeom>
          <a:noFill/>
        </p:spPr>
      </p:pic>
      <p:pic>
        <p:nvPicPr>
          <p:cNvPr id="6" name="Picture 4" descr="https://lordalton.files.wordpress.com/2015/07/hitler-and-armenian-genoc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636" y="1136394"/>
            <a:ext cx="4576591" cy="515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112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178172"/>
          </a:xfrm>
        </p:spPr>
        <p:txBody>
          <a:bodyPr>
            <a:normAutofit fontScale="90000"/>
          </a:bodyPr>
          <a:lstStyle/>
          <a:p>
            <a:pPr fontAlgn="base"/>
            <a:r>
              <a:rPr lang="en-GB" dirty="0" smtClean="0"/>
              <a:t>Never </a:t>
            </a:r>
            <a:r>
              <a:rPr lang="en-GB" dirty="0"/>
              <a:t>forget that the four great murderers of the 20</a:t>
            </a:r>
            <a:r>
              <a:rPr lang="en-GB" baseline="30000" dirty="0"/>
              <a:t>th </a:t>
            </a:r>
            <a:r>
              <a:rPr lang="en-GB" dirty="0"/>
              <a:t>century—Mao, Stalin, Hitler and Pol Pot—were united by their hatred of religious faith. </a:t>
            </a:r>
            <a:br>
              <a:rPr lang="en-GB" dirty="0"/>
            </a:br>
            <a:r>
              <a:rPr lang="en-GB" dirty="0"/>
              <a:t> </a:t>
            </a:r>
            <a:br>
              <a:rPr lang="en-GB" dirty="0"/>
            </a:br>
            <a:endParaRPr lang="en-GB" dirty="0"/>
          </a:p>
        </p:txBody>
      </p:sp>
      <p:pic>
        <p:nvPicPr>
          <p:cNvPr id="48130" name="Picture 2" descr="http://ecx.images-amazon.com/images/I/51wYCTpV3BL._SX33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541690"/>
            <a:ext cx="1769652" cy="247918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m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8134" name="Picture 6" descr="http://cdn2.gbtimes.com/cdn/farfuture/_wd9--x3uYv9831RFjds87TT81inDh78UK9uXnzcqVs/mtime:1387240108/sites/default/files/styles/1280_wide/public/2012/04/10/mao-communist-snake.jpg?itok=tHO48FJ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986" y="3541690"/>
            <a:ext cx="3911048" cy="2479183"/>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s1.thingpic.com/images/71/kEpNMYUmh8KctpjLifBftPbu.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034" y="3543297"/>
            <a:ext cx="1828800" cy="2472133"/>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s://encrypted-tbn2.gstatic.com/images?q=tbn:ANd9GcRtxPYdIhViv7zLO0mUKuYO81qfVp0hbJQ439MgBbBnC7c2351F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347" y="3541691"/>
            <a:ext cx="1943100" cy="2473740"/>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https://encrypted-tbn2.gstatic.com/images?q=tbn:ANd9GcS9_o9ZlbutX6L6JCq9FiT35g66HW662ORurDLzjVqcgPgfWP3C5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6960" y="3541691"/>
            <a:ext cx="1704975" cy="247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466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bloodiest century in human history with the loss of 100 million lives.</a:t>
            </a:r>
          </a:p>
        </p:txBody>
      </p:sp>
      <p:pic>
        <p:nvPicPr>
          <p:cNvPr id="23554" name="Picture 2" descr="https://korifaeusmagazine.files.wordpress.com/2014/07/ebensee_concentration_camp_prisoners_1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99" y="2162053"/>
            <a:ext cx="5240310" cy="384682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thegulag.org/sites/default/files/images/anne-gula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573" y="2141849"/>
            <a:ext cx="3373236" cy="3846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patriceayme.files.wordpress.com/2015/04/crucified-armenian-wo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96" y="2162053"/>
            <a:ext cx="2328892" cy="384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6194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encrypted-tbn0.gstatic.com/images?q=tbn:ANd9GcR_wGKz8IMoBScXrqp03_IA6p17cVebbjkp9S_HmHo37bA1fevf"/>
          <p:cNvPicPr>
            <a:picLocks noChangeAspect="1" noChangeArrowheads="1"/>
          </p:cNvPicPr>
          <p:nvPr/>
        </p:nvPicPr>
        <p:blipFill>
          <a:blip r:embed="rId2" cstate="print"/>
          <a:srcRect/>
          <a:stretch>
            <a:fillRect/>
          </a:stretch>
        </p:blipFill>
        <p:spPr bwMode="auto">
          <a:xfrm>
            <a:off x="872809" y="657168"/>
            <a:ext cx="6912768" cy="5181600"/>
          </a:xfrm>
          <a:prstGeom prst="rect">
            <a:avLst/>
          </a:prstGeom>
          <a:noFill/>
        </p:spPr>
      </p:pic>
      <p:pic>
        <p:nvPicPr>
          <p:cNvPr id="3" name="Picture 2" descr="http://ecx.images-amazon.com/images/I/51Ro9OK-ZHL.jpg"/>
          <p:cNvPicPr>
            <a:picLocks noChangeAspect="1" noChangeArrowheads="1"/>
          </p:cNvPicPr>
          <p:nvPr/>
        </p:nvPicPr>
        <p:blipFill>
          <a:blip r:embed="rId3" cstate="print"/>
          <a:srcRect/>
          <a:stretch>
            <a:fillRect/>
          </a:stretch>
        </p:blipFill>
        <p:spPr bwMode="auto">
          <a:xfrm>
            <a:off x="7785577" y="657168"/>
            <a:ext cx="3915643" cy="5181600"/>
          </a:xfrm>
          <a:prstGeom prst="rect">
            <a:avLst/>
          </a:prstGeom>
          <a:noFill/>
        </p:spPr>
      </p:pic>
    </p:spTree>
    <p:extLst>
      <p:ext uri="{BB962C8B-B14F-4D97-AF65-F5344CB8AC3E}">
        <p14:creationId xmlns:p14="http://schemas.microsoft.com/office/powerpoint/2010/main" val="1662564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GB" dirty="0" smtClean="0">
                <a:solidFill>
                  <a:schemeClr val="bg1"/>
                </a:solidFill>
              </a:rPr>
              <a:t>Jeon Young-Ok’s Evidence</a:t>
            </a:r>
          </a:p>
        </p:txBody>
      </p:sp>
      <p:pic>
        <p:nvPicPr>
          <p:cNvPr id="51203" name="Picture 4"/>
          <p:cNvPicPr>
            <a:picLocks noChangeAspect="1" noChangeArrowheads="1"/>
          </p:cNvPicPr>
          <p:nvPr/>
        </p:nvPicPr>
        <p:blipFill>
          <a:blip r:embed="rId2" cstate="print"/>
          <a:srcRect/>
          <a:stretch>
            <a:fillRect/>
          </a:stretch>
        </p:blipFill>
        <p:spPr bwMode="auto">
          <a:xfrm>
            <a:off x="1141707" y="2935091"/>
            <a:ext cx="4391187" cy="3326224"/>
          </a:xfrm>
          <a:prstGeom prst="rect">
            <a:avLst/>
          </a:prstGeom>
          <a:noFill/>
          <a:ln w="9525">
            <a:noFill/>
            <a:miter lim="800000"/>
            <a:headEnd/>
            <a:tailEnd/>
          </a:ln>
        </p:spPr>
      </p:pic>
      <p:sp>
        <p:nvSpPr>
          <p:cNvPr id="51204" name="Text Box 6"/>
          <p:cNvSpPr txBox="1">
            <a:spLocks noChangeArrowheads="1"/>
          </p:cNvSpPr>
          <p:nvPr/>
        </p:nvSpPr>
        <p:spPr bwMode="auto">
          <a:xfrm>
            <a:off x="1022888" y="495946"/>
            <a:ext cx="5346915" cy="2308324"/>
          </a:xfrm>
          <a:prstGeom prst="rect">
            <a:avLst/>
          </a:prstGeom>
          <a:noFill/>
          <a:ln w="9525">
            <a:noFill/>
            <a:miter lim="800000"/>
            <a:headEnd/>
            <a:tailEnd/>
          </a:ln>
        </p:spPr>
        <p:txBody>
          <a:bodyPr wrap="square">
            <a:spAutoFit/>
          </a:bodyPr>
          <a:lstStyle/>
          <a:p>
            <a:r>
              <a:rPr lang="en-GB" sz="2400" i="1" dirty="0"/>
              <a:t>Jeon Young-Ok: “They tortured the Christians the most. </a:t>
            </a:r>
          </a:p>
          <a:p>
            <a:r>
              <a:rPr lang="en-GB" sz="2400" i="1" dirty="0"/>
              <a:t>They were denied food and sleep.</a:t>
            </a:r>
          </a:p>
          <a:p>
            <a:r>
              <a:rPr lang="en-GB" sz="2400" i="1" dirty="0"/>
              <a:t> They were forced to stick out their tongues </a:t>
            </a:r>
          </a:p>
          <a:p>
            <a:r>
              <a:rPr lang="en-GB" sz="2400" i="1" dirty="0"/>
              <a:t>and iron was pushed into it." </a:t>
            </a:r>
          </a:p>
        </p:txBody>
      </p:sp>
      <p:sp>
        <p:nvSpPr>
          <p:cNvPr id="2" name="Rectangle 1"/>
          <p:cNvSpPr/>
          <p:nvPr/>
        </p:nvSpPr>
        <p:spPr>
          <a:xfrm>
            <a:off x="6369802" y="4085184"/>
            <a:ext cx="4983997" cy="2677656"/>
          </a:xfrm>
          <a:prstGeom prst="rect">
            <a:avLst/>
          </a:prstGeom>
        </p:spPr>
        <p:txBody>
          <a:bodyPr wrap="square">
            <a:spAutoFit/>
          </a:bodyPr>
          <a:lstStyle/>
          <a:p>
            <a:r>
              <a:rPr lang="en-GB" i="1" dirty="0">
                <a:latin typeface="Times New Roman" pitchFamily="18" charset="0"/>
                <a:ea typeface="Calibri" pitchFamily="34" charset="0"/>
                <a:cs typeface="Times New Roman" pitchFamily="18" charset="0"/>
              </a:rPr>
              <a:t>"Sometimes we had soup with nothing in it, just full of dirt. In some places whole families were put into camps. They separated the men from the women and even if they saw each other they couldn't talk to each other. The guards told us that we are not human beings, we are just prisoners, so we don't have any right to love. We were just animals. Even if people died there, they didn't let the family members outside know. </a:t>
            </a:r>
            <a:r>
              <a:rPr lang="en-GB" i="1" dirty="0" smtClean="0">
                <a:latin typeface="Times New Roman" pitchFamily="18" charset="0"/>
                <a:ea typeface="Calibri" pitchFamily="34" charset="0"/>
                <a:cs typeface="Times New Roman" pitchFamily="18" charset="0"/>
              </a:rPr>
              <a:t>"</a:t>
            </a:r>
            <a:r>
              <a:rPr lang="en-GB" dirty="0"/>
              <a:t> </a:t>
            </a:r>
            <a:r>
              <a:rPr lang="en-GB" dirty="0" err="1"/>
              <a:t>Hea</a:t>
            </a:r>
            <a:r>
              <a:rPr lang="en-GB" dirty="0"/>
              <a:t> Woo </a:t>
            </a:r>
          </a:p>
        </p:txBody>
      </p:sp>
      <p:pic>
        <p:nvPicPr>
          <p:cNvPr id="6" name="Picture 2" descr="https://encrypted-tbn0.gstatic.com/images?q=tbn:ANd9GcRxgwDU4pktWfz3-UWrykPXVeozS3rm34-8Ry46v-WNeMGM7jaL"/>
          <p:cNvPicPr>
            <a:picLocks noChangeAspect="1" noChangeArrowheads="1"/>
          </p:cNvPicPr>
          <p:nvPr/>
        </p:nvPicPr>
        <p:blipFill>
          <a:blip r:embed="rId3" cstate="print"/>
          <a:srcRect/>
          <a:stretch>
            <a:fillRect/>
          </a:stretch>
        </p:blipFill>
        <p:spPr bwMode="auto">
          <a:xfrm>
            <a:off x="6415004" y="365125"/>
            <a:ext cx="4743775" cy="3720059"/>
          </a:xfrm>
          <a:prstGeom prst="rect">
            <a:avLst/>
          </a:prstGeom>
          <a:noFill/>
        </p:spPr>
      </p:pic>
    </p:spTree>
    <p:extLst>
      <p:ext uri="{BB962C8B-B14F-4D97-AF65-F5344CB8AC3E}">
        <p14:creationId xmlns:p14="http://schemas.microsoft.com/office/powerpoint/2010/main" val="24807002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 Pew Research Centre study begun a decade ago found that of the 185 nations studied, religious repression was recorded in 151 of </a:t>
            </a:r>
            <a:r>
              <a:rPr lang="en-GB" dirty="0" smtClean="0"/>
              <a:t>them.</a:t>
            </a:r>
            <a:endParaRPr lang="en-GB" dirty="0"/>
          </a:p>
        </p:txBody>
      </p:sp>
      <p:pic>
        <p:nvPicPr>
          <p:cNvPr id="47106" name="Picture 2" descr="http://ecx.images-amazon.com/images/I/41HWvObbQ3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983" y="2686519"/>
            <a:ext cx="3321721" cy="329565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www.thecommentator.com/system/articles/inner_pictures/000/005/152/commentary_thumb/Kenya_to_Iraq.jpg?14074989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22" y="2686519"/>
            <a:ext cx="381000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58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43024"/>
          </a:xfrm>
        </p:spPr>
        <p:txBody>
          <a:bodyPr>
            <a:normAutofit fontScale="90000"/>
          </a:bodyPr>
          <a:lstStyle/>
          <a:p>
            <a:r>
              <a:rPr lang="en-GB" b="1" dirty="0" smtClean="0"/>
              <a:t/>
            </a:r>
            <a:br>
              <a:rPr lang="en-GB" b="1" dirty="0" smtClean="0"/>
            </a:br>
            <a:r>
              <a:rPr lang="en-GB" b="1" dirty="0" smtClean="0"/>
              <a:t>The death of Sarah Burns:</a:t>
            </a:r>
            <a:br>
              <a:rPr lang="en-GB" b="1" dirty="0" smtClean="0"/>
            </a:br>
            <a:r>
              <a:rPr lang="en-GB" b="1" dirty="0"/>
              <a:t/>
            </a:r>
            <a:br>
              <a:rPr lang="en-GB" b="1" dirty="0"/>
            </a:br>
            <a:r>
              <a:rPr lang="en-GB" b="1" dirty="0" smtClean="0"/>
              <a:t>“</a:t>
            </a:r>
            <a:r>
              <a:rPr lang="en-GB" b="1" i="1" dirty="0"/>
              <a:t>The floor was composed of mud; in that hovel there were seventeen human beings crowded together without even so much as a bit of straw to lie </a:t>
            </a:r>
            <a:r>
              <a:rPr lang="en-GB" b="1" i="1" dirty="0" smtClean="0"/>
              <a:t>down on” – Liverpool Coroner </a:t>
            </a:r>
            <a:endParaRPr lang="en-GB" dirty="0"/>
          </a:p>
        </p:txBody>
      </p:sp>
      <p:pic>
        <p:nvPicPr>
          <p:cNvPr id="8194" name="Picture 2" descr="http://fanningfamilyhistory.com/wp-content/uploads/Famine-famil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719593"/>
            <a:ext cx="5816990" cy="285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335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093" y="4636312"/>
            <a:ext cx="3370309" cy="382148"/>
          </a:xfrm>
        </p:spPr>
        <p:txBody>
          <a:bodyPr>
            <a:normAutofit fontScale="90000"/>
          </a:bodyPr>
          <a:lstStyle/>
          <a:p>
            <a:r>
              <a:rPr lang="en-GB" b="1" dirty="0"/>
              <a:t> </a:t>
            </a:r>
            <a:r>
              <a:rPr lang="en-GB" dirty="0"/>
              <a:t/>
            </a:r>
            <a:br>
              <a:rPr lang="en-GB" dirty="0"/>
            </a:br>
            <a:endParaRPr lang="en-GB" dirty="0"/>
          </a:p>
        </p:txBody>
      </p:sp>
      <p:pic>
        <p:nvPicPr>
          <p:cNvPr id="37890" name="Picture 2" descr="https://ichef.bbci.co.uk/images/ic/1920x1080/p01n3q5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332" y="453516"/>
            <a:ext cx="5861407" cy="32970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07769" y="3952068"/>
            <a:ext cx="7036231" cy="2677656"/>
          </a:xfrm>
          <a:prstGeom prst="rect">
            <a:avLst/>
          </a:prstGeom>
        </p:spPr>
        <p:txBody>
          <a:bodyPr wrap="square">
            <a:spAutoFit/>
          </a:bodyPr>
          <a:lstStyle/>
          <a:p>
            <a:pPr>
              <a:spcAft>
                <a:spcPts val="0"/>
              </a:spcAft>
            </a:pPr>
            <a:r>
              <a:rPr lang="en-GB" sz="2800" b="1" dirty="0" smtClean="0">
                <a:latin typeface="Times New Roman" panose="02020603050405020304" pitchFamily="18" charset="0"/>
                <a:ea typeface="Calibri" panose="020F0502020204030204" pitchFamily="34" charset="0"/>
                <a:cs typeface="Times New Roman" panose="02020603050405020304" pitchFamily="18" charset="0"/>
              </a:rPr>
              <a:t>The BBC’s Chief Correspondent, Lyse </a:t>
            </a:r>
            <a:r>
              <a:rPr lang="en-GB" sz="2800" b="1" dirty="0" err="1">
                <a:latin typeface="Times New Roman" panose="02020603050405020304" pitchFamily="18" charset="0"/>
                <a:ea typeface="Calibri" panose="020F0502020204030204" pitchFamily="34" charset="0"/>
                <a:cs typeface="Times New Roman" panose="02020603050405020304" pitchFamily="18" charset="0"/>
              </a:rPr>
              <a:t>Doucet</a:t>
            </a:r>
            <a:r>
              <a:rPr lang="en-GB" sz="2800" b="1" dirty="0" smtClean="0">
                <a:latin typeface="Times New Roman" panose="02020603050405020304" pitchFamily="18" charset="0"/>
                <a:ea typeface="Calibri" panose="020F0502020204030204" pitchFamily="34" charset="0"/>
                <a:cs typeface="Times New Roman" panose="02020603050405020304" pitchFamily="18" charset="0"/>
              </a:rPr>
              <a:t>, is right </a:t>
            </a:r>
            <a:r>
              <a:rPr lang="en-GB" sz="2800" b="1" dirty="0">
                <a:latin typeface="Times New Roman" panose="02020603050405020304" pitchFamily="18" charset="0"/>
                <a:ea typeface="Calibri" panose="020F0502020204030204" pitchFamily="34" charset="0"/>
                <a:cs typeface="Times New Roman" panose="02020603050405020304" pitchFamily="18" charset="0"/>
              </a:rPr>
              <a:t>when she says: </a:t>
            </a:r>
            <a:r>
              <a:rPr lang="en-GB" sz="2800" b="1" i="1" dirty="0">
                <a:latin typeface="Times New Roman" panose="02020603050405020304" pitchFamily="18" charset="0"/>
                <a:ea typeface="Calibri" panose="020F0502020204030204" pitchFamily="34" charset="0"/>
                <a:cs typeface="Times New Roman" panose="02020603050405020304" pitchFamily="18" charset="0"/>
              </a:rPr>
              <a:t>"If you don't understand religion - including the abuse of religion - it's becoming ever harder to understand our world."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457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0" y="836712"/>
            <a:ext cx="7470648" cy="1224136"/>
          </a:xfrm>
        </p:spPr>
        <p:txBody>
          <a:bodyPr>
            <a:normAutofit fontScale="90000"/>
          </a:bodyPr>
          <a:lstStyle/>
          <a:p>
            <a:r>
              <a:rPr lang="en-GB" sz="3100" i="1" dirty="0"/>
              <a:t>The 1948 Declaration on Human Rights was born in the in the criminality of twentieth century totalitarianism and the gas chambers of Bergen-Belsen and Auschwitz. </a:t>
            </a:r>
            <a:r>
              <a:rPr lang="en-GB" dirty="0" smtClean="0"/>
              <a:t/>
            </a:r>
            <a:br>
              <a:rPr lang="en-GB" dirty="0" smtClean="0"/>
            </a:br>
            <a:endParaRPr lang="en-GB" dirty="0" smtClean="0">
              <a:ea typeface="ＭＳ Ｐゴシック" pitchFamily="34" charset="-128"/>
            </a:endParaRPr>
          </a:p>
        </p:txBody>
      </p:sp>
      <p:pic>
        <p:nvPicPr>
          <p:cNvPr id="14339" name="Picture 2" descr="http://en.auschwitz.org/m/index.php?option=com_ponygallery&amp;func=watermark&amp;id=710&amp;Itemid=17"/>
          <p:cNvPicPr>
            <a:picLocks noChangeAspect="1" noChangeArrowheads="1"/>
          </p:cNvPicPr>
          <p:nvPr/>
        </p:nvPicPr>
        <p:blipFill>
          <a:blip r:embed="rId2" cstate="print"/>
          <a:srcRect/>
          <a:stretch>
            <a:fillRect/>
          </a:stretch>
        </p:blipFill>
        <p:spPr bwMode="auto">
          <a:xfrm>
            <a:off x="5663952" y="2420888"/>
            <a:ext cx="3541812" cy="3619500"/>
          </a:xfrm>
          <a:prstGeom prst="rect">
            <a:avLst/>
          </a:prstGeom>
          <a:noFill/>
          <a:ln w="9525">
            <a:noFill/>
            <a:miter lim="800000"/>
            <a:headEnd/>
            <a:tailEnd/>
          </a:ln>
        </p:spPr>
      </p:pic>
      <p:pic>
        <p:nvPicPr>
          <p:cNvPr id="4" name="Picture 5" descr="portada9"/>
          <p:cNvPicPr>
            <a:picLocks noChangeAspect="1" noChangeArrowheads="1"/>
          </p:cNvPicPr>
          <p:nvPr/>
        </p:nvPicPr>
        <p:blipFill>
          <a:blip r:embed="rId3" cstate="print"/>
          <a:srcRect/>
          <a:stretch>
            <a:fillRect/>
          </a:stretch>
        </p:blipFill>
        <p:spPr bwMode="auto">
          <a:xfrm>
            <a:off x="2063552" y="2420888"/>
            <a:ext cx="3312368" cy="3456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40985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One outcome was the promulgation, in 1948, of the 30 Articles of the Universal Declaration of Human Rights.</a:t>
            </a:r>
            <a:br>
              <a:rPr lang="en-GB" dirty="0"/>
            </a:br>
            <a:endParaRPr lang="en-GB" dirty="0"/>
          </a:p>
        </p:txBody>
      </p:sp>
      <p:pic>
        <p:nvPicPr>
          <p:cNvPr id="24578" name="Picture 2" descr="http://legal.un.org/avl/images/ha/udhr/photo%20gallery/1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153" y="2210448"/>
            <a:ext cx="5715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79929" y="2247177"/>
            <a:ext cx="5090295" cy="4278097"/>
          </a:xfrm>
          <a:prstGeom prst="rect">
            <a:avLst/>
          </a:prstGeom>
        </p:spPr>
      </p:pic>
    </p:spTree>
    <p:extLst>
      <p:ext uri="{BB962C8B-B14F-4D97-AF65-F5344CB8AC3E}">
        <p14:creationId xmlns:p14="http://schemas.microsoft.com/office/powerpoint/2010/main" val="9356761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50034"/>
          </a:xfrm>
        </p:spPr>
        <p:txBody>
          <a:bodyPr>
            <a:normAutofit fontScale="90000"/>
          </a:bodyPr>
          <a:lstStyle/>
          <a:p>
            <a:r>
              <a:rPr lang="en-GB" dirty="0" smtClean="0"/>
              <a:t>All </a:t>
            </a:r>
            <a:r>
              <a:rPr lang="en-GB" dirty="0"/>
              <a:t>over the world, from North Korea  </a:t>
            </a:r>
            <a:r>
              <a:rPr lang="en-GB" dirty="0" smtClean="0"/>
              <a:t>to </a:t>
            </a:r>
            <a:r>
              <a:rPr lang="en-GB" dirty="0"/>
              <a:t>Syria, the dishonouring of Article 18 is evident in new concentration camps, abductions, rape, imprisonment, persecution, public flogging, mass murder, beheadings and the mass displacement of millions of people</a:t>
            </a:r>
          </a:p>
        </p:txBody>
      </p:sp>
      <p:pic>
        <p:nvPicPr>
          <p:cNvPr id="49154" name="Picture 2" descr="https://godandpoliticsuk.files.wordpress.com/2013/06/an-orphaned-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25" y="3702675"/>
            <a:ext cx="5143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885645" y="3702675"/>
            <a:ext cx="4354624" cy="2878212"/>
          </a:xfrm>
          <a:prstGeom prst="rect">
            <a:avLst/>
          </a:prstGeom>
        </p:spPr>
      </p:pic>
      <p:sp>
        <p:nvSpPr>
          <p:cNvPr id="4" name="Rectangle 3"/>
          <p:cNvSpPr/>
          <p:nvPr/>
        </p:nvSpPr>
        <p:spPr>
          <a:xfrm rot="10800000" flipV="1">
            <a:off x="6194738" y="3752166"/>
            <a:ext cx="2949262" cy="923330"/>
          </a:xfrm>
          <a:prstGeom prst="rect">
            <a:avLst/>
          </a:prstGeom>
        </p:spPr>
        <p:txBody>
          <a:bodyPr wrap="square">
            <a:spAutoFit/>
          </a:bodyPr>
          <a:lstStyle/>
          <a:p>
            <a:r>
              <a:rPr lang="en-GB" b="1" i="1" dirty="0">
                <a:solidFill>
                  <a:schemeClr val="bg1"/>
                </a:solidFill>
                <a:latin typeface="Times New Roman" panose="02020603050405020304" pitchFamily="18" charset="0"/>
                <a:ea typeface="Calibri" panose="020F0502020204030204" pitchFamily="34" charset="0"/>
              </a:rPr>
              <a:t>Freedom of Religion or Belief in Pakistan &amp; UK Government Policy</a:t>
            </a:r>
            <a:endParaRPr lang="en-GB" dirty="0">
              <a:solidFill>
                <a:schemeClr val="bg1"/>
              </a:solidFill>
            </a:endParaRPr>
          </a:p>
        </p:txBody>
      </p:sp>
    </p:spTree>
    <p:extLst>
      <p:ext uri="{BB962C8B-B14F-4D97-AF65-F5344CB8AC3E}">
        <p14:creationId xmlns:p14="http://schemas.microsoft.com/office/powerpoint/2010/main" val="30979591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Every person uniquely reflects the Divine Likeness, and for that reason alone we are required to uphold the dignity of </a:t>
            </a:r>
            <a:r>
              <a:rPr lang="en-GB" dirty="0" smtClean="0"/>
              <a:t>each. </a:t>
            </a:r>
            <a:endParaRPr lang="en-GB" dirty="0"/>
          </a:p>
        </p:txBody>
      </p:sp>
      <p:pic>
        <p:nvPicPr>
          <p:cNvPr id="21508" name="Picture 4" descr="http://ecx.images-amazon.com/images/I/51ASXNDBG9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17" y="2140442"/>
            <a:ext cx="288607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ptpi.org/cmspages/getfile.aspx?guid=410d7b55-2c5d-45af-9732-ef5d38b833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876" y="2305318"/>
            <a:ext cx="6688938" cy="435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4377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76258"/>
          </a:xfrm>
        </p:spPr>
        <p:txBody>
          <a:bodyPr>
            <a:normAutofit fontScale="90000"/>
          </a:bodyPr>
          <a:lstStyle/>
          <a:p>
            <a:r>
              <a:rPr lang="en-US" b="1" dirty="0"/>
              <a:t>Britain is, for all its faults, a  society in which adulterers are not flogged, gays are not executed, women are not stoned for not being veiled, churches are not burned, so-called apostates had not, until recently, been killed, and non-believers are not forced to convert or treated as '</a:t>
            </a:r>
            <a:r>
              <a:rPr lang="en-US" b="1" dirty="0" err="1"/>
              <a:t>dhimmis</a:t>
            </a:r>
            <a:r>
              <a:rPr lang="en-US" b="1" dirty="0"/>
              <a:t>' or second-class citizens.</a:t>
            </a:r>
            <a:r>
              <a:rPr lang="en-GB" dirty="0"/>
              <a:t/>
            </a:r>
            <a:br>
              <a:rPr lang="en-GB" dirty="0"/>
            </a:br>
            <a:r>
              <a:rPr lang="en-GB" b="1" dirty="0"/>
              <a:t> </a:t>
            </a:r>
            <a:r>
              <a:rPr lang="en-GB" dirty="0"/>
              <a:t/>
            </a:r>
            <a:br>
              <a:rPr lang="en-GB" dirty="0"/>
            </a:br>
            <a:endParaRPr lang="en-GB" dirty="0"/>
          </a:p>
        </p:txBody>
      </p:sp>
      <p:pic>
        <p:nvPicPr>
          <p:cNvPr id="39938" name="Picture 2" descr="http://www.scarymommy.com/wp-content/uploads/2015/01/great-britain-united-kingdom-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5286" y="4138047"/>
            <a:ext cx="4088514" cy="246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40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20" y="2402237"/>
            <a:ext cx="11942736" cy="5520157"/>
          </a:xfrm>
        </p:spPr>
        <p:txBody>
          <a:bodyPr>
            <a:normAutofit fontScale="90000"/>
          </a:bodyPr>
          <a:lstStyle/>
          <a:p>
            <a:r>
              <a:rPr lang="en-GB" b="1" dirty="0"/>
              <a:t>In the </a:t>
            </a:r>
            <a:r>
              <a:rPr lang="en-GB" sz="4000" b="1" dirty="0"/>
              <a:t>battle of beliefs </a:t>
            </a:r>
            <a:r>
              <a:rPr lang="en-GB" b="1" dirty="0"/>
              <a:t>– which for so many are a matter of life and death - we know that learning to live together in respect and tolerance - whether we have a religious faith or not – is </a:t>
            </a:r>
            <a:r>
              <a:rPr lang="en-GB" b="1" dirty="0" smtClean="0"/>
              <a:t>truly the challenge </a:t>
            </a:r>
            <a:r>
              <a:rPr lang="en-GB" b="1" dirty="0"/>
              <a:t>of our </a:t>
            </a:r>
            <a:r>
              <a:rPr lang="en-GB" b="1" dirty="0" smtClean="0"/>
              <a:t>times: </a:t>
            </a:r>
            <a:br>
              <a:rPr lang="en-GB" b="1" dirty="0" smtClean="0"/>
            </a:br>
            <a:r>
              <a:rPr lang="en-GB" b="1" dirty="0"/>
              <a:t/>
            </a:r>
            <a:br>
              <a:rPr lang="en-GB" b="1" dirty="0"/>
            </a:br>
            <a:r>
              <a:rPr lang="en-GB" b="1" dirty="0" smtClean="0"/>
              <a:t/>
            </a:r>
            <a:br>
              <a:rPr lang="en-GB" b="1" dirty="0" smtClean="0"/>
            </a:br>
            <a:r>
              <a:rPr lang="en-GB" b="1" dirty="0"/>
              <a:t> </a:t>
            </a:r>
            <a:r>
              <a:rPr lang="en-GB" b="1" dirty="0" smtClean="0"/>
              <a:t>                                                       </a:t>
            </a:r>
            <a:r>
              <a:rPr lang="en-GB" b="1" dirty="0" smtClean="0">
                <a:hlinkClick r:id="rId2"/>
              </a:rPr>
              <a:t>www.davidalton.net</a:t>
            </a:r>
            <a:r>
              <a:rPr lang="en-GB" b="1" dirty="0" smtClean="0"/>
              <a:t>  </a:t>
            </a:r>
            <a:r>
              <a:rPr lang="en-GB" dirty="0"/>
              <a:t/>
            </a:r>
            <a:br>
              <a:rPr lang="en-GB" dirty="0"/>
            </a:br>
            <a:r>
              <a:rPr lang="en-GB" b="1" dirty="0"/>
              <a:t> </a:t>
            </a:r>
            <a:r>
              <a:rPr lang="en-GB" dirty="0"/>
              <a:t/>
            </a:r>
            <a:br>
              <a:rPr lang="en-GB" dirty="0"/>
            </a:br>
            <a:r>
              <a:rPr lang="en-GB" b="1" dirty="0"/>
              <a:t> </a:t>
            </a:r>
            <a:r>
              <a:rPr lang="en-GB" b="1" dirty="0" smtClean="0"/>
              <a:t> </a:t>
            </a:r>
            <a:r>
              <a:rPr lang="en-GB" dirty="0"/>
              <a:t/>
            </a:r>
            <a:br>
              <a:rPr lang="en-GB" dirty="0"/>
            </a:br>
            <a:endParaRPr lang="en-GB" dirty="0"/>
          </a:p>
        </p:txBody>
      </p:sp>
      <p:pic>
        <p:nvPicPr>
          <p:cNvPr id="40962" name="Picture 2" descr="http://www.newcomsystems.com/_wizardimages/Newbob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90" y="354421"/>
            <a:ext cx="5965258" cy="1536371"/>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ep.yimg.com/ay/yhst-15933615135155/new-coexist-stop-the-hate-t-shi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747" y="354422"/>
            <a:ext cx="647640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380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i="1" dirty="0" smtClean="0"/>
              <a:t>A Battle of Beliefs - a matter of life and death</a:t>
            </a:r>
            <a:r>
              <a:rPr lang="en-GB" dirty="0" smtClean="0"/>
              <a:t/>
            </a:r>
            <a:br>
              <a:rPr lang="en-GB" dirty="0" smtClean="0"/>
            </a:br>
            <a:endParaRPr lang="en-GB" dirty="0"/>
          </a:p>
        </p:txBody>
      </p:sp>
      <p:sp>
        <p:nvSpPr>
          <p:cNvPr id="3" name="Subtitle 2"/>
          <p:cNvSpPr>
            <a:spLocks noGrp="1"/>
          </p:cNvSpPr>
          <p:nvPr>
            <p:ph type="subTitle" idx="1"/>
          </p:nvPr>
        </p:nvSpPr>
        <p:spPr/>
        <p:txBody>
          <a:bodyPr/>
          <a:lstStyle/>
          <a:p>
            <a:r>
              <a:rPr lang="en-GB" b="1" i="1" dirty="0" smtClean="0"/>
              <a:t>A Premier </a:t>
            </a:r>
            <a:r>
              <a:rPr lang="en-GB" b="1" i="1" dirty="0"/>
              <a:t>Lecture</a:t>
            </a:r>
            <a:r>
              <a:rPr lang="en-GB" b="1" dirty="0"/>
              <a:t>: </a:t>
            </a:r>
            <a:r>
              <a:rPr lang="en-GB" b="1" dirty="0" smtClean="0"/>
              <a:t>Liverpool, </a:t>
            </a:r>
            <a:r>
              <a:rPr lang="en-GB" b="1" dirty="0"/>
              <a:t>June 2016</a:t>
            </a:r>
            <a:r>
              <a:rPr lang="en-GB" b="1" dirty="0" smtClean="0"/>
              <a:t>.</a:t>
            </a:r>
          </a:p>
          <a:p>
            <a:r>
              <a:rPr lang="en-GB" b="1" dirty="0" smtClean="0"/>
              <a:t>David Alton </a:t>
            </a:r>
            <a:r>
              <a:rPr lang="en-GB" b="1" dirty="0" smtClean="0">
                <a:hlinkClick r:id="rId2"/>
              </a:rPr>
              <a:t>www.davidalton.net</a:t>
            </a:r>
            <a:r>
              <a:rPr lang="en-GB" b="1" dirty="0" smtClean="0"/>
              <a:t> </a:t>
            </a:r>
            <a:endParaRPr lang="en-GB" dirty="0"/>
          </a:p>
          <a:p>
            <a:endParaRPr lang="en-GB" dirty="0"/>
          </a:p>
        </p:txBody>
      </p:sp>
    </p:spTree>
    <p:extLst>
      <p:ext uri="{BB962C8B-B14F-4D97-AF65-F5344CB8AC3E}">
        <p14:creationId xmlns:p14="http://schemas.microsoft.com/office/powerpoint/2010/main" val="2150200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1158</TotalTime>
  <Words>2043</Words>
  <Application>Microsoft Office PowerPoint</Application>
  <PresentationFormat>Widescreen</PresentationFormat>
  <Paragraphs>138</Paragraphs>
  <Slides>97</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4" baseType="lpstr">
      <vt:lpstr>ＭＳ Ｐゴシック</vt:lpstr>
      <vt:lpstr>Arial</vt:lpstr>
      <vt:lpstr>Calibri</vt:lpstr>
      <vt:lpstr>Calibri Light</vt:lpstr>
      <vt:lpstr>Times New Roman</vt:lpstr>
      <vt:lpstr>Office Theme</vt:lpstr>
      <vt:lpstr>Adobe Acrobat Document</vt:lpstr>
      <vt:lpstr>A Battle of Beliefs - a matter of life and death </vt:lpstr>
      <vt:lpstr>A Battle of Beliefs - a matter of life and death - A Premier Lecture: Liverpool, June 2016. David Alton www.davidalton.net  </vt:lpstr>
      <vt:lpstr>Neil Armstrong: “I  am a Deist” “I have to tell you, I am more excited stepping on these stones than when I was stepping on the moon” – at Temple Mount, Jerusalem, when he asked if Jesus would have walked here. </vt:lpstr>
      <vt:lpstr>Pennies of the Poor</vt:lpstr>
      <vt:lpstr>Built in 1769 and expanded in 1840s Liverpool’s Workhouse became one of the largest in the country with 3,000 inmates and at times as many as 5,000</vt:lpstr>
      <vt:lpstr>3 Million Irish Migrants Fled Famine 1 Million Died </vt:lpstr>
      <vt:lpstr>At the height of the famine, in 1847, no fewer than 1,280, mainly Irish, people died in Liverpool. There were 20,000 street children. Dr. Duncan, the City’s pioneering public health officer estimated that some 100,000 people were living in abject conditions </vt:lpstr>
      <vt:lpstr>In the parish of St. Mary’s in one week there were 166 burials of Irish Catholics; 105 of them were children. </vt:lpstr>
      <vt:lpstr> The death of Sarah Burns:  “The floor was composed of mud; in that hovel there were seventeen human beings crowded together without even so much as a bit of straw to lie down on” – Liverpool Coroner </vt:lpstr>
      <vt:lpstr>Men like the Canon James Nugent and Canon Major Lester  worked  together to rescue children from the streets of Liverpool </vt:lpstr>
      <vt:lpstr>Fr.Nugent wrote: “Wherever you turned you saw crowds of dirty, shoeless, naked children. It would seem as if they were Nobody’s Children.”  He movingly noted that “the birds of the air have their resting places and the very dogs have their warm kennels, but these poor little ones huddle together under railway arches, in empty boxes, under theatre show boards, over bakers’ ovens – in fact anywhere to get a little heat and protection from the frosty and nipping night air.” </vt:lpstr>
      <vt:lpstr>The question is not “where is God?” in all of this but “where are the people with power and resources who can put right this man-made suffering?”     </vt:lpstr>
      <vt:lpstr>Faith, Hope and Charity - three timeless impulses for every society and every age.</vt:lpstr>
      <vt:lpstr>PowerPoint Presentation</vt:lpstr>
      <vt:lpstr>Last year, 25,000 unaccompanied children arrived in Europe and Europol say 10,000 have gone missing </vt:lpstr>
      <vt:lpstr>55 million people are refugees, asylum seekers or internally displaced persons, with a further 60 million forcibly displaced.    </vt:lpstr>
      <vt:lpstr>Excavating the foundations for the Metropolitan cathedral while in the throes of demolishing the Workhouse -1931-. </vt:lpstr>
      <vt:lpstr>When the workhouse was closed in 1925 and demolished in 1931 this, then, was the obvious place to build a house of prayer, where wounds might be healed and old wrongs forgiven.  </vt:lpstr>
      <vt:lpstr>Pentecost 1982</vt:lpstr>
      <vt:lpstr>Archbishop Derek Worlock and Bishop David Sheppard are jointly commemorated in Hope Street in Stephen Broadbent’s open door statue.  </vt:lpstr>
      <vt:lpstr>Two of my children were christened in the baptistery</vt:lpstr>
      <vt:lpstr>PowerPoint Presentation</vt:lpstr>
      <vt:lpstr>PowerPoint Presentation</vt:lpstr>
      <vt:lpstr>PowerPoint Presentation</vt:lpstr>
      <vt:lpstr>Isaiah tells us that we must always remember the rock from which we were hewn.  </vt:lpstr>
      <vt:lpstr>PowerPoint Presentation</vt:lpstr>
      <vt:lpstr>The Guardian</vt:lpstr>
      <vt:lpstr>You can’t remove the foundations from under a house and expect it to stay standing</vt:lpstr>
      <vt:lpstr>PowerPoint Presentation</vt:lpstr>
      <vt:lpstr>If we truly love our country should we not be equally distressed to see a nation forgetting who it is and incapable of recognising what was once cherished and loved.  </vt:lpstr>
      <vt:lpstr>One of Liverpool’s oldest churches</vt:lpstr>
      <vt:lpstr>“my right to choose” is the leitmotif against which we are told to live our lives</vt:lpstr>
      <vt:lpstr>800,000 children have no contact with their fathers </vt:lpstr>
      <vt:lpstr>Around 2,000 people are sleeping rough in England tonight</vt:lpstr>
      <vt:lpstr>85,000 people languish in our jails</vt:lpstr>
      <vt:lpstr>People in the UK owed a staggering £1.475 trillion at the end of April 2016.</vt:lpstr>
      <vt:lpstr>We Define Ourselves By Our Possessions</vt:lpstr>
      <vt:lpstr>An estimated 1 million elderly people who do not see a friend or neighbour during an average week </vt:lpstr>
      <vt:lpstr>  “If you’re demented, you’re wasting people’s lives—your family’s lives—and you’re wasting the resources of the NHS” – Baroness Warnock.   </vt:lpstr>
      <vt:lpstr>Dame Cicely Saunders Founder of the modern  hospice movement</vt:lpstr>
      <vt:lpstr>Five million images of child abuse are in circulation on the internet, featuring some 400,000 children; 600 of our unborn children are aborted every day – some up to birth</vt:lpstr>
      <vt:lpstr>Last year 660 million antidepressants were issued at a cost of nearly £6 billion to the NHS; in one recent year Samaritans answered 4.6 million calls from people in despair - one call every seven seconds, suicide accounts for 20 per cent of all deaths among young people aged 15 to 24 </vt:lpstr>
      <vt:lpstr>How right was the learned rabbi, Hillel, when he said:  "If I am not for myself, who will be for me? But if I am only for myself, who am I? “ </vt:lpstr>
      <vt:lpstr>In our materialistic, throw away culture, the devil arrives in carpet slippers</vt:lpstr>
      <vt:lpstr>PowerPoint Presentation</vt:lpstr>
      <vt:lpstr>Two senior Scottish Catholic midwives lost their jobs having been told that they have no right of conscience in refusing to oversee mid and late term abortions, many on the grounds of disability.</vt:lpstr>
      <vt:lpstr>There is little serious study of theology in most universities while many media outlets do their best to air brush out beliefs that have not withstood the scrutiny of the Islington wine bar.    </vt:lpstr>
      <vt:lpstr>Mary and the magic baby or the festival of Wintermas</vt:lpstr>
      <vt:lpstr>Jonathan Sacks</vt:lpstr>
      <vt:lpstr>Thomas Merton and the Seven Storey Mountain</vt:lpstr>
      <vt:lpstr>Bede, Cuthbert, and Aidan</vt:lpstr>
      <vt:lpstr>“Seven times a day I praise you.”  </vt:lpstr>
      <vt:lpstr>British Christians kept learning alive – creating hospitals, universities, hospices and a nationwide network of parishes that honoured God and welded the nation together</vt:lpstr>
      <vt:lpstr>The Quakers, William Wilberforce, Thomas Clarkson, Granville Sharpe, Olaudah Equiano, Josiah Wedgewood, John Newton, and the Liverpool MP William Roscoe.  </vt:lpstr>
      <vt:lpstr>PowerPoint Presentation</vt:lpstr>
      <vt:lpstr>PowerPoint Presentation</vt:lpstr>
      <vt:lpstr>PowerPoint Presentation</vt:lpstr>
      <vt:lpstr>The Westminster Declaration of the MCD  Six principles:        Social Justice                          Empowerment,                    Active compassion,               Good stewardship,               Reconciliation                        Respect for life   </vt:lpstr>
      <vt:lpstr>Whatever characteristics we have they are a reflection of God’s own image. God made us uniquely different from one another and it is this beauty of difference that we must honour and cherish. </vt:lpstr>
      <vt:lpstr>It is into this enfeebled and weakened environment that religious radicalism has entered.   Eritrean and Egyptian Christians Executed by ISIS </vt:lpstr>
      <vt:lpstr>Ed Hussain, author of The Islamist</vt:lpstr>
      <vt:lpstr>Ed Hussain said he wrote his book to throw light on: </vt:lpstr>
      <vt:lpstr>Asad Shah, who was murdered at Easter outside his shop in Glasgow</vt:lpstr>
      <vt:lpstr>Pakistan’s green and white flag was designed to represent the green of Islam and the white of the minorities </vt:lpstr>
      <vt:lpstr>“You may belong to any religion, caste or creed—that has nothing to do with the business of the State…Minorities,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creed - Muhammad Ali Jinnah </vt:lpstr>
      <vt:lpstr>PowerPoint Presentation</vt:lpstr>
      <vt:lpstr>Pakistan’s murdered Minister for Minorities: Shabaz Bhatti </vt:lpstr>
      <vt:lpstr>Bhatti’s last breaths were uttered in defence of Asia Bibi, the illiterate Christian mother of five, jailed in 1999, for alleged blasphemy against Islam, and sentenced to death. </vt:lpstr>
      <vt:lpstr>2016 Report launched in Parliament which catalogues the systematic campaign targeting Pakistan’s religious minorities</vt:lpstr>
      <vt:lpstr>Pakistani Christians kept like caged animals </vt:lpstr>
      <vt:lpstr>Taking evidence from persecuted Pakistani Christians who have escaped</vt:lpstr>
      <vt:lpstr>More than £1 billion of British aid, given over the past two years to Pakistan: “it’s not persecution” – British Government</vt:lpstr>
      <vt:lpstr>Easter in Lahore: More than 70 dead</vt:lpstr>
      <vt:lpstr>The Armenian genocide claimed between 800,000 and 1.5 million Armenian, Greek Orthodox and Assyrian Christians lost their lives. </vt:lpstr>
      <vt:lpstr>In Iraq and Syria, the Christian and Yazidi populations have been devastated. </vt:lpstr>
      <vt:lpstr>Times Report </vt:lpstr>
      <vt:lpstr>Orlando June 2016</vt:lpstr>
      <vt:lpstr>Aleppo: the killing continues </vt:lpstr>
      <vt:lpstr>Genocide Bill</vt:lpstr>
      <vt:lpstr>We have won votes in the House of Commons, the American congress, the European Parliament and the Australian House of Representatives but still our government lamentably fail to name these events for what they are</vt:lpstr>
      <vt:lpstr>Where are the protests?</vt:lpstr>
      <vt:lpstr>With Daw Aung San Suu Kyi in Burma and giving evidence about the persecution of  ethnic minorities including Muslim Rohingya</vt:lpstr>
      <vt:lpstr>Saeed Abedini and Bishop Cosmas Shi Enxiang</vt:lpstr>
      <vt:lpstr>Forgive but remember. </vt:lpstr>
      <vt:lpstr>Never forget that the four great murderers of the 20th century—Mao, Stalin, Hitler and Pol Pot—were united by their hatred of religious faith.    </vt:lpstr>
      <vt:lpstr>The bloodiest century in human history with the loss of 100 million lives.</vt:lpstr>
      <vt:lpstr>PowerPoint Presentation</vt:lpstr>
      <vt:lpstr>Jeon Young-Ok’s Evidence</vt:lpstr>
      <vt:lpstr>A Pew Research Centre study begun a decade ago found that of the 185 nations studied, religious repression was recorded in 151 of them.</vt:lpstr>
      <vt:lpstr>  </vt:lpstr>
      <vt:lpstr>The 1948 Declaration on Human Rights was born in the in the criminality of twentieth century totalitarianism and the gas chambers of Bergen-Belsen and Auschwitz.  </vt:lpstr>
      <vt:lpstr>One outcome was the promulgation, in 1948, of the 30 Articles of the Universal Declaration of Human Rights. </vt:lpstr>
      <vt:lpstr>All over the world, from North Korea  to Syria, the dishonouring of Article 18 is evident in new concentration camps, abductions, rape, imprisonment, persecution, public flogging, mass murder, beheadings and the mass displacement of millions of people</vt:lpstr>
      <vt:lpstr>Every person uniquely reflects the Divine Likeness, and for that reason alone we are required to uphold the dignity of each. </vt:lpstr>
      <vt:lpstr>Britain is, for all its faults, a  society in which adulterers are not flogged, gays are not executed, women are not stoned for not being veiled, churches are not burned, so-called apostates had not, until recently, been killed, and non-believers are not forced to convert or treated as 'dhimmis' or second-class citizens.   </vt:lpstr>
      <vt:lpstr>In the battle of beliefs – which for so many are a matter of life and death - we know that learning to live together in respect and tolerance - whether we have a religious faith or not – is truly the challenge of our times:                                                            www.davidalton.net        </vt:lpstr>
      <vt:lpstr>A Battle of Beliefs - a matter of life and death </vt:lpstr>
    </vt:vector>
  </TitlesOfParts>
  <Company>Houses of Parliament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Battle of Beliefs - a matter of life and death</dc:title>
  <dc:creator>ALTON, Lord</dc:creator>
  <cp:lastModifiedBy>ALTON, Lord</cp:lastModifiedBy>
  <cp:revision>48</cp:revision>
  <dcterms:created xsi:type="dcterms:W3CDTF">2016-06-11T14:14:11Z</dcterms:created>
  <dcterms:modified xsi:type="dcterms:W3CDTF">2016-06-16T15:11:28Z</dcterms:modified>
</cp:coreProperties>
</file>